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9" r:id="rId9"/>
    <p:sldId id="270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64A8E-E2D6-40C1-A57B-C014545D9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330272-8C3D-4C23-BF0D-28B2F9D1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D66E91-FA16-4F0A-AEB2-A14CC230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F4CC16-A870-4710-9540-DE10CFDA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8A2802-62CA-447E-9512-8B6926C2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0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1CC917-0488-4777-A648-0102A9B7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A4CAB0-3DA5-4D14-8996-5545E7CF5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667FB2-CF44-4DD2-B384-9A66B6B1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431207-59F5-4E12-95B3-73176520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14B3C1-E47F-4262-9681-75D89307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40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9DD029-3091-4784-B32B-306D9D218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9A7053C-F673-4596-BAD6-0A7139D75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F44B79-1E86-4B26-8524-740E5972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342E17-8D0F-4047-9452-F3C8E531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E7AB99-3641-4559-B353-C4B9047B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6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7E308-49BF-424E-90B3-A658CFF3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AD814A-E3D5-4A02-A523-616CB4F4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61CE-949E-431D-92ED-D8648B1F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F8505C-3FAE-4ED0-BB91-00ECB565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450735-927D-42E7-A892-C9138B71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22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86609-AD89-4AFC-A336-D20DFFC7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423CBD-5105-494C-B84B-B44A70937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DF192E-0C16-4090-A823-EC569CB6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8C6502-9955-43D7-A875-A0D6C60F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9851C-BED6-4EDB-8366-D4AA85C9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62A1F-D061-4BAD-AB1F-532619AF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F36D66-F505-4AF8-93E5-907E30E56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DFAB53-F606-4BE4-B11F-A14938565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04F739-7D68-4C82-9B17-E76B0E58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EFE3B5-8F9F-4A5C-8535-60982DED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3F1BA2-45D5-4634-BF8D-97543AB4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2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F845A-92E6-4452-B8D0-4353CE14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8AA344-E08D-49CB-AE73-8DE8FE12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A9A5F9-949A-49BD-ABD6-C3233711D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93AA160-C1D9-4415-BBE1-B93CC3CE5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1FC9D5-28E8-4A57-973E-F430CEE75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0562059-F1D0-44D1-A566-A5355F86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27BB049-9ACD-4533-AADE-7743E8B0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88CDC50-7AC9-435B-80AF-C40A7328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73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45232-7D2B-41B2-AF85-84791342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59778D-9C07-4159-B613-5391FF5F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169030-D9DD-40AE-99D7-582D93D8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A034F7-902D-452D-BF42-B949A8D6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21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B59FB3-32BD-4539-821D-A6295ACF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0B78663-2D65-48C2-B7B5-74B44FC0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0946DA-00A6-440E-803A-5953DFD6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57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B9A90-47E4-4494-8494-8CA04FA8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F23897-78AA-4C63-B97B-B9D39307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C59B86-6C0A-474F-9EE4-47BECFB52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604EC4-2AB7-4C3D-9164-67CEE659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0218CD-6AE5-4B8B-B4A8-31F8C71E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E936CC-80E5-45E6-8E12-8F4535B1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65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F8C38A-F88A-4CE2-BC34-8F539507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94B3168-6156-4628-A706-E50549FDA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CD32B7-D905-4F5F-B5C1-9E854E247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3626E9-1DC0-420E-874D-8C265EAE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E888B0-9BB9-4F49-98D4-CDAE5B8E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45C905-7B29-44EB-B4A5-22FA4C4B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50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52E08F-DB19-4BF7-8964-3E85798C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0928B-1868-4945-979E-B8FF61D1C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7B70F6-5BD8-493D-B292-D5C36C9AD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B3CB3-321C-4643-AAD1-10BC68EE79E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409229-8583-43B5-934F-D0192A5E8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3A5A2E-0250-4B17-9CC1-7FC772105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2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C617756-C0EF-4AB9-B3F4-C90AC7757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/>
          <a:lstStyle/>
          <a:p>
            <a:r>
              <a:rPr lang="ja-JP" altLang="en-US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新入生の皆さん</a:t>
            </a:r>
            <a:r>
              <a:rPr kumimoji="1" lang="ja-JP" altLang="en-US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へ</a:t>
            </a:r>
            <a:endParaRPr kumimoji="1"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246A07F3-59B7-4A1A-9F95-12652D7C2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65701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特に気を付けてもらいたいこと</a:t>
            </a:r>
            <a:endParaRPr lang="en-US" altLang="ja-JP" sz="3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kumimoji="1" lang="en-US" altLang="ja-JP" sz="3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3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「学生生活委員会」より</a:t>
            </a:r>
            <a:endParaRPr kumimoji="1" lang="ja-JP" altLang="en-US" sz="3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17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薬物乱用は「ダメ</a:t>
            </a:r>
            <a:r>
              <a:rPr lang="ja-JP" altLang="en-US" dirty="0"/>
              <a:t>。ゼッタイ。</a:t>
            </a:r>
            <a:r>
              <a:rPr kumimoji="1" lang="ja-JP" altLang="en-US" dirty="0"/>
              <a:t>」</a:t>
            </a:r>
          </a:p>
        </p:txBody>
      </p:sp>
      <p:pic>
        <p:nvPicPr>
          <p:cNvPr id="3" name="コンテンツ プレースホルダー 2">
            <a:extLst>
              <a:ext uri="{FF2B5EF4-FFF2-40B4-BE49-F238E27FC236}">
                <a16:creationId xmlns:a16="http://schemas.microsoft.com/office/drawing/2014/main" id="{30D9F144-C70F-4397-8BF3-7616EE9BD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1242374"/>
            <a:ext cx="3991126" cy="3991126"/>
          </a:xfr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A8B4447-AE71-4551-B260-0620303A2909}"/>
              </a:ext>
            </a:extLst>
          </p:cNvPr>
          <p:cNvSpPr txBox="1">
            <a:spLocks/>
          </p:cNvSpPr>
          <p:nvPr/>
        </p:nvSpPr>
        <p:spPr>
          <a:xfrm>
            <a:off x="633880" y="1634705"/>
            <a:ext cx="7449945" cy="394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b="1" dirty="0"/>
              <a:t>大麻・麻薬・覚せい剤などを</a:t>
            </a:r>
            <a:endParaRPr lang="en-US" altLang="ja-JP" sz="3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b="1" dirty="0"/>
              <a:t>所持することは，「犯罪行為」です</a:t>
            </a:r>
            <a:endParaRPr lang="en-US" altLang="ja-JP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・所持しているだけでも大きな罪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en-US" altLang="ja-JP" dirty="0"/>
              <a:t>1</a:t>
            </a:r>
            <a:r>
              <a:rPr lang="ja-JP" altLang="en-US" dirty="0"/>
              <a:t>回の使用でも乱用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・「依存性がない」「いつでもやめられる」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という情報は誤り！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547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20" y="1557130"/>
            <a:ext cx="7332779" cy="3483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あなたも周りの人も人生が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台無しになります</a:t>
            </a:r>
            <a:endParaRPr lang="en-US" altLang="ja-JP" sz="3600" b="1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000" dirty="0"/>
              <a:t>・薬物は</a:t>
            </a:r>
            <a:r>
              <a:rPr lang="en-US" altLang="ja-JP" sz="3000" dirty="0"/>
              <a:t>1</a:t>
            </a:r>
            <a:r>
              <a:rPr lang="ja-JP" altLang="en-US" sz="3000" dirty="0"/>
              <a:t>回の使用でも，自身の人生を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　取り返しのつかないものにしてしまう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・薬物乱用は，絶対にダメ！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5228AC-23CB-43DE-AE26-3F564875D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8" y="1568050"/>
            <a:ext cx="3218317" cy="3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8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ja-JP" altLang="en-US"/>
              <a:t>不安</a:t>
            </a:r>
            <a:r>
              <a:rPr lang="ja-JP" altLang="en-US"/>
              <a:t>や不審</a:t>
            </a:r>
            <a:r>
              <a:rPr kumimoji="1" lang="ja-JP" altLang="en-US"/>
              <a:t>に</a:t>
            </a:r>
            <a:r>
              <a:rPr kumimoji="1" lang="ja-JP" altLang="en-US" dirty="0"/>
              <a:t>思った時，困った時には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98" y="2207487"/>
            <a:ext cx="3636606" cy="203247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ja-JP" altLang="en-US" dirty="0"/>
              <a:t>保護者や友達，又は，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所属</a:t>
            </a:r>
            <a:r>
              <a:rPr kumimoji="1" lang="ja-JP" altLang="en-US" dirty="0"/>
              <a:t>の学生支援室，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なんでも相談窓口に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相談してください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E0D91-9223-487B-B8AF-257D6563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54" y="1318727"/>
            <a:ext cx="3419475" cy="381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8BBBF40-2949-464D-8D19-612EBF095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1" b="50351"/>
          <a:stretch/>
        </p:blipFill>
        <p:spPr>
          <a:xfrm>
            <a:off x="7914303" y="1680751"/>
            <a:ext cx="3237609" cy="30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825" y="1865032"/>
            <a:ext cx="10226350" cy="374609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ja-JP" altLang="en-US" sz="3200" b="1" dirty="0"/>
              <a:t>何でも相談窓口の連絡先</a:t>
            </a:r>
            <a:endParaRPr lang="en-US" altLang="ja-JP" sz="3200" b="1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学生プラザ３階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Tel: 082-424-6181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Mail: gakusei-senmon@office.hiroshima-u.ac.jp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3200" b="1" dirty="0"/>
              <a:t>※ </a:t>
            </a:r>
            <a:r>
              <a:rPr lang="ja-JP" altLang="en-US" sz="3200" b="1" dirty="0"/>
              <a:t>自分一人で考え込まないで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E47394-EFAA-4919-A366-AAD465660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09" y="671800"/>
            <a:ext cx="3356813" cy="34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3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F93C8D2-6D7D-4057-AF23-2B574053C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43" y="760364"/>
            <a:ext cx="1530382" cy="153038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8028F78-CD9C-4A02-9FE8-A2D02B43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不審な人の声かけに要注意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5C20D-9819-4A1D-87FC-22202791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5" y="1525555"/>
            <a:ext cx="7688425" cy="380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500" b="1" dirty="0"/>
              <a:t>キャンパス内では，カルトを含む</a:t>
            </a:r>
            <a:endParaRPr kumimoji="1" lang="en-US" altLang="ja-JP" sz="3500" b="1" dirty="0"/>
          </a:p>
          <a:p>
            <a:pPr marL="0" indent="0">
              <a:buNone/>
            </a:pPr>
            <a:r>
              <a:rPr kumimoji="1" lang="ja-JP" altLang="en-US" sz="3500" b="1" dirty="0"/>
              <a:t>様々な勧誘が行われています</a:t>
            </a:r>
            <a:endParaRPr kumimoji="1" lang="en-US" altLang="ja-JP" sz="3500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・知らない人からの声かけに答えない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ように（考えさせてと断る）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・自分の個人情報（住所，電話番号，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　メールアドレス）は絶対に教えない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0F31C6D-B284-4997-A4F4-CFB6ABDD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39" y="2177986"/>
            <a:ext cx="3124200" cy="3124200"/>
          </a:xfrm>
          <a:prstGeom prst="rect">
            <a:avLst/>
          </a:prstGeom>
        </p:spPr>
      </p:pic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DA1B7AFA-537D-40E1-A83B-3378279DEAE6}"/>
              </a:ext>
            </a:extLst>
          </p:cNvPr>
          <p:cNvSpPr/>
          <p:nvPr/>
        </p:nvSpPr>
        <p:spPr>
          <a:xfrm rot="161783">
            <a:off x="9672472" y="422295"/>
            <a:ext cx="2479205" cy="2068474"/>
          </a:xfrm>
          <a:prstGeom prst="cloudCallout">
            <a:avLst>
              <a:gd name="adj1" fmla="val -26777"/>
              <a:gd name="adj2" fmla="val 6464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5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5C20D-9819-4A1D-87FC-22202791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532"/>
            <a:ext cx="7951237" cy="5840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200" b="1" dirty="0"/>
              <a:t>声かけがなされやすい場所は？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・キャンパス内：スペイン広場，学食，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学生プラザ，学士会館，図書館，歯学部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近くの立体駐車場周辺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・キャンパス外：大学周辺のスーパーや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アパート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ja-JP" altLang="en-US" sz="3200" b="1" dirty="0"/>
              <a:t>手口</a:t>
            </a:r>
            <a:endParaRPr lang="en-US" altLang="ja-JP" sz="3200" b="1" dirty="0"/>
          </a:p>
          <a:p>
            <a:pPr marL="0" indent="0">
              <a:buNone/>
            </a:pPr>
            <a:r>
              <a:rPr kumimoji="1" lang="ja-JP" altLang="en-US" dirty="0"/>
              <a:t>　・一人で歩いていたり食事をしていると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声をかけてくる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0070C0"/>
                </a:solidFill>
              </a:rPr>
              <a:t>・普通のサークルのふりをして声かけするが，</a:t>
            </a:r>
            <a:endParaRPr lang="en-US" altLang="ja-JP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</a:rPr>
              <a:t>　　親しくなると宗教の話をする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37816B-C4FB-442D-BD50-4FA118460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1094792"/>
            <a:ext cx="3419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クレジットカードを作るのは慎重に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500"/>
            <a:ext cx="10515600" cy="3944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sz="3200" b="1" dirty="0"/>
              <a:t>18</a:t>
            </a:r>
            <a:r>
              <a:rPr kumimoji="1" lang="ja-JP" altLang="en-US" sz="3200" b="1" dirty="0"/>
              <a:t>歳からクレジットカードを作ることができるが，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kumimoji="1" lang="ja-JP" altLang="en-US" sz="3200" b="1" dirty="0"/>
              <a:t>落とし穴に注意</a:t>
            </a:r>
            <a:endParaRPr kumimoji="1" lang="en-US" altLang="ja-JP" sz="3200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・引き落としは後なので，使ったという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実感がない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  <a:r>
              <a:rPr kumimoji="1" lang="en-US" altLang="ja-JP" dirty="0"/>
              <a:t>※</a:t>
            </a:r>
            <a:r>
              <a:rPr kumimoji="1" lang="ja-JP" altLang="en-US" dirty="0"/>
              <a:t>銀行口座に支払える金額が十分に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残されているか？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・手数料が発生する分割払いやリボ払いは注意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→高額な金利を支払うことにならないように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4355C5-8D75-4BAE-BEED-AD5306A4D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7" y="2071395"/>
            <a:ext cx="3667124" cy="22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180" y="503853"/>
            <a:ext cx="7557796" cy="4907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 b="1" dirty="0"/>
              <a:t>カードの管理を適切に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・カードを人に貸さない，暗証番号を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教えない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b="1" dirty="0"/>
              <a:t>利用明細を定期的に確認すること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・身に覚えのない請求があったら，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すぐにカード会社に連絡すること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b="1" dirty="0"/>
              <a:t>「クレジットカードで支払えば大丈夫」という業者の甘い声に騙されない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8BDB2F-F237-4B9B-898C-3D11908EE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3" y="1194318"/>
            <a:ext cx="3774606" cy="42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2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SNS</a:t>
            </a:r>
            <a:r>
              <a:rPr kumimoji="1" lang="ja-JP" altLang="en-US" dirty="0"/>
              <a:t>は危険だという認識を持つこと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902" y="1485417"/>
            <a:ext cx="6445898" cy="394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b="1" dirty="0"/>
              <a:t>SNS</a:t>
            </a:r>
            <a:r>
              <a:rPr kumimoji="1" lang="ja-JP" altLang="en-US" sz="3200" b="1" dirty="0"/>
              <a:t>で個人情報を出さないように</a:t>
            </a:r>
            <a:endParaRPr kumimoji="1" lang="en-US" altLang="ja-JP" sz="3200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・ストーカーに居場所を特定される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危険性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・留守にしていることがバレ</a:t>
            </a:r>
            <a:r>
              <a:rPr lang="ja-JP" altLang="en-US" dirty="0" err="1"/>
              <a:t>る</a:t>
            </a:r>
            <a:r>
              <a:rPr lang="ja-JP" altLang="en-US" dirty="0"/>
              <a:t>と，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泥棒に入られる危険性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C0BB7E-A7EF-4FDA-AD9B-ABA075DF7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6" y="1624326"/>
            <a:ext cx="4103137" cy="36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4" y="853751"/>
            <a:ext cx="7781732" cy="56543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500" b="1" dirty="0"/>
              <a:t>いったん流出した個人情報は取り消す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500" b="1" dirty="0"/>
              <a:t>ことが難しい</a:t>
            </a:r>
            <a:r>
              <a:rPr lang="en-US" altLang="ja-JP" sz="3500" b="1" dirty="0"/>
              <a:t>(</a:t>
            </a:r>
            <a:r>
              <a:rPr lang="ja-JP" altLang="en-US" sz="3500" b="1" dirty="0"/>
              <a:t>加害者になることも</a:t>
            </a:r>
            <a:r>
              <a:rPr lang="en-US" altLang="ja-JP" sz="3500" b="1" dirty="0"/>
              <a:t>…)</a:t>
            </a:r>
          </a:p>
          <a:p>
            <a:pPr marL="0" indent="0">
              <a:buNone/>
            </a:pPr>
            <a:r>
              <a:rPr lang="ja-JP" altLang="en-US" sz="3200" dirty="0"/>
              <a:t>・面白半分でやったことをネットに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あげても，取り消すことはできない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・友人の情報をネットにあげてはいけない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en-US" altLang="ja-JP" sz="3500" b="1" dirty="0"/>
              <a:t>SNS</a:t>
            </a:r>
            <a:r>
              <a:rPr lang="ja-JP" altLang="en-US" sz="3500" b="1" dirty="0" err="1"/>
              <a:t>での</a:t>
            </a:r>
            <a:r>
              <a:rPr lang="ja-JP" altLang="en-US" sz="3500" b="1" dirty="0"/>
              <a:t>バイトに注意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200" dirty="0"/>
              <a:t>・犯罪に巻き込まれる危険性がある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・「短時間で高収入」というアルバイトは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ありえない（犯罪の匂い）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・銀行口座の売買や譲渡は犯罪</a:t>
            </a:r>
            <a:endParaRPr lang="en-US" altLang="ja-JP" sz="3200" dirty="0"/>
          </a:p>
          <a:p>
            <a:pPr marL="0" indent="0">
              <a:buNone/>
            </a:pPr>
            <a:endParaRPr lang="ja-JP" altLang="en-US" sz="3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B827BD-80EA-4448-AC86-27DC6CFE9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51" y="2571747"/>
            <a:ext cx="2625401" cy="26254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83F74F4-8D2D-4EF5-B1D5-CE9D6448E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51" y="349898"/>
            <a:ext cx="2525485" cy="25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2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637"/>
            <a:ext cx="10515600" cy="1325563"/>
          </a:xfrm>
        </p:spPr>
        <p:txBody>
          <a:bodyPr/>
          <a:lstStyle/>
          <a:p>
            <a:r>
              <a:rPr lang="ja-JP" altLang="en-US" dirty="0"/>
              <a:t>安易に，ネット上のことやセールスマンのセールストークに騙されないように！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347" y="2971174"/>
            <a:ext cx="6066453" cy="147155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ja-JP" altLang="en-US" sz="3000" dirty="0"/>
              <a:t>・投資したら，高い利息で設けることができるという話は詐欺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（上手い話は他人に教えません）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756E20-47EB-4DF7-A489-BD2E3B04D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4289"/>
            <a:ext cx="3582955" cy="3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5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3" y="601824"/>
            <a:ext cx="6770527" cy="565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500" b="1" dirty="0"/>
              <a:t>一度はまってしまうと，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500" b="1" dirty="0"/>
              <a:t>抜け出せなくなり，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500" b="1" dirty="0"/>
              <a:t>犯罪に加担してしまう危険性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ja-JP" altLang="en-US" sz="3000" dirty="0"/>
              <a:t>・ネット上での高額バイトは危険</a:t>
            </a:r>
            <a:endParaRPr lang="en-US" altLang="ja-JP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3000" dirty="0"/>
              <a:t>（特殊詐欺等に引き込まれる危険性）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ja-JP" altLang="en-US" sz="3000" dirty="0"/>
              <a:t>・ネット上でお金を借りないように</a:t>
            </a:r>
            <a:endParaRPr lang="en-US" altLang="ja-JP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3000" dirty="0"/>
              <a:t>（特に，個人からの融資は，恐喝や</a:t>
            </a:r>
            <a:endParaRPr lang="en-US" altLang="ja-JP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3000" dirty="0"/>
              <a:t>　個人情報流出の恐れあり）</a:t>
            </a:r>
          </a:p>
          <a:p>
            <a:pPr marL="0" indent="0">
              <a:buNone/>
            </a:pPr>
            <a:endParaRPr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9DFCE7-2800-4E75-9362-3D5C1F3AE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60" y="914400"/>
            <a:ext cx="3752460" cy="37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692</Words>
  <Application>Microsoft Office PowerPoint</Application>
  <PresentationFormat>ワイド画面</PresentationFormat>
  <Paragraphs>99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HGSｺﾞｼｯｸE</vt:lpstr>
      <vt:lpstr>HGｺﾞｼｯｸM</vt:lpstr>
      <vt:lpstr>游ゴシック</vt:lpstr>
      <vt:lpstr>游ゴシック Light</vt:lpstr>
      <vt:lpstr>Arial</vt:lpstr>
      <vt:lpstr>Office テーマ</vt:lpstr>
      <vt:lpstr>新入生の皆さんへ</vt:lpstr>
      <vt:lpstr>不審な人の声かけに要注意</vt:lpstr>
      <vt:lpstr>PowerPoint プレゼンテーション</vt:lpstr>
      <vt:lpstr>クレジットカードを作るのは慎重に</vt:lpstr>
      <vt:lpstr>PowerPoint プレゼンテーション</vt:lpstr>
      <vt:lpstr>SNSは危険だという認識を持つこと</vt:lpstr>
      <vt:lpstr>PowerPoint プレゼンテーション</vt:lpstr>
      <vt:lpstr>安易に，ネット上のことやセールスマンのセールストークに騙されないように！</vt:lpstr>
      <vt:lpstr>PowerPoint プレゼンテーション</vt:lpstr>
      <vt:lpstr>薬物乱用は「ダメ。ゼッタイ。」</vt:lpstr>
      <vt:lpstr>PowerPoint プレゼンテーション</vt:lpstr>
      <vt:lpstr>不安や不審に思った時，困った時には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村上　知亜砂</dc:creator>
  <cp:lastModifiedBy>坂本　佳奈子</cp:lastModifiedBy>
  <cp:revision>35</cp:revision>
  <dcterms:created xsi:type="dcterms:W3CDTF">2022-01-24T06:47:00Z</dcterms:created>
  <dcterms:modified xsi:type="dcterms:W3CDTF">2024-03-25T07:57:08Z</dcterms:modified>
</cp:coreProperties>
</file>