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0" r:id="rId6"/>
    <p:sldId id="262" r:id="rId7"/>
    <p:sldId id="263" r:id="rId8"/>
    <p:sldId id="269" r:id="rId9"/>
    <p:sldId id="270" r:id="rId10"/>
    <p:sldId id="264" r:id="rId11"/>
    <p:sldId id="265" r:id="rId12"/>
    <p:sldId id="271" r:id="rId13"/>
    <p:sldId id="266" r:id="rId14"/>
    <p:sldId id="267" r:id="rId15"/>
  </p:sldIdLst>
  <p:sldSz cx="12192000" cy="6858000"/>
  <p:notesSz cx="10234613" cy="70993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5" d="100"/>
          <a:sy n="45" d="100"/>
        </p:scale>
        <p:origin x="822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7F64A8E-E2D6-40C1-A57B-C014545D99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CB330272-8C3D-4C23-BF0D-28B2F9D18E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2D66E91-FA16-4F0A-AEB2-A14CC230C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B3CB3-321C-4643-AAD1-10BC68EE79EC}" type="datetimeFigureOut">
              <a:rPr kumimoji="1" lang="ja-JP" altLang="en-US" smtClean="0"/>
              <a:t>2025/3/26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7F4CC16-A870-4710-9540-DE10CFDA0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C8A2802-62CA-447E-9512-8B6926C21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9F1D-C685-4F60-AB21-E9BC35208E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6001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81CC917-0488-4777-A648-0102A9B71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3A4CAB0-3DA5-4D14-8996-5545E7CF5B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E667FB2-CF44-4DD2-B384-9A66B6B16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B3CB3-321C-4643-AAD1-10BC68EE79EC}" type="datetimeFigureOut">
              <a:rPr kumimoji="1" lang="ja-JP" altLang="en-US" smtClean="0"/>
              <a:t>2025/3/26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A431207-59F5-4E12-95B3-73176520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614B3C1-E47F-4262-9681-75D89307A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9F1D-C685-4F60-AB21-E9BC35208E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7404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CA9DD029-3091-4784-B32B-306D9D218D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9A7053C-F673-4596-BAD6-0A7139D75B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4F44B79-1E86-4B26-8524-740E59723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B3CB3-321C-4643-AAD1-10BC68EE79EC}" type="datetimeFigureOut">
              <a:rPr kumimoji="1" lang="ja-JP" altLang="en-US" smtClean="0"/>
              <a:t>2025/3/26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C342E17-8D0F-4047-9452-F3C8E5310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DE7AB99-3641-4559-B353-C4B9047BF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9F1D-C685-4F60-AB21-E9BC35208E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1693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B87E308-49BF-424E-90B3-A658CFF3E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7AD814A-E3D5-4A02-A523-616CB4F4AD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4F561CE-949E-431D-92ED-D8648B1F0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B3CB3-321C-4643-AAD1-10BC68EE79EC}" type="datetimeFigureOut">
              <a:rPr kumimoji="1" lang="ja-JP" altLang="en-US" smtClean="0"/>
              <a:t>2025/3/26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2F8505C-3FAE-4ED0-BB91-00ECB5653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6450735-927D-42E7-A892-C9138B714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9F1D-C685-4F60-AB21-E9BC35208E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7226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1786609-AD89-4AFC-A336-D20DFFC7A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2423CBD-5105-494C-B84B-B44A70937D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BDF192E-0C16-4090-A823-EC569CB6B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B3CB3-321C-4643-AAD1-10BC68EE79EC}" type="datetimeFigureOut">
              <a:rPr kumimoji="1" lang="ja-JP" altLang="en-US" smtClean="0"/>
              <a:t>2025/3/26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48C6502-9955-43D7-A875-A0D6C60F6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1E9851C-BED6-4EDB-8366-D4AA85C9F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9F1D-C685-4F60-AB21-E9BC35208E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6661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BA62A1F-D061-4BAD-AB1F-532619AFF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6F36D66-F505-4AF8-93E5-907E30E566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7DFAB53-F606-4BE4-B11F-A149385652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D04F739-7D68-4C82-9B17-E76B0E58E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B3CB3-321C-4643-AAD1-10BC68EE79EC}" type="datetimeFigureOut">
              <a:rPr kumimoji="1" lang="ja-JP" altLang="en-US" smtClean="0"/>
              <a:t>2025/3/26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EEFE3B5-8F9F-4A5C-8535-60982DED7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43F1BA2-45D5-4634-BF8D-97543AB41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9F1D-C685-4F60-AB21-E9BC35208E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3321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F8F845A-92E6-4452-B8D0-4353CE14C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18AA344-E08D-49CB-AE73-8DE8FE1205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0A9A5F9-949A-49BD-ABD6-C3233711DF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293AA160-C1D9-4415-BBE1-B93CC3CE54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071FC9D5-28E8-4A57-973E-F430CEE751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50562059-F1D0-44D1-A566-A5355F868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B3CB3-321C-4643-AAD1-10BC68EE79EC}" type="datetimeFigureOut">
              <a:rPr kumimoji="1" lang="ja-JP" altLang="en-US" smtClean="0"/>
              <a:t>2025/3/26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627BB049-9ACD-4533-AADE-7743E8B06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988CDC50-7AC9-435B-80AF-C40A73287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9F1D-C685-4F60-AB21-E9BC35208E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1733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6245232-7D2B-41B2-AF85-847913420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5A59778D-9C07-4159-B613-5391FF5F3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B3CB3-321C-4643-AAD1-10BC68EE79EC}" type="datetimeFigureOut">
              <a:rPr kumimoji="1" lang="ja-JP" altLang="en-US" smtClean="0"/>
              <a:t>2025/3/26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1169030-D9DD-40AE-99D7-582D93D80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BA034F7-902D-452D-BF42-B949A8D65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9F1D-C685-4F60-AB21-E9BC35208E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3216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01B59FB3-32BD-4539-821D-A6295ACF3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B3CB3-321C-4643-AAD1-10BC68EE79EC}" type="datetimeFigureOut">
              <a:rPr kumimoji="1" lang="ja-JP" altLang="en-US" smtClean="0"/>
              <a:t>2025/3/26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A0B78663-2D65-48C2-B7B5-74B44FC0D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70946DA-00A6-440E-803A-5953DFD6B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9F1D-C685-4F60-AB21-E9BC35208E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4573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45B9A90-47E4-4494-8494-8CA04FA8D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4F23897-78AA-4C63-B97B-B9D393079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0C59B86-6C0A-474F-9EE4-47BECFB525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F604EC4-2AB7-4C3D-9164-67CEE659E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B3CB3-321C-4643-AAD1-10BC68EE79EC}" type="datetimeFigureOut">
              <a:rPr kumimoji="1" lang="ja-JP" altLang="en-US" smtClean="0"/>
              <a:t>2025/3/26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E0218CD-6AE5-4B8B-B4A8-31F8C71E3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FE936CC-80E5-45E6-8E12-8F4535B19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9F1D-C685-4F60-AB21-E9BC35208E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6650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7F8C38A-F88A-4CE2-BC34-8F5395079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494B3168-6156-4628-A706-E50549FDA6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7CD32B7-D905-4F5F-B5C1-9E854E2470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F3626E9-1DC0-420E-874D-8C265EAE9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B3CB3-321C-4643-AAD1-10BC68EE79EC}" type="datetimeFigureOut">
              <a:rPr kumimoji="1" lang="ja-JP" altLang="en-US" smtClean="0"/>
              <a:t>2025/3/26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9E888B0-9BB9-4F49-98D4-CDAE5B8E7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045C905-7B29-44EB-B4A5-22FA4C4B3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9F1D-C685-4F60-AB21-E9BC35208E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6509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5E52E08F-DB19-4BF7-8964-3E85798C4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070928B-1868-4945-979E-B8FF61D1CB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C7B70F6-5BD8-493D-B292-D5C36C9ADA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B3CB3-321C-4643-AAD1-10BC68EE79EC}" type="datetimeFigureOut">
              <a:rPr kumimoji="1" lang="ja-JP" altLang="en-US" smtClean="0"/>
              <a:t>2025/3/26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C409229-8583-43B5-934F-D0192A5E89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93A5A2E-0250-4B17-9CC1-7FC7721054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789F1D-C685-4F60-AB21-E9BC35208E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3276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>
            <a:extLst>
              <a:ext uri="{FF2B5EF4-FFF2-40B4-BE49-F238E27FC236}">
                <a16:creationId xmlns:a16="http://schemas.microsoft.com/office/drawing/2014/main" id="{DC617756-C0EF-4AB9-B3F4-C90AC77577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133599"/>
          </a:xfrm>
        </p:spPr>
        <p:txBody>
          <a:bodyPr/>
          <a:lstStyle/>
          <a:p>
            <a:r>
              <a:rPr lang="ja-JP" altLang="en-US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新入生の皆さん</a:t>
            </a:r>
            <a:r>
              <a:rPr kumimoji="1" lang="ja-JP" altLang="en-US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へ</a:t>
            </a:r>
            <a:endParaRPr kumimoji="1" lang="ja-JP" altLang="en-US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</p:txBody>
      </p:sp>
      <p:sp>
        <p:nvSpPr>
          <p:cNvPr id="5" name="字幕 2">
            <a:extLst>
              <a:ext uri="{FF2B5EF4-FFF2-40B4-BE49-F238E27FC236}">
                <a16:creationId xmlns:a16="http://schemas.microsoft.com/office/drawing/2014/main" id="{246A07F3-59B7-4A1A-9F95-12652D7C2F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865701"/>
          </a:xfrm>
        </p:spPr>
        <p:txBody>
          <a:bodyPr>
            <a:normAutofit/>
          </a:bodyPr>
          <a:lstStyle/>
          <a:p>
            <a:r>
              <a:rPr lang="ja-JP" altLang="en-US" sz="3200" dirty="0">
                <a:latin typeface="HGｺﾞｼｯｸM" panose="020B0609000000000000" pitchFamily="49" charset="-128"/>
                <a:ea typeface="HGｺﾞｼｯｸM" panose="020B0609000000000000" pitchFamily="49" charset="-128"/>
              </a:rPr>
              <a:t>特に気を付けてもらいたいこと</a:t>
            </a:r>
            <a:endParaRPr lang="en-US" altLang="ja-JP" sz="3200" dirty="0">
              <a:latin typeface="HGｺﾞｼｯｸM" panose="020B0609000000000000" pitchFamily="49" charset="-128"/>
              <a:ea typeface="HGｺﾞｼｯｸM" panose="020B0609000000000000" pitchFamily="49" charset="-128"/>
            </a:endParaRPr>
          </a:p>
          <a:p>
            <a:endParaRPr kumimoji="1" lang="en-US" altLang="ja-JP" sz="3200" dirty="0">
              <a:latin typeface="HGｺﾞｼｯｸM" panose="020B0609000000000000" pitchFamily="49" charset="-128"/>
              <a:ea typeface="HGｺﾞｼｯｸM" panose="020B0609000000000000" pitchFamily="49" charset="-128"/>
            </a:endParaRPr>
          </a:p>
          <a:p>
            <a:r>
              <a:rPr lang="ja-JP" altLang="en-US" sz="3200" dirty="0">
                <a:latin typeface="HGｺﾞｼｯｸM" panose="020B0609000000000000" pitchFamily="49" charset="-128"/>
                <a:ea typeface="HGｺﾞｼｯｸM" panose="020B0609000000000000" pitchFamily="49" charset="-128"/>
              </a:rPr>
              <a:t>「学生生活委員会」より</a:t>
            </a:r>
            <a:endParaRPr kumimoji="1" lang="ja-JP" altLang="en-US" sz="3200" dirty="0">
              <a:latin typeface="HGｺﾞｼｯｸM" panose="020B0609000000000000" pitchFamily="49" charset="-128"/>
              <a:ea typeface="HGｺﾞｼｯｸM" panose="020B06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551740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1">
            <a:extLst>
              <a:ext uri="{FF2B5EF4-FFF2-40B4-BE49-F238E27FC236}">
                <a16:creationId xmlns:a16="http://schemas.microsoft.com/office/drawing/2014/main" id="{D81771C9-6787-46E5-9E9D-8AEE25E0B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9142"/>
            <a:ext cx="10515600" cy="1325563"/>
          </a:xfrm>
        </p:spPr>
        <p:txBody>
          <a:bodyPr/>
          <a:lstStyle/>
          <a:p>
            <a:r>
              <a:rPr kumimoji="1" lang="ja-JP" altLang="en-US" dirty="0"/>
              <a:t>薬物乱用は「ダメ</a:t>
            </a:r>
            <a:r>
              <a:rPr lang="ja-JP" altLang="en-US" dirty="0"/>
              <a:t>。ゼッタイ。</a:t>
            </a:r>
            <a:r>
              <a:rPr kumimoji="1" lang="ja-JP" altLang="en-US" dirty="0"/>
              <a:t>」</a:t>
            </a:r>
          </a:p>
        </p:txBody>
      </p:sp>
      <p:pic>
        <p:nvPicPr>
          <p:cNvPr id="3" name="コンテンツ プレースホルダー 2">
            <a:extLst>
              <a:ext uri="{FF2B5EF4-FFF2-40B4-BE49-F238E27FC236}">
                <a16:creationId xmlns:a16="http://schemas.microsoft.com/office/drawing/2014/main" id="{30D9F144-C70F-4397-8BF3-7616EE9BD7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226" y="1242374"/>
            <a:ext cx="3991126" cy="3991126"/>
          </a:xfrm>
        </p:spPr>
      </p:pic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3A8B4447-AE71-4551-B260-0620303A2909}"/>
              </a:ext>
            </a:extLst>
          </p:cNvPr>
          <p:cNvSpPr txBox="1">
            <a:spLocks/>
          </p:cNvSpPr>
          <p:nvPr/>
        </p:nvSpPr>
        <p:spPr>
          <a:xfrm>
            <a:off x="633880" y="1634705"/>
            <a:ext cx="7449945" cy="3944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200" b="1" dirty="0"/>
              <a:t>大麻・麻薬・覚せい剤などを</a:t>
            </a:r>
            <a:endParaRPr lang="en-US" altLang="ja-JP" sz="3200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200" b="1" dirty="0"/>
              <a:t>所持することは，「犯罪行為」です</a:t>
            </a:r>
            <a:endParaRPr lang="en-US" altLang="ja-JP" sz="3200" b="1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ja-JP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/>
              <a:t>・所持しているだけでも大きな罪</a:t>
            </a:r>
            <a:endParaRPr lang="en-US" altLang="ja-JP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/>
              <a:t>・</a:t>
            </a:r>
            <a:r>
              <a:rPr lang="en-US" altLang="ja-JP" dirty="0"/>
              <a:t>1</a:t>
            </a:r>
            <a:r>
              <a:rPr lang="ja-JP" altLang="en-US" dirty="0"/>
              <a:t>回の使用でも乱用</a:t>
            </a:r>
            <a:endParaRPr lang="en-US" altLang="ja-JP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/>
              <a:t>・「依存性がない」「いつでもやめられる」</a:t>
            </a:r>
            <a:endParaRPr lang="en-US" altLang="ja-JP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/>
              <a:t>　という情報は誤り！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354772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コンテンツ プレースホルダー 9">
            <a:extLst>
              <a:ext uri="{FF2B5EF4-FFF2-40B4-BE49-F238E27FC236}">
                <a16:creationId xmlns:a16="http://schemas.microsoft.com/office/drawing/2014/main" id="{9360BE7C-FC38-40D6-9087-0F44FD4A36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6820" y="1557130"/>
            <a:ext cx="7332779" cy="34833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3600" b="1" dirty="0"/>
              <a:t>あなたも周りの人も人生が</a:t>
            </a:r>
            <a:endParaRPr lang="en-US" altLang="ja-JP" sz="3600" b="1" dirty="0"/>
          </a:p>
          <a:p>
            <a:pPr marL="0" indent="0">
              <a:buNone/>
            </a:pPr>
            <a:r>
              <a:rPr lang="ja-JP" altLang="en-US" sz="3600" b="1" dirty="0"/>
              <a:t>台無しになります</a:t>
            </a:r>
            <a:endParaRPr lang="en-US" altLang="ja-JP" sz="3600" b="1" dirty="0"/>
          </a:p>
          <a:p>
            <a:pPr marL="0" indent="0" algn="ctr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sz="3000" dirty="0"/>
              <a:t>・薬物は</a:t>
            </a:r>
            <a:r>
              <a:rPr lang="en-US" altLang="ja-JP" sz="3000" dirty="0"/>
              <a:t>1</a:t>
            </a:r>
            <a:r>
              <a:rPr lang="ja-JP" altLang="en-US" sz="3000" dirty="0"/>
              <a:t>回の使用でも，自身の人生を</a:t>
            </a:r>
            <a:endParaRPr lang="en-US" altLang="ja-JP" sz="3000" dirty="0"/>
          </a:p>
          <a:p>
            <a:pPr marL="0" indent="0">
              <a:buNone/>
            </a:pPr>
            <a:r>
              <a:rPr lang="ja-JP" altLang="en-US" sz="3000" dirty="0"/>
              <a:t>　取り返しのつかないものにしてしまう</a:t>
            </a:r>
            <a:endParaRPr lang="en-US" altLang="ja-JP" sz="3000" dirty="0"/>
          </a:p>
          <a:p>
            <a:pPr marL="0" indent="0">
              <a:buNone/>
            </a:pPr>
            <a:r>
              <a:rPr lang="ja-JP" altLang="en-US" sz="3000" dirty="0"/>
              <a:t>・薬物乱用は，絶対にダメ！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65228AC-23CB-43DE-AE26-3F564875DA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278" y="1568050"/>
            <a:ext cx="3218317" cy="3218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4811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B7B6BAD3-6A17-481A-BC2F-BBDFFA9112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2420" y="1051179"/>
            <a:ext cx="3409163" cy="3409163"/>
          </a:xfrm>
          <a:prstGeom prst="rect">
            <a:avLst/>
          </a:prstGeom>
        </p:spPr>
      </p:pic>
      <p:pic>
        <p:nvPicPr>
          <p:cNvPr id="14" name="コンテンツ プレースホルダー 13">
            <a:extLst>
              <a:ext uri="{FF2B5EF4-FFF2-40B4-BE49-F238E27FC236}">
                <a16:creationId xmlns:a16="http://schemas.microsoft.com/office/drawing/2014/main" id="{288A0107-9CED-49DE-B574-61AFDCCEDF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54892" y="4561382"/>
            <a:ext cx="8065707" cy="1731414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1B1CFEF6-A0EB-4650-A97A-50C4937055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431" y="445935"/>
            <a:ext cx="6728791" cy="4355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6040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1">
            <a:extLst>
              <a:ext uri="{FF2B5EF4-FFF2-40B4-BE49-F238E27FC236}">
                <a16:creationId xmlns:a16="http://schemas.microsoft.com/office/drawing/2014/main" id="{D81771C9-6787-46E5-9E9D-8AEE25E0B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9142"/>
            <a:ext cx="10515600" cy="1325563"/>
          </a:xfrm>
        </p:spPr>
        <p:txBody>
          <a:bodyPr/>
          <a:lstStyle/>
          <a:p>
            <a:r>
              <a:rPr kumimoji="1" lang="ja-JP" altLang="en-US"/>
              <a:t>不安</a:t>
            </a:r>
            <a:r>
              <a:rPr lang="ja-JP" altLang="en-US"/>
              <a:t>や不審</a:t>
            </a:r>
            <a:r>
              <a:rPr kumimoji="1" lang="ja-JP" altLang="en-US"/>
              <a:t>に</a:t>
            </a:r>
            <a:r>
              <a:rPr kumimoji="1" lang="ja-JP" altLang="en-US" dirty="0"/>
              <a:t>思った時，困った時には</a:t>
            </a:r>
          </a:p>
        </p:txBody>
      </p:sp>
      <p:sp>
        <p:nvSpPr>
          <p:cNvPr id="9" name="コンテンツ プレースホルダー 2">
            <a:extLst>
              <a:ext uri="{FF2B5EF4-FFF2-40B4-BE49-F238E27FC236}">
                <a16:creationId xmlns:a16="http://schemas.microsoft.com/office/drawing/2014/main" id="{1D354322-453C-4FF6-9ABC-A8C0534B6B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7698" y="2207487"/>
            <a:ext cx="3636606" cy="2032479"/>
          </a:xfr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ja-JP" altLang="en-US" dirty="0"/>
              <a:t>保護者や友達，又は，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所属</a:t>
            </a:r>
            <a:r>
              <a:rPr kumimoji="1" lang="ja-JP" altLang="en-US" dirty="0"/>
              <a:t>の学生支援室，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なんでも相談窓口に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相談してください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B8E0D91-9223-487B-B8AF-257D6563DA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854" y="1318727"/>
            <a:ext cx="3419475" cy="381000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78BBBF40-2949-464D-8D19-612EBF09518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11" b="50351"/>
          <a:stretch/>
        </p:blipFill>
        <p:spPr>
          <a:xfrm>
            <a:off x="7914303" y="1680751"/>
            <a:ext cx="3237609" cy="308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7540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コンテンツ プレースホルダー 9">
            <a:extLst>
              <a:ext uri="{FF2B5EF4-FFF2-40B4-BE49-F238E27FC236}">
                <a16:creationId xmlns:a16="http://schemas.microsoft.com/office/drawing/2014/main" id="{9360BE7C-FC38-40D6-9087-0F44FD4A36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825" y="1865032"/>
            <a:ext cx="10226350" cy="3746090"/>
          </a:xfr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ja-JP" altLang="en-US" sz="3200" b="1" dirty="0"/>
              <a:t>何でも相談窓口の連絡先</a:t>
            </a:r>
            <a:endParaRPr lang="en-US" altLang="ja-JP" sz="3200" b="1" dirty="0"/>
          </a:p>
          <a:p>
            <a:pPr marL="0" indent="0">
              <a:buNone/>
            </a:pPr>
            <a:endParaRPr lang="en-US" altLang="ja-JP" sz="3200" b="1" dirty="0"/>
          </a:p>
          <a:p>
            <a:pPr marL="0" indent="0">
              <a:buNone/>
            </a:pPr>
            <a:r>
              <a:rPr lang="ja-JP" altLang="en-US" dirty="0"/>
              <a:t>　学生プラザ３階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en-US" altLang="ja-JP" dirty="0"/>
              <a:t>Tel: 082-424-6181</a:t>
            </a:r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en-US" altLang="ja-JP" dirty="0"/>
              <a:t>Mail: gakusei-senmon@office.hiroshima-u.ac.jp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en-US" altLang="ja-JP" sz="3200" b="1" dirty="0"/>
              <a:t>※ </a:t>
            </a:r>
            <a:r>
              <a:rPr lang="ja-JP" altLang="en-US" sz="3200" b="1" dirty="0"/>
              <a:t>自分一人で考え込まないで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8E47394-EFAA-4919-A366-AAD4656609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309" y="671800"/>
            <a:ext cx="3356813" cy="340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832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CF93C8D2-6D7D-4057-AF23-2B574053C1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0443" y="760364"/>
            <a:ext cx="1530382" cy="1530382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58028F78-CD9C-4A02-9FE8-A2D02B43D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不審な人の声かけに要注意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3F5C20D-9819-4A1D-87FC-2220279184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175" y="1525555"/>
            <a:ext cx="7688425" cy="38068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3500" b="1" dirty="0"/>
              <a:t>キャンパス内では，カルトを含む</a:t>
            </a:r>
            <a:endParaRPr kumimoji="1" lang="en-US" altLang="ja-JP" sz="3500" b="1" dirty="0"/>
          </a:p>
          <a:p>
            <a:pPr marL="0" indent="0">
              <a:buNone/>
            </a:pPr>
            <a:r>
              <a:rPr kumimoji="1" lang="ja-JP" altLang="en-US" sz="3500" b="1" dirty="0"/>
              <a:t>様々な勧誘が行われています</a:t>
            </a:r>
            <a:endParaRPr kumimoji="1" lang="en-US" altLang="ja-JP" sz="3500" b="1" dirty="0"/>
          </a:p>
          <a:p>
            <a:pPr marL="0" indent="0">
              <a:buNone/>
            </a:pPr>
            <a:r>
              <a:rPr lang="ja-JP" altLang="en-US" dirty="0"/>
              <a:t>　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・知らない人からの声かけに答えない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ように（考えさせてと断る）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>
                <a:solidFill>
                  <a:srgbClr val="FF0000"/>
                </a:solidFill>
              </a:rPr>
              <a:t>　・自分の個人情報（住所，電話番号，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kumimoji="1" lang="ja-JP" altLang="en-US" dirty="0">
                <a:solidFill>
                  <a:srgbClr val="FF0000"/>
                </a:solidFill>
              </a:rPr>
              <a:t>　　メールアドレス）は絶対に教えない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60F31C6D-B284-4997-A4F4-CFB6ABDD96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539" y="2177986"/>
            <a:ext cx="3124200" cy="3124200"/>
          </a:xfrm>
          <a:prstGeom prst="rect">
            <a:avLst/>
          </a:prstGeom>
        </p:spPr>
      </p:pic>
      <p:sp>
        <p:nvSpPr>
          <p:cNvPr id="10" name="思考の吹き出し: 雲形 9">
            <a:extLst>
              <a:ext uri="{FF2B5EF4-FFF2-40B4-BE49-F238E27FC236}">
                <a16:creationId xmlns:a16="http://schemas.microsoft.com/office/drawing/2014/main" id="{DA1B7AFA-537D-40E1-A83B-3378279DEAE6}"/>
              </a:ext>
            </a:extLst>
          </p:cNvPr>
          <p:cNvSpPr/>
          <p:nvPr/>
        </p:nvSpPr>
        <p:spPr>
          <a:xfrm rot="161783">
            <a:off x="9672472" y="422295"/>
            <a:ext cx="2479205" cy="2068474"/>
          </a:xfrm>
          <a:prstGeom prst="cloudCallout">
            <a:avLst>
              <a:gd name="adj1" fmla="val -26777"/>
              <a:gd name="adj2" fmla="val 64642"/>
            </a:avLst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8520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3F5C20D-9819-4A1D-87FC-2220279184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66532"/>
            <a:ext cx="7951237" cy="584096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kumimoji="1" lang="ja-JP" altLang="en-US" sz="3200" b="1" dirty="0"/>
              <a:t>声かけがなされやすい場所は？</a:t>
            </a:r>
            <a:endParaRPr kumimoji="1" lang="en-US" altLang="ja-JP" sz="3200" b="1" dirty="0"/>
          </a:p>
          <a:p>
            <a:pPr marL="0" indent="0">
              <a:buNone/>
            </a:pPr>
            <a:r>
              <a:rPr lang="ja-JP" altLang="en-US" dirty="0"/>
              <a:t>　・キャンパス内：スペイン広場，学食，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学生プラザ，学士会館，図書館，歯学部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近くの立体駐車場周辺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　・キャンパス外：大学周辺のスーパーや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　　</a:t>
            </a:r>
            <a:r>
              <a:rPr kumimoji="1" lang="ja-JP" altLang="en-US" dirty="0"/>
              <a:t>アパート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sz="3200" b="1" dirty="0"/>
          </a:p>
          <a:p>
            <a:pPr marL="0" indent="0">
              <a:buNone/>
            </a:pPr>
            <a:r>
              <a:rPr lang="ja-JP" altLang="en-US" sz="3200" b="1" dirty="0"/>
              <a:t>手口</a:t>
            </a:r>
            <a:endParaRPr lang="en-US" altLang="ja-JP" sz="3200" b="1" dirty="0"/>
          </a:p>
          <a:p>
            <a:pPr marL="0" indent="0">
              <a:buNone/>
            </a:pPr>
            <a:r>
              <a:rPr kumimoji="1" lang="ja-JP" altLang="en-US" dirty="0"/>
              <a:t>　・一人で歩いていたり食事をしていると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　　</a:t>
            </a:r>
            <a:r>
              <a:rPr kumimoji="1" lang="ja-JP" altLang="en-US" dirty="0"/>
              <a:t>声をかけてくる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b="1" dirty="0">
                <a:solidFill>
                  <a:srgbClr val="0070C0"/>
                </a:solidFill>
              </a:rPr>
              <a:t>・普通のサークルのふりをして声かけするが，</a:t>
            </a:r>
            <a:endParaRPr lang="en-US" altLang="ja-JP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rgbClr val="0070C0"/>
                </a:solidFill>
              </a:rPr>
              <a:t>　　親しくなると宗教の話をする</a:t>
            </a:r>
            <a:endParaRPr kumimoji="1" lang="ja-JP" altLang="en-US" b="1" dirty="0">
              <a:solidFill>
                <a:srgbClr val="0070C0"/>
              </a:solidFill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5137816B-C4FB-442D-BD50-4FA1184605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325" y="1094792"/>
            <a:ext cx="341947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947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1">
            <a:extLst>
              <a:ext uri="{FF2B5EF4-FFF2-40B4-BE49-F238E27FC236}">
                <a16:creationId xmlns:a16="http://schemas.microsoft.com/office/drawing/2014/main" id="{D81771C9-6787-46E5-9E9D-8AEE25E0B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9142"/>
            <a:ext cx="10515600" cy="1325563"/>
          </a:xfrm>
        </p:spPr>
        <p:txBody>
          <a:bodyPr/>
          <a:lstStyle/>
          <a:p>
            <a:r>
              <a:rPr kumimoji="1" lang="ja-JP" altLang="en-US" dirty="0"/>
              <a:t>クレジットカードを作るのは慎重に</a:t>
            </a:r>
          </a:p>
        </p:txBody>
      </p:sp>
      <p:sp>
        <p:nvSpPr>
          <p:cNvPr id="9" name="コンテンツ プレースホルダー 2">
            <a:extLst>
              <a:ext uri="{FF2B5EF4-FFF2-40B4-BE49-F238E27FC236}">
                <a16:creationId xmlns:a16="http://schemas.microsoft.com/office/drawing/2014/main" id="{1D354322-453C-4FF6-9ABC-A8C0534B6B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6500"/>
            <a:ext cx="10515600" cy="394499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kumimoji="1" lang="en-US" altLang="ja-JP" sz="3200" b="1" dirty="0"/>
              <a:t>18</a:t>
            </a:r>
            <a:r>
              <a:rPr kumimoji="1" lang="ja-JP" altLang="en-US" sz="3200" b="1" dirty="0"/>
              <a:t>歳からクレジットカードを作ることができるが，</a:t>
            </a:r>
            <a:endParaRPr kumimoji="1" lang="en-US" altLang="ja-JP" sz="3200" b="1" dirty="0"/>
          </a:p>
          <a:p>
            <a:pPr marL="0" indent="0">
              <a:buNone/>
            </a:pPr>
            <a:r>
              <a:rPr kumimoji="1" lang="ja-JP" altLang="en-US" sz="3200" b="1" dirty="0"/>
              <a:t>落とし穴に注意</a:t>
            </a:r>
            <a:endParaRPr kumimoji="1" lang="en-US" altLang="ja-JP" sz="3200" b="1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・引き落としは後なので，使ったという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実感がない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　　</a:t>
            </a:r>
            <a:r>
              <a:rPr kumimoji="1" lang="en-US" altLang="ja-JP" dirty="0"/>
              <a:t>※</a:t>
            </a:r>
            <a:r>
              <a:rPr kumimoji="1" lang="ja-JP" altLang="en-US" dirty="0"/>
              <a:t>銀行口座に支払える金額が十分に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　　残されているか？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　・手数料が発生する分割払いやリボ払いは注意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→高額な金利を支払うことにならないように</a:t>
            </a:r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64355C5-8D75-4BAE-BEED-AD5306A4D7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327" y="2071395"/>
            <a:ext cx="3667124" cy="2265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771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コンテンツ プレースホルダー 9">
            <a:extLst>
              <a:ext uri="{FF2B5EF4-FFF2-40B4-BE49-F238E27FC236}">
                <a16:creationId xmlns:a16="http://schemas.microsoft.com/office/drawing/2014/main" id="{9360BE7C-FC38-40D6-9087-0F44FD4A36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6180" y="503853"/>
            <a:ext cx="7557796" cy="490790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ja-JP" altLang="en-US" sz="3200" b="1" dirty="0"/>
              <a:t>カードの管理を適切に</a:t>
            </a:r>
            <a:endParaRPr lang="en-US" altLang="ja-JP" sz="3200" b="1" dirty="0"/>
          </a:p>
          <a:p>
            <a:pPr marL="0" indent="0">
              <a:buNone/>
            </a:pPr>
            <a:r>
              <a:rPr lang="ja-JP" altLang="en-US" dirty="0"/>
              <a:t>　・カードを人に貸さない，暗証番号を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教えない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sz="3200" b="1" dirty="0"/>
              <a:t>利用明細を定期的に確認すること</a:t>
            </a:r>
            <a:endParaRPr lang="en-US" altLang="ja-JP" sz="3200" b="1" dirty="0"/>
          </a:p>
          <a:p>
            <a:pPr marL="0" indent="0">
              <a:buNone/>
            </a:pPr>
            <a:r>
              <a:rPr lang="ja-JP" altLang="en-US" dirty="0"/>
              <a:t>　・身に覚えのない請求があったら，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すぐにカード会社に連絡すること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sz="3200" b="1" dirty="0"/>
              <a:t>「クレジットカードで支払えば大丈夫」という業者の甘い声に騙されない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678BDB2F-F237-4B9B-898C-3D11908EEE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13" y="1194318"/>
            <a:ext cx="3774606" cy="4217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522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1">
            <a:extLst>
              <a:ext uri="{FF2B5EF4-FFF2-40B4-BE49-F238E27FC236}">
                <a16:creationId xmlns:a16="http://schemas.microsoft.com/office/drawing/2014/main" id="{D81771C9-6787-46E5-9E9D-8AEE25E0B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9142"/>
            <a:ext cx="10515600" cy="1325563"/>
          </a:xfrm>
        </p:spPr>
        <p:txBody>
          <a:bodyPr/>
          <a:lstStyle/>
          <a:p>
            <a:r>
              <a:rPr kumimoji="1" lang="en-US" altLang="ja-JP" dirty="0"/>
              <a:t>SNS</a:t>
            </a:r>
            <a:r>
              <a:rPr kumimoji="1" lang="ja-JP" altLang="en-US" dirty="0"/>
              <a:t>は危険だという認識を持つこと</a:t>
            </a:r>
          </a:p>
        </p:txBody>
      </p:sp>
      <p:sp>
        <p:nvSpPr>
          <p:cNvPr id="9" name="コンテンツ プレースホルダー 2">
            <a:extLst>
              <a:ext uri="{FF2B5EF4-FFF2-40B4-BE49-F238E27FC236}">
                <a16:creationId xmlns:a16="http://schemas.microsoft.com/office/drawing/2014/main" id="{1D354322-453C-4FF6-9ABC-A8C0534B6B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7902" y="1485417"/>
            <a:ext cx="6445898" cy="3944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sz="3200" b="1" dirty="0"/>
              <a:t>SNS</a:t>
            </a:r>
            <a:r>
              <a:rPr kumimoji="1" lang="ja-JP" altLang="en-US" sz="3200" b="1" dirty="0"/>
              <a:t>で個人情報を出さないように</a:t>
            </a:r>
            <a:endParaRPr kumimoji="1" lang="en-US" altLang="ja-JP" sz="3200" b="1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・ストーカーに居場所を特定される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kumimoji="1" lang="ja-JP" altLang="en-US" dirty="0"/>
              <a:t>危険性</a:t>
            </a: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・留守にしていることがバレ</a:t>
            </a:r>
            <a:r>
              <a:rPr lang="ja-JP" altLang="en-US" dirty="0" err="1"/>
              <a:t>る</a:t>
            </a:r>
            <a:r>
              <a:rPr lang="ja-JP" altLang="en-US" dirty="0"/>
              <a:t>と，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泥棒に入られる危険性</a:t>
            </a:r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5C0BB7E-A7EF-4FDA-AD9B-ABA075DF74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96" y="1624326"/>
            <a:ext cx="4103137" cy="3667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383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コンテンツ プレースホルダー 9">
            <a:extLst>
              <a:ext uri="{FF2B5EF4-FFF2-40B4-BE49-F238E27FC236}">
                <a16:creationId xmlns:a16="http://schemas.microsoft.com/office/drawing/2014/main" id="{9360BE7C-FC38-40D6-9087-0F44FD4A36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334" y="349898"/>
            <a:ext cx="7781732" cy="565435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ja-JP" altLang="en-US" sz="3500" b="1" dirty="0"/>
              <a:t>いったん流出した個人情報は取り消す</a:t>
            </a:r>
            <a:endParaRPr lang="en-US" altLang="ja-JP" sz="3500" b="1" dirty="0"/>
          </a:p>
          <a:p>
            <a:pPr marL="0" indent="0">
              <a:buNone/>
            </a:pPr>
            <a:r>
              <a:rPr lang="ja-JP" altLang="en-US" sz="3500" b="1" dirty="0"/>
              <a:t>ことが難しい</a:t>
            </a:r>
            <a:r>
              <a:rPr lang="en-US" altLang="ja-JP" sz="3500" b="1" dirty="0"/>
              <a:t>(</a:t>
            </a:r>
            <a:r>
              <a:rPr lang="ja-JP" altLang="en-US" sz="3500" b="1" dirty="0"/>
              <a:t>加害者になることも</a:t>
            </a:r>
            <a:r>
              <a:rPr lang="en-US" altLang="ja-JP" sz="3500" b="1" dirty="0"/>
              <a:t>…)</a:t>
            </a:r>
          </a:p>
          <a:p>
            <a:pPr marL="0" indent="0">
              <a:buNone/>
            </a:pPr>
            <a:r>
              <a:rPr lang="ja-JP" altLang="en-US" sz="3200" dirty="0"/>
              <a:t>・面白半分でやったことをネットに</a:t>
            </a:r>
            <a:endParaRPr lang="en-US" altLang="ja-JP" sz="3200" dirty="0"/>
          </a:p>
          <a:p>
            <a:pPr marL="0" indent="0">
              <a:buNone/>
            </a:pPr>
            <a:r>
              <a:rPr lang="ja-JP" altLang="en-US" sz="3200" dirty="0"/>
              <a:t>　あげても，取り消すことはできない</a:t>
            </a:r>
            <a:endParaRPr lang="en-US" altLang="ja-JP" sz="3200" dirty="0"/>
          </a:p>
          <a:p>
            <a:pPr marL="0" indent="0">
              <a:buNone/>
            </a:pPr>
            <a:r>
              <a:rPr lang="ja-JP" altLang="en-US" sz="3200" dirty="0"/>
              <a:t>・友人の情報をネットにあげてはいけない</a:t>
            </a:r>
            <a:endParaRPr lang="en-US" altLang="ja-JP" sz="3200" dirty="0"/>
          </a:p>
          <a:p>
            <a:pPr marL="0" indent="0">
              <a:buNone/>
            </a:pPr>
            <a:endParaRPr lang="en-US" altLang="ja-JP" sz="3200" b="1" dirty="0"/>
          </a:p>
          <a:p>
            <a:pPr marL="0" indent="0">
              <a:buNone/>
            </a:pPr>
            <a:r>
              <a:rPr lang="en-US" altLang="ja-JP" sz="3500" b="1" dirty="0"/>
              <a:t>SNS</a:t>
            </a:r>
            <a:r>
              <a:rPr lang="ja-JP" altLang="en-US" sz="3500" b="1" dirty="0" err="1"/>
              <a:t>での</a:t>
            </a:r>
            <a:r>
              <a:rPr lang="ja-JP" altLang="en-US" sz="3500" b="1" dirty="0"/>
              <a:t>バイトに注意</a:t>
            </a:r>
            <a:endParaRPr lang="en-US" altLang="ja-JP" sz="3500" b="1" dirty="0"/>
          </a:p>
          <a:p>
            <a:pPr marL="0" indent="0">
              <a:buNone/>
            </a:pPr>
            <a:r>
              <a:rPr lang="ja-JP" altLang="en-US" sz="3200" dirty="0"/>
              <a:t>・犯罪に巻き込まれる危険性がある</a:t>
            </a:r>
            <a:endParaRPr lang="en-US" altLang="ja-JP" sz="3200" dirty="0"/>
          </a:p>
          <a:p>
            <a:pPr marL="0" indent="0">
              <a:buNone/>
            </a:pPr>
            <a:r>
              <a:rPr lang="ja-JP" altLang="en-US" sz="3200" dirty="0"/>
              <a:t>・「短時間で高収入」というアルバイトは</a:t>
            </a:r>
            <a:endParaRPr lang="en-US" altLang="ja-JP" sz="3200" dirty="0"/>
          </a:p>
          <a:p>
            <a:pPr marL="0" indent="0">
              <a:buNone/>
            </a:pPr>
            <a:r>
              <a:rPr lang="ja-JP" altLang="en-US" sz="3200" dirty="0"/>
              <a:t>　ありえない（犯罪の匂い）</a:t>
            </a:r>
            <a:endParaRPr lang="en-US" altLang="ja-JP" sz="3200" dirty="0"/>
          </a:p>
          <a:p>
            <a:pPr marL="0" indent="0">
              <a:buNone/>
            </a:pPr>
            <a:r>
              <a:rPr lang="ja-JP" altLang="en-US" sz="3200" dirty="0"/>
              <a:t>・銀行口座の売買や譲渡は犯罪</a:t>
            </a:r>
            <a:endParaRPr lang="en-US" altLang="ja-JP" sz="3200" dirty="0"/>
          </a:p>
          <a:p>
            <a:pPr marL="0" indent="0">
              <a:buNone/>
            </a:pPr>
            <a:r>
              <a:rPr lang="ja-JP" altLang="en-US" sz="3200" dirty="0"/>
              <a:t>・身分証明書を写真で撮って送るように指示をする</a:t>
            </a:r>
            <a:endParaRPr lang="en-US" altLang="ja-JP" sz="3200" dirty="0"/>
          </a:p>
          <a:p>
            <a:pPr marL="0" indent="0">
              <a:buNone/>
            </a:pPr>
            <a:r>
              <a:rPr lang="ja-JP" altLang="en-US" sz="3200" dirty="0"/>
              <a:t>　アルバイトは危険</a:t>
            </a:r>
            <a:endParaRPr lang="en-US" altLang="ja-JP" sz="3200" dirty="0"/>
          </a:p>
          <a:p>
            <a:pPr marL="0" indent="0">
              <a:buNone/>
            </a:pPr>
            <a:endParaRPr lang="en-US" altLang="ja-JP" sz="3200" dirty="0"/>
          </a:p>
          <a:p>
            <a:pPr marL="0" indent="0">
              <a:buNone/>
            </a:pPr>
            <a:endParaRPr lang="ja-JP" altLang="en-US" sz="3200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0B827BD-80EA-4448-AC86-27DC6CFE9F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0051" y="2571747"/>
            <a:ext cx="2625401" cy="2625401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A83F74F4-8D2D-4EF5-B1D5-CE9D6448EF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751" y="349898"/>
            <a:ext cx="2525485" cy="252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524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1">
            <a:extLst>
              <a:ext uri="{FF2B5EF4-FFF2-40B4-BE49-F238E27FC236}">
                <a16:creationId xmlns:a16="http://schemas.microsoft.com/office/drawing/2014/main" id="{D81771C9-6787-46E5-9E9D-8AEE25E0B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1637"/>
            <a:ext cx="10515600" cy="1325563"/>
          </a:xfrm>
        </p:spPr>
        <p:txBody>
          <a:bodyPr/>
          <a:lstStyle/>
          <a:p>
            <a:r>
              <a:rPr lang="ja-JP" altLang="en-US" dirty="0"/>
              <a:t>安易に，ネット上のことやセールスマンのセールストークに騙されないように！</a:t>
            </a:r>
          </a:p>
        </p:txBody>
      </p:sp>
      <p:sp>
        <p:nvSpPr>
          <p:cNvPr id="9" name="コンテンツ プレースホルダー 2">
            <a:extLst>
              <a:ext uri="{FF2B5EF4-FFF2-40B4-BE49-F238E27FC236}">
                <a16:creationId xmlns:a16="http://schemas.microsoft.com/office/drawing/2014/main" id="{1D354322-453C-4FF6-9ABC-A8C0534B6B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7347" y="2971174"/>
            <a:ext cx="6066453" cy="1471557"/>
          </a:xfr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ja-JP" altLang="en-US" sz="3000" dirty="0"/>
              <a:t>・投資したら，高い利息で設けることができるという話は詐欺</a:t>
            </a:r>
            <a:endParaRPr lang="en-US" altLang="ja-JP" sz="3000" dirty="0"/>
          </a:p>
          <a:p>
            <a:pPr marL="0" indent="0">
              <a:buNone/>
            </a:pPr>
            <a:r>
              <a:rPr lang="ja-JP" altLang="en-US" sz="3000" dirty="0"/>
              <a:t>（上手い話は他人に教えません）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1C756E20-47EB-4DF7-A489-BD2E3B04D0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4289"/>
            <a:ext cx="3582955" cy="358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254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コンテンツ プレースホルダー 9">
            <a:extLst>
              <a:ext uri="{FF2B5EF4-FFF2-40B4-BE49-F238E27FC236}">
                <a16:creationId xmlns:a16="http://schemas.microsoft.com/office/drawing/2014/main" id="{9360BE7C-FC38-40D6-9087-0F44FD4A36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333" y="601824"/>
            <a:ext cx="6770527" cy="56543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3500" b="1" dirty="0"/>
              <a:t>一度はまってしまうと，</a:t>
            </a:r>
            <a:endParaRPr lang="en-US" altLang="ja-JP" sz="3500" b="1" dirty="0"/>
          </a:p>
          <a:p>
            <a:pPr marL="0" indent="0">
              <a:buNone/>
            </a:pPr>
            <a:r>
              <a:rPr lang="ja-JP" altLang="en-US" sz="3500" b="1" dirty="0"/>
              <a:t>抜け出せなくなり，</a:t>
            </a:r>
            <a:endParaRPr lang="en-US" altLang="ja-JP" sz="3500" b="1" dirty="0"/>
          </a:p>
          <a:p>
            <a:pPr marL="0" indent="0">
              <a:buNone/>
            </a:pPr>
            <a:r>
              <a:rPr lang="ja-JP" altLang="en-US" sz="3500" b="1" dirty="0"/>
              <a:t>犯罪に加担してしまう危険性</a:t>
            </a:r>
          </a:p>
          <a:p>
            <a:pPr marL="0" indent="0">
              <a:lnSpc>
                <a:spcPct val="100000"/>
              </a:lnSpc>
              <a:spcBef>
                <a:spcPts val="3000"/>
              </a:spcBef>
              <a:buNone/>
            </a:pPr>
            <a:r>
              <a:rPr lang="ja-JP" altLang="en-US" sz="3000" dirty="0"/>
              <a:t>・ネット上での高額バイトは危険</a:t>
            </a:r>
            <a:endParaRPr lang="en-US" altLang="ja-JP" sz="30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ja-JP" altLang="en-US" sz="3000" dirty="0"/>
              <a:t>（特殊詐欺等に引き込まれる危険性）</a:t>
            </a:r>
          </a:p>
          <a:p>
            <a:pPr marL="0" indent="0">
              <a:lnSpc>
                <a:spcPct val="100000"/>
              </a:lnSpc>
              <a:spcBef>
                <a:spcPts val="3000"/>
              </a:spcBef>
              <a:buNone/>
            </a:pPr>
            <a:r>
              <a:rPr lang="ja-JP" altLang="en-US" sz="3000" dirty="0"/>
              <a:t>・ネット上でお金を借りないように</a:t>
            </a:r>
            <a:endParaRPr lang="en-US" altLang="ja-JP" sz="30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ja-JP" altLang="en-US" sz="3000" dirty="0"/>
              <a:t>（特に，個人からの融資は，恐喝や</a:t>
            </a:r>
            <a:endParaRPr lang="en-US" altLang="ja-JP" sz="30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ja-JP" altLang="en-US" sz="3000" dirty="0"/>
              <a:t>　個人情報流出の恐れあり）</a:t>
            </a:r>
          </a:p>
          <a:p>
            <a:pPr marL="0" indent="0">
              <a:buNone/>
            </a:pPr>
            <a:endParaRPr lang="ja-JP" altLang="en-US" sz="3200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809DFCE7-2800-4E75-9362-3D5C1F3AE5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860" y="914400"/>
            <a:ext cx="3752460" cy="3752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795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913</TotalTime>
  <Words>709</Words>
  <Application>Microsoft Office PowerPoint</Application>
  <PresentationFormat>ワイド画面</PresentationFormat>
  <Paragraphs>101</Paragraphs>
  <Slides>14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20" baseType="lpstr">
      <vt:lpstr>HGSｺﾞｼｯｸE</vt:lpstr>
      <vt:lpstr>HGｺﾞｼｯｸM</vt:lpstr>
      <vt:lpstr>游ゴシック</vt:lpstr>
      <vt:lpstr>游ゴシック Light</vt:lpstr>
      <vt:lpstr>Arial</vt:lpstr>
      <vt:lpstr>Office テーマ</vt:lpstr>
      <vt:lpstr>新入生の皆さんへ</vt:lpstr>
      <vt:lpstr>不審な人の声かけに要注意</vt:lpstr>
      <vt:lpstr>PowerPoint プレゼンテーション</vt:lpstr>
      <vt:lpstr>クレジットカードを作るのは慎重に</vt:lpstr>
      <vt:lpstr>PowerPoint プレゼンテーション</vt:lpstr>
      <vt:lpstr>SNSは危険だという認識を持つこと</vt:lpstr>
      <vt:lpstr>PowerPoint プレゼンテーション</vt:lpstr>
      <vt:lpstr>安易に，ネット上のことやセールスマンのセールストークに騙されないように！</vt:lpstr>
      <vt:lpstr>PowerPoint プレゼンテーション</vt:lpstr>
      <vt:lpstr>薬物乱用は「ダメ。ゼッタイ。」</vt:lpstr>
      <vt:lpstr>PowerPoint プレゼンテーション</vt:lpstr>
      <vt:lpstr>PowerPoint プレゼンテーション</vt:lpstr>
      <vt:lpstr>不安や不審に思った時，困った時には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村上　知亜砂</dc:creator>
  <cp:lastModifiedBy>金久　智彦</cp:lastModifiedBy>
  <cp:revision>38</cp:revision>
  <dcterms:created xsi:type="dcterms:W3CDTF">2022-01-24T06:47:00Z</dcterms:created>
  <dcterms:modified xsi:type="dcterms:W3CDTF">2025-03-26T08:23:48Z</dcterms:modified>
</cp:coreProperties>
</file>