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1"/>
  </p:notesMasterIdLst>
  <p:sldIdLst>
    <p:sldId id="257" r:id="rId2"/>
    <p:sldId id="333" r:id="rId3"/>
    <p:sldId id="284" r:id="rId4"/>
    <p:sldId id="346" r:id="rId5"/>
    <p:sldId id="336" r:id="rId6"/>
    <p:sldId id="286" r:id="rId7"/>
    <p:sldId id="340" r:id="rId8"/>
    <p:sldId id="347" r:id="rId9"/>
    <p:sldId id="338" r:id="rId10"/>
    <p:sldId id="339" r:id="rId11"/>
    <p:sldId id="289" r:id="rId12"/>
    <p:sldId id="341" r:id="rId13"/>
    <p:sldId id="343" r:id="rId14"/>
    <p:sldId id="349" r:id="rId15"/>
    <p:sldId id="345" r:id="rId16"/>
    <p:sldId id="350" r:id="rId17"/>
    <p:sldId id="348" r:id="rId18"/>
    <p:sldId id="351" r:id="rId19"/>
    <p:sldId id="325" r:id="rId2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堰　一頼" initials="大堰　一頼" lastIdx="2" clrIdx="0">
    <p:extLst>
      <p:ext uri="{19B8F6BF-5375-455C-9EA6-DF929625EA0E}">
        <p15:presenceInfo xmlns:p15="http://schemas.microsoft.com/office/powerpoint/2012/main" userId="S-1-5-21-59133782-1475513506-639157172-6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432FF"/>
    <a:srgbClr val="00B05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28"/>
    <p:restoredTop sz="68082" autoAdjust="0"/>
  </p:normalViewPr>
  <p:slideViewPr>
    <p:cSldViewPr snapToGrid="0" snapToObjects="1">
      <p:cViewPr varScale="1">
        <p:scale>
          <a:sx n="60" d="100"/>
          <a:sy n="60" d="100"/>
        </p:scale>
        <p:origin x="612" y="78"/>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60" cy="498056"/>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2" y="0"/>
            <a:ext cx="2945660" cy="498056"/>
          </a:xfrm>
          <a:prstGeom prst="rect">
            <a:avLst/>
          </a:prstGeom>
        </p:spPr>
        <p:txBody>
          <a:bodyPr vert="horz" lIns="92108" tIns="46054" rIns="92108" bIns="46054" rtlCol="0"/>
          <a:lstStyle>
            <a:lvl1pPr algn="r">
              <a:defRPr sz="1200"/>
            </a:lvl1pPr>
          </a:lstStyle>
          <a:p>
            <a:fld id="{43790D0C-D940-D84B-96BA-DB46A7468056}"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2108" tIns="46054" rIns="92108" bIns="460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60" cy="498055"/>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2" y="9428584"/>
            <a:ext cx="2945660" cy="498055"/>
          </a:xfrm>
          <a:prstGeom prst="rect">
            <a:avLst/>
          </a:prstGeom>
        </p:spPr>
        <p:txBody>
          <a:bodyPr vert="horz" lIns="92108" tIns="46054" rIns="92108" bIns="46054" rtlCol="0" anchor="b"/>
          <a:lstStyle>
            <a:lvl1pPr algn="r">
              <a:defRPr sz="1200"/>
            </a:lvl1pPr>
          </a:lstStyle>
          <a:p>
            <a:fld id="{87A30120-9463-C645-8896-A40225FF028C}" type="slidenum">
              <a:rPr kumimoji="1" lang="ja-JP" altLang="en-US" smtClean="0"/>
              <a:t>‹#›</a:t>
            </a:fld>
            <a:endParaRPr kumimoji="1" lang="ja-JP" altLang="en-US"/>
          </a:p>
        </p:txBody>
      </p:sp>
    </p:spTree>
    <p:extLst>
      <p:ext uri="{BB962C8B-B14F-4D97-AF65-F5344CB8AC3E}">
        <p14:creationId xmlns:p14="http://schemas.microsoft.com/office/powerpoint/2010/main" val="29527175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a:t>
            </a:fld>
            <a:endParaRPr kumimoji="1" lang="ja-JP" altLang="en-US"/>
          </a:p>
        </p:txBody>
      </p:sp>
    </p:spTree>
    <p:extLst>
      <p:ext uri="{BB962C8B-B14F-4D97-AF65-F5344CB8AC3E}">
        <p14:creationId xmlns:p14="http://schemas.microsoft.com/office/powerpoint/2010/main" val="3582558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I will explain important information. Please have your student ID card, Campus life guide at HU, and Student handbook which you received at the reception.</a:t>
            </a:r>
          </a:p>
          <a:p>
            <a:r>
              <a:rPr lang="en-US" altLang="ja-JP" dirty="0"/>
              <a:t>You can download </a:t>
            </a:r>
            <a:r>
              <a:rPr lang="en-US" altLang="ja-JP" dirty="0">
                <a:latin typeface="Meiryo" panose="020B0604030504040204" pitchFamily="34" charset="-128"/>
                <a:ea typeface="Meiryo" panose="020B0604030504040204" pitchFamily="34" charset="-128"/>
              </a:rPr>
              <a:t>“Campus Life Guide at HU”</a:t>
            </a:r>
            <a:r>
              <a:rPr lang="en-US" altLang="ja-JP" b="1" dirty="0">
                <a:latin typeface="Meiryo" panose="020B0604030504040204" pitchFamily="34" charset="-128"/>
                <a:ea typeface="Meiryo" panose="020B0604030504040204" pitchFamily="34" charset="-128"/>
              </a:rPr>
              <a:t> </a:t>
            </a:r>
            <a:r>
              <a:rPr lang="en-US" altLang="ja-JP" dirty="0"/>
              <a:t>from the website of </a:t>
            </a:r>
            <a:r>
              <a:rPr lang="en-US" altLang="ja-JP" dirty="0" err="1"/>
              <a:t>AdSE</a:t>
            </a:r>
            <a:r>
              <a:rPr lang="en-US" altLang="ja-JP" dirty="0"/>
              <a:t>. </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10</a:t>
            </a:fld>
            <a:endParaRPr kumimoji="1" lang="ja-JP" altLang="en-US"/>
          </a:p>
        </p:txBody>
      </p:sp>
    </p:spTree>
    <p:extLst>
      <p:ext uri="{BB962C8B-B14F-4D97-AF65-F5344CB8AC3E}">
        <p14:creationId xmlns:p14="http://schemas.microsoft.com/office/powerpoint/2010/main" val="1778031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After you received your student ID card from the student support office, please submit </a:t>
            </a:r>
            <a:r>
              <a:rPr kumimoji="1" lang="ja-JP" altLang="en-US" dirty="0"/>
              <a:t>受領書「</a:t>
            </a:r>
            <a:r>
              <a:rPr kumimoji="1" lang="en-US" altLang="ja-JP" dirty="0"/>
              <a:t>receipt</a:t>
            </a:r>
            <a:r>
              <a:rPr kumimoji="1" lang="ja-JP" altLang="en-US" dirty="0"/>
              <a:t>」 </a:t>
            </a:r>
            <a:r>
              <a:rPr kumimoji="1" lang="en-US" altLang="ja-JP" dirty="0"/>
              <a:t>to them. Student support office have to activate your student ID card using the receipt. </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11</a:t>
            </a:fld>
            <a:endParaRPr kumimoji="1" lang="ja-JP" altLang="en-US"/>
          </a:p>
        </p:txBody>
      </p:sp>
    </p:spTree>
    <p:extLst>
      <p:ext uri="{BB962C8B-B14F-4D97-AF65-F5344CB8AC3E}">
        <p14:creationId xmlns:p14="http://schemas.microsoft.com/office/powerpoint/2010/main" val="1010100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Please open page 11 of the Campus Life Guide at HU. " MOMIJI” is the Hiroshima University  portal that puts together information for HU students.  MOMIJI comprises a top page ① which can be viewed by anyone, and My MOMIJI ② where HU students who log in with their student number on their student ID card and HU password. You can check course registration and grades.</a:t>
            </a:r>
          </a:p>
          <a:p>
            <a:endParaRPr lang="en-US" altLang="ja-JP" dirty="0"/>
          </a:p>
          <a:p>
            <a:r>
              <a:rPr lang="en-US" altLang="ja-JP" dirty="0"/>
              <a:t>① MOMIJI Top page: There is a lot of information necessary for student life at HU</a:t>
            </a:r>
          </a:p>
          <a:p>
            <a:r>
              <a:rPr lang="en-US" altLang="ja-JP" dirty="0"/>
              <a:t>② My MOMIJI: In order to log in to "My MOMIJI", you will need your student number and password. The login method is as described on page 12 of the Campus Life Guide, so be sure to check it. You should consult with your academic supervisor, and register for the course by April 14</a:t>
            </a:r>
            <a:r>
              <a:rPr lang="en-US" altLang="ja-JP" baseline="30000" dirty="0"/>
              <a:t>th</a:t>
            </a:r>
            <a:r>
              <a:rPr lang="en-US" altLang="ja-JP" dirty="0"/>
              <a:t>. </a:t>
            </a:r>
          </a:p>
          <a:p>
            <a:endParaRPr lang="en-US" altLang="ja-JP" dirty="0"/>
          </a:p>
          <a:p>
            <a:r>
              <a:rPr lang="en-US" altLang="ja-JP" dirty="0"/>
              <a:t>There is a manual for the operation method after logging in, but if you are unsure, please contact  the student support office of each program. </a:t>
            </a:r>
          </a:p>
          <a:p>
            <a:endParaRPr lang="en-US" altLang="ja-JP" dirty="0"/>
          </a:p>
          <a:p>
            <a:r>
              <a:rPr lang="en-US" altLang="ja-JP" dirty="0"/>
              <a:t>For “Common Graduate Courses”, a lottery will be held for the subject for which a large number of students wish to register. Please note that you must complete register for the course by April 8</a:t>
            </a:r>
            <a:r>
              <a:rPr lang="en-US" altLang="ja-JP" baseline="30000" dirty="0"/>
              <a:t>th</a:t>
            </a:r>
            <a:r>
              <a:rPr lang="en-US" altLang="ja-JP" dirty="0"/>
              <a:t> in order to receive the lottery.</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12</a:t>
            </a:fld>
            <a:endParaRPr kumimoji="1" lang="ja-JP" altLang="en-US"/>
          </a:p>
        </p:txBody>
      </p:sp>
    </p:spTree>
    <p:extLst>
      <p:ext uri="{BB962C8B-B14F-4D97-AF65-F5344CB8AC3E}">
        <p14:creationId xmlns:p14="http://schemas.microsoft.com/office/powerpoint/2010/main" val="584896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The Campus Life Guide contains various information useful for student life at Hiroshima University, so not only students from other universities, but also newly enrolled students should read it once. </a:t>
            </a:r>
          </a:p>
          <a:p>
            <a:endParaRPr lang="en-US" altLang="ja-JP" dirty="0"/>
          </a:p>
          <a:p>
            <a:r>
              <a:rPr lang="en-US" altLang="ja-JP" dirty="0"/>
              <a:t>For example, on page iii of Roman numerals, there is a guide for "What to do when....?", On page 37 and after, “Administrative Formalities” in case you want to your student status (e.g. Study abroad, leave of absence, etc.); </a:t>
            </a:r>
          </a:p>
          <a:p>
            <a:r>
              <a:rPr lang="en-US" altLang="ja-JP" dirty="0"/>
              <a:t>On page 43, “Advice and Counseling” there is a consultation desk in case of trouble. .. </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13</a:t>
            </a:fld>
            <a:endParaRPr kumimoji="1" lang="ja-JP" altLang="en-US"/>
          </a:p>
        </p:txBody>
      </p:sp>
    </p:spTree>
    <p:extLst>
      <p:ext uri="{BB962C8B-B14F-4D97-AF65-F5344CB8AC3E}">
        <p14:creationId xmlns:p14="http://schemas.microsoft.com/office/powerpoint/2010/main" val="3117895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Next, I will explain about “Insurance” on page 58. 1. Personal Accident Insurance for Students Pursuing Education and Research (PAS/”</a:t>
            </a:r>
            <a:r>
              <a:rPr lang="en-US" altLang="ja-JP" dirty="0" err="1"/>
              <a:t>Gakkensai</a:t>
            </a:r>
            <a:r>
              <a:rPr lang="en-US" altLang="ja-JP" dirty="0"/>
              <a:t>”) and 2. Comprehensive Insurance for Student Lives coupled with PAS/”</a:t>
            </a:r>
            <a:r>
              <a:rPr lang="en-US" altLang="ja-JP" dirty="0" err="1"/>
              <a:t>Gakkensai</a:t>
            </a:r>
            <a:r>
              <a:rPr lang="en-US" altLang="ja-JP" dirty="0"/>
              <a:t>” for International Students. </a:t>
            </a:r>
          </a:p>
          <a:p>
            <a:endParaRPr lang="en-US" altLang="ja-JP" dirty="0"/>
          </a:p>
          <a:p>
            <a:pPr marL="230269" indent="-230269">
              <a:buAutoNum type="arabicPeriod"/>
            </a:pPr>
            <a:r>
              <a:rPr lang="en-US" altLang="ja-JP" dirty="0"/>
              <a:t>“</a:t>
            </a:r>
            <a:r>
              <a:rPr lang="en-US" altLang="ja-JP" dirty="0" err="1"/>
              <a:t>Gakkensai</a:t>
            </a:r>
            <a:r>
              <a:rPr lang="en-US" altLang="ja-JP" dirty="0"/>
              <a:t>” is the insurance for injuries incurred during classes and events, commuting and traveling bet. University facilities. All Hiroshima University students are covered by “</a:t>
            </a:r>
            <a:r>
              <a:rPr lang="en-US" altLang="ja-JP" dirty="0" err="1"/>
              <a:t>Gakkensai</a:t>
            </a:r>
            <a:r>
              <a:rPr lang="en-US" altLang="ja-JP" dirty="0"/>
              <a:t>” with the university paying it for you, so you do not need to subscribe to this insurance plan. </a:t>
            </a:r>
          </a:p>
          <a:p>
            <a:endParaRPr lang="en-US" altLang="ja-JP" dirty="0"/>
          </a:p>
          <a:p>
            <a:pPr marL="230269" indent="-230269">
              <a:buFont typeface="+mj-lt"/>
              <a:buAutoNum type="arabicPeriod" startAt="2"/>
            </a:pPr>
            <a:r>
              <a:rPr lang="en-US" altLang="ja-JP" dirty="0"/>
              <a:t>“Comprehensive insurance for Student Lives coupled with PAS/”</a:t>
            </a:r>
            <a:r>
              <a:rPr lang="en-US" altLang="ja-JP" dirty="0" err="1"/>
              <a:t>Gakkensai</a:t>
            </a:r>
            <a:r>
              <a:rPr lang="en-US" altLang="ja-JP" dirty="0"/>
              <a:t>” for International Students” (Inbound </a:t>
            </a:r>
            <a:r>
              <a:rPr lang="en-US" altLang="ja-JP" dirty="0" err="1"/>
              <a:t>Futai-gakuso</a:t>
            </a:r>
            <a:r>
              <a:rPr lang="en-US" altLang="ja-JP" dirty="0"/>
              <a:t>) is Liability Insurance which covers for injuries incurred to others and/or damage to others’ properties. At Hiroshima University, all international students are required to subscribe to this insurance plan so that their student life in Japan will be protected.</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14</a:t>
            </a:fld>
            <a:endParaRPr kumimoji="1" lang="ja-JP" altLang="en-US"/>
          </a:p>
        </p:txBody>
      </p:sp>
    </p:spTree>
    <p:extLst>
      <p:ext uri="{BB962C8B-B14F-4D97-AF65-F5344CB8AC3E}">
        <p14:creationId xmlns:p14="http://schemas.microsoft.com/office/powerpoint/2010/main" val="2808444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Information about scholarships is posted on Momiji. For private founded international student, the student support office will send you scholarship information from private organizations. So if you have any questions about scholarships, please ask the student support office.</a:t>
            </a:r>
          </a:p>
          <a:p>
            <a:endParaRPr kumimoji="1" lang="en-US" altLang="ja-JP" dirty="0"/>
          </a:p>
          <a:p>
            <a:r>
              <a:rPr kumimoji="1" lang="en-US" altLang="ja-JP" dirty="0"/>
              <a:t>If you want to apply for tuition fee exemption, please check P55 or Momiji Top.</a:t>
            </a:r>
          </a:p>
          <a:p>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15</a:t>
            </a:fld>
            <a:endParaRPr kumimoji="1" lang="ja-JP" altLang="en-US"/>
          </a:p>
        </p:txBody>
      </p:sp>
    </p:spTree>
    <p:extLst>
      <p:ext uri="{BB962C8B-B14F-4D97-AF65-F5344CB8AC3E}">
        <p14:creationId xmlns:p14="http://schemas.microsoft.com/office/powerpoint/2010/main" val="1035181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the doctoral course students, there is an economic support system of </a:t>
            </a:r>
            <a:r>
              <a:rPr kumimoji="1" lang="en-US" altLang="ja-JP" dirty="0" err="1"/>
              <a:t>AdSE</a:t>
            </a:r>
            <a:r>
              <a:rPr kumimoji="1" lang="en-US" altLang="ja-JP" dirty="0"/>
              <a:t>, “Research Scholarship for Doctoral Students of the Graduate School of Advanced Science and Engineering,” which supports the amount equivalent to the tuition fee. All doctoral students are required to submit the invoice. Those who are eligible will be notified through ”My Momiji”.</a:t>
            </a:r>
            <a:r>
              <a:rPr kumimoji="1" lang="ja-JP" altLang="en-US" dirty="0"/>
              <a:t> </a:t>
            </a:r>
            <a:r>
              <a:rPr kumimoji="1" lang="en-US" altLang="ja-JP" dirty="0"/>
              <a:t>Please be sure to confirm your eligibility and submit it to the office of your program by April 18th.</a:t>
            </a:r>
          </a:p>
          <a:p>
            <a:endParaRPr kumimoji="1" lang="en-US" altLang="ja-JP" dirty="0"/>
          </a:p>
          <a:p>
            <a:r>
              <a:rPr kumimoji="1" lang="en-US" altLang="ja-JP" dirty="0"/>
              <a:t>In addition, HU has research incentive programs. For details, please see the website of </a:t>
            </a:r>
            <a:r>
              <a:rPr lang="en-US" altLang="ja-JP" dirty="0"/>
              <a:t>Career Counseling for Doctorate Students and Young Researchers of </a:t>
            </a:r>
            <a:r>
              <a:rPr kumimoji="1" lang="en-US" altLang="ja-JP" dirty="0"/>
              <a:t>Global Career Design Center. </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16</a:t>
            </a:fld>
            <a:endParaRPr kumimoji="1" lang="ja-JP" altLang="en-US"/>
          </a:p>
        </p:txBody>
      </p:sp>
    </p:spTree>
    <p:extLst>
      <p:ext uri="{BB962C8B-B14F-4D97-AF65-F5344CB8AC3E}">
        <p14:creationId xmlns:p14="http://schemas.microsoft.com/office/powerpoint/2010/main" val="2688512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you want to commute by car, you need to apply the permit from MOMIJI Top. Please check page “ Application procedure for parking permit”</a:t>
            </a:r>
          </a:p>
          <a:p>
            <a:endParaRPr kumimoji="1" lang="en-US" altLang="ja-JP" dirty="0"/>
          </a:p>
          <a:p>
            <a:r>
              <a:rPr kumimoji="1" lang="en-US" altLang="ja-JP" dirty="0"/>
              <a:t>If you want to commute by bicycle, you need to register your bicycle. Please contact the student support office.</a:t>
            </a:r>
          </a:p>
          <a:p>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17</a:t>
            </a:fld>
            <a:endParaRPr kumimoji="1" lang="ja-JP" altLang="en-US"/>
          </a:p>
        </p:txBody>
      </p:sp>
    </p:spTree>
    <p:extLst>
      <p:ext uri="{BB962C8B-B14F-4D97-AF65-F5344CB8AC3E}">
        <p14:creationId xmlns:p14="http://schemas.microsoft.com/office/powerpoint/2010/main" val="1399488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Various information is updated on a daily basis.</a:t>
            </a:r>
          </a:p>
          <a:p>
            <a:r>
              <a:rPr kumimoji="1" lang="en-US" altLang="ja-JP" dirty="0"/>
              <a:t>Please make it a habit to visit "Momiji Top" and "My Momiji" on a regular basis.</a:t>
            </a:r>
          </a:p>
          <a:p>
            <a:r>
              <a:rPr kumimoji="1" lang="en-US" altLang="ja-JP" dirty="0"/>
              <a:t>If you miss any information, you are responsible for it.</a:t>
            </a:r>
          </a:p>
          <a:p>
            <a:r>
              <a:rPr kumimoji="1" lang="en-US" altLang="ja-JP" dirty="0"/>
              <a:t>Please be careful not to forget to check the Momiji Message board. Any disadvantage caused by not checking the Momiji Message board is your responsibility.</a:t>
            </a:r>
          </a:p>
          <a:p>
            <a:endParaRPr kumimoji="1" lang="en-US" altLang="ja-JP" dirty="0"/>
          </a:p>
          <a:p>
            <a:r>
              <a:rPr kumimoji="1" lang="en-US" altLang="ja-JP" dirty="0"/>
              <a:t>Please check the syllabus for individual classes.</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18</a:t>
            </a:fld>
            <a:endParaRPr kumimoji="1" lang="ja-JP" altLang="en-US"/>
          </a:p>
        </p:txBody>
      </p:sp>
    </p:spTree>
    <p:extLst>
      <p:ext uri="{BB962C8B-B14F-4D97-AF65-F5344CB8AC3E}">
        <p14:creationId xmlns:p14="http://schemas.microsoft.com/office/powerpoint/2010/main" val="26227354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19</a:t>
            </a:fld>
            <a:endParaRPr kumimoji="1" lang="ja-JP" altLang="en-US"/>
          </a:p>
        </p:txBody>
      </p:sp>
    </p:spTree>
    <p:extLst>
      <p:ext uri="{BB962C8B-B14F-4D97-AF65-F5344CB8AC3E}">
        <p14:creationId xmlns:p14="http://schemas.microsoft.com/office/powerpoint/2010/main" val="1812126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1075">
              <a:defRPr/>
            </a:pPr>
            <a:r>
              <a:rPr lang="en-US" altLang="ja-JP" b="1" dirty="0">
                <a:solidFill>
                  <a:srgbClr val="FF0000"/>
                </a:solidFill>
                <a:effectLst>
                  <a:glow rad="139700">
                    <a:schemeClr val="bg1">
                      <a:alpha val="80000"/>
                    </a:schemeClr>
                  </a:glow>
                </a:effectLst>
                <a:latin typeface="Meiryo" panose="020B0604030504040204" pitchFamily="34" charset="-128"/>
                <a:ea typeface="Meiryo" panose="020B0604030504040204" pitchFamily="34" charset="-128"/>
              </a:rPr>
              <a:t>Please read this document after you received student ID card and student handbook from the student support office. </a:t>
            </a:r>
          </a:p>
          <a:p>
            <a:endParaRPr lang="en-US" altLang="ja-JP" dirty="0"/>
          </a:p>
          <a:p>
            <a:r>
              <a:rPr lang="en-US" altLang="ja-JP" dirty="0"/>
              <a:t>The purpose of this guidance is to help new students understand how to complete the Program and get degree. It is mainly about 1. “Credits” ,  2. “Thesis“ and 3. Others “Research Ethic”.</a:t>
            </a:r>
            <a:br>
              <a:rPr lang="en-US" altLang="ja-JP" dirty="0"/>
            </a:br>
            <a:r>
              <a:rPr lang="en-US" altLang="ja-JP" dirty="0"/>
              <a:t>If you couldn’t understand the explanation, do not leave it and ask questions to your supervisor or your program support office (PPT page 8).</a:t>
            </a:r>
            <a:br>
              <a:rPr lang="en-US" altLang="ja-JP" dirty="0"/>
            </a:br>
            <a:br>
              <a:rPr lang="en-US" altLang="ja-JP" dirty="0"/>
            </a:br>
            <a:r>
              <a:rPr lang="en-US" altLang="ja-JP" dirty="0"/>
              <a:t>"Student Handbook" (English version) , you’ll receive it from student support office. The pages to be viewed are different whether you are master’s or doctoral course student. It’s described as pages M</a:t>
            </a:r>
            <a:r>
              <a:rPr lang="ja-JP" altLang="en-US" dirty="0"/>
              <a:t>〇 </a:t>
            </a:r>
            <a:r>
              <a:rPr lang="en-US" altLang="ja-JP" dirty="0"/>
              <a:t>and D</a:t>
            </a:r>
            <a:r>
              <a:rPr lang="ja-JP" altLang="en-US" dirty="0"/>
              <a:t>〇 </a:t>
            </a:r>
            <a:r>
              <a:rPr lang="en-US" altLang="ja-JP" dirty="0"/>
              <a:t>on the PPT.</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2</a:t>
            </a:fld>
            <a:endParaRPr kumimoji="1" lang="ja-JP" altLang="en-US"/>
          </a:p>
        </p:txBody>
      </p:sp>
    </p:spTree>
    <p:extLst>
      <p:ext uri="{BB962C8B-B14F-4D97-AF65-F5344CB8AC3E}">
        <p14:creationId xmlns:p14="http://schemas.microsoft.com/office/powerpoint/2010/main" val="695185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Now I will explain the requirements for completing the program. Please open the page “Class subjects and Registration” which you belong (page19~ for Master’s course, page81~ for Doctoral course).  The table on that page and the requirements for completing the course are described in “Registration Method and Completion Requirements" which is placed below the table. As it written, “To complete your Master’s (or Doctoral) course, you need to earn 30 (16 for Doctoral) or more credits based on the following requirements, receive necessary research guidance, and pass the Master’s (Doctoral) thesis screening and the final examination.(Omission)</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3</a:t>
            </a:fld>
            <a:endParaRPr kumimoji="1" lang="ja-JP" altLang="en-US"/>
          </a:p>
        </p:txBody>
      </p:sp>
    </p:spTree>
    <p:extLst>
      <p:ext uri="{BB962C8B-B14F-4D97-AF65-F5344CB8AC3E}">
        <p14:creationId xmlns:p14="http://schemas.microsoft.com/office/powerpoint/2010/main" val="3942278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30269" indent="-230269" defTabSz="921075">
              <a:buFontTx/>
              <a:buAutoNum type="arabicPeriod"/>
              <a:defRPr/>
            </a:pPr>
            <a:r>
              <a:rPr kumimoji="1" lang="en-US" altLang="ja-JP" dirty="0"/>
              <a:t>Rules of Credits. Please look at the table of your program.</a:t>
            </a:r>
          </a:p>
          <a:p>
            <a:pPr defTabSz="921075">
              <a:defRPr/>
            </a:pPr>
            <a:endParaRPr kumimoji="1" lang="en-US" altLang="ja-JP" dirty="0"/>
          </a:p>
          <a:p>
            <a:pPr defTabSz="921075">
              <a:defRPr/>
            </a:pPr>
            <a:r>
              <a:rPr kumimoji="1" lang="en-US" altLang="ja-JP" dirty="0"/>
              <a:t>All subjects are separated into 3 types. (1) Common Graduate Courses, (2) Common Subjects for the Graduate School, (3) Subjects Specialized for the Program. Target students are different depending on subject types.</a:t>
            </a:r>
          </a:p>
          <a:p>
            <a:pPr defTabSz="921075">
              <a:defRPr/>
            </a:pPr>
            <a:endParaRPr kumimoji="1" lang="en-US" altLang="ja-JP" dirty="0"/>
          </a:p>
          <a:p>
            <a:pPr marL="230269" indent="-230269" defTabSz="921075">
              <a:buFontTx/>
              <a:buAutoNum type="arabicParenBoth"/>
              <a:defRPr/>
            </a:pPr>
            <a:r>
              <a:rPr kumimoji="1" lang="en-US" altLang="ja-JP" dirty="0"/>
              <a:t>Common Graduate Courses are for all HU Graduate students (including Graduate School of Humanities and Social Sciences, Graduate School of Integrated Sciences for Life</a:t>
            </a:r>
            <a:r>
              <a:rPr kumimoji="1" lang="ja-JP" altLang="en-US" dirty="0"/>
              <a:t>　</a:t>
            </a:r>
            <a:r>
              <a:rPr kumimoji="1" lang="en-US" altLang="ja-JP" dirty="0"/>
              <a:t>etc.). This subject type is separated into “Sustainable Development Courses” and “Career Development and Data Literacy Courses.” It is necessary to get 1 credit or more on each type.</a:t>
            </a:r>
          </a:p>
          <a:p>
            <a:pPr defTabSz="921075">
              <a:defRPr/>
            </a:pPr>
            <a:endParaRPr kumimoji="1" lang="en-US" altLang="ja-JP" dirty="0"/>
          </a:p>
          <a:p>
            <a:pPr defTabSz="921075">
              <a:defRPr/>
            </a:pPr>
            <a:r>
              <a:rPr kumimoji="1" lang="en-US" altLang="ja-JP" dirty="0"/>
              <a:t>Information is written on (M P51, D P96). There are video explaining about Common Graduate Courses, so please watch it on </a:t>
            </a:r>
            <a:r>
              <a:rPr kumimoji="1" lang="en-US" altLang="ja-JP" dirty="0" err="1"/>
              <a:t>AdSE’s</a:t>
            </a:r>
            <a:r>
              <a:rPr kumimoji="1" lang="en-US" altLang="ja-JP" dirty="0"/>
              <a:t> orientation website.</a:t>
            </a:r>
          </a:p>
          <a:p>
            <a:pPr marL="230269" indent="-230269" defTabSz="921075">
              <a:buFontTx/>
              <a:buAutoNum type="arabicParenBoth"/>
              <a:defRPr/>
            </a:pPr>
            <a:endParaRPr kumimoji="1" lang="en-US" altLang="ja-JP" dirty="0"/>
          </a:p>
          <a:p>
            <a:r>
              <a:rPr kumimoji="1" lang="en-US" altLang="ja-JP" dirty="0"/>
              <a:t>(2) Common Subjects for the Graduate School are written below (1). This is for all </a:t>
            </a:r>
            <a:r>
              <a:rPr kumimoji="1" lang="en-US" altLang="ja-JP" dirty="0" err="1"/>
              <a:t>AdSE</a:t>
            </a:r>
            <a:r>
              <a:rPr kumimoji="1" lang="en-US" altLang="ja-JP" dirty="0"/>
              <a:t> Graduate students. This is also separated into ”Internationalism (More than 1 credit)” and “Sociality (More than (2 for M, 1 for D) credit(s)”</a:t>
            </a:r>
          </a:p>
          <a:p>
            <a:endParaRPr kumimoji="1" lang="en-US" altLang="ja-JP" dirty="0"/>
          </a:p>
          <a:p>
            <a:r>
              <a:rPr kumimoji="1" lang="en-US" altLang="ja-JP" dirty="0"/>
              <a:t> Information is written on (M P52, D P97)</a:t>
            </a:r>
          </a:p>
          <a:p>
            <a:endParaRPr kumimoji="1" lang="en-US" altLang="ja-JP" dirty="0"/>
          </a:p>
          <a:p>
            <a:r>
              <a:rPr kumimoji="1" lang="en-US" altLang="ja-JP" dirty="0"/>
              <a:t>(3) Subjects Specialized for the Program, are specialized subjects related to the program you belong. </a:t>
            </a:r>
          </a:p>
          <a:p>
            <a:endParaRPr kumimoji="1" lang="en-US" altLang="ja-JP" dirty="0"/>
          </a:p>
          <a:p>
            <a:r>
              <a:rPr kumimoji="1" lang="en-US" altLang="ja-JP" dirty="0"/>
              <a:t>In order to graduate, you have to get the credit as it written on the “Class Subjects and Registration”.</a:t>
            </a:r>
          </a:p>
          <a:p>
            <a:endParaRPr kumimoji="1" lang="en-US" altLang="ja-JP" dirty="0"/>
          </a:p>
          <a:p>
            <a:pPr defTabSz="921075">
              <a:defRPr/>
            </a:pP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4</a:t>
            </a:fld>
            <a:endParaRPr kumimoji="1" lang="ja-JP" altLang="en-US"/>
          </a:p>
        </p:txBody>
      </p:sp>
    </p:spTree>
    <p:extLst>
      <p:ext uri="{BB962C8B-B14F-4D97-AF65-F5344CB8AC3E}">
        <p14:creationId xmlns:p14="http://schemas.microsoft.com/office/powerpoint/2010/main" val="1427767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(3) Subjects Specialized for the Program will be your main subjects. Please discuss with your supervisor which subject to take. Don’t forget to get credit of all compulsory subject. </a:t>
            </a:r>
          </a:p>
          <a:p>
            <a:endParaRPr kumimoji="1" lang="en-US" altLang="ja-JP" dirty="0"/>
          </a:p>
          <a:p>
            <a:r>
              <a:rPr kumimoji="1" lang="en-US" altLang="ja-JP" dirty="0"/>
              <a:t>Please look at “Registration Method and Completion Requirements” (3), it is placed under the table. As it written, all </a:t>
            </a:r>
            <a:r>
              <a:rPr kumimoji="1" lang="en-US" altLang="ja-JP" dirty="0" err="1"/>
              <a:t>AdSE</a:t>
            </a:r>
            <a:r>
              <a:rPr kumimoji="1" lang="en-US" altLang="ja-JP" dirty="0"/>
              <a:t> students have to take 2 or more credits on “Subjects Specialized for Other Program.” If you want to search for this subject, may be its good to use “Course Level” written on syllabus. All subjects of HU has a course level, so set course level to “5: Graduate Basic.” Basic course of the program will be . If you obtain approval from your supervisor, it is possible to include other Graduate School’s specialized subject. </a:t>
            </a:r>
          </a:p>
          <a:p>
            <a:endParaRPr lang="en-US" altLang="ja-JP" dirty="0"/>
          </a:p>
          <a:p>
            <a:r>
              <a:rPr lang="en-US" altLang="ja-JP" dirty="0"/>
              <a:t>Please check Page 62. In Hiroshima University, there are many seminars. If you participated in a total of 15 joint seminars, it will be counted as subject “Joint Exercises in Advanced Science and Engineering Transdisciplinary”. Student of the program “Transdisciplinary Science and Engineering” will be counted as “Subjects Specialized for the Program</a:t>
            </a:r>
            <a:r>
              <a:rPr lang="ja-JP" altLang="en-US" dirty="0"/>
              <a:t>”</a:t>
            </a:r>
            <a:r>
              <a:rPr lang="en-US" altLang="ja-JP" dirty="0"/>
              <a:t>. Other program’s student will be counted as “Subject Specialized for Other Programs”.</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5</a:t>
            </a:fld>
            <a:endParaRPr kumimoji="1" lang="ja-JP" altLang="en-US"/>
          </a:p>
        </p:txBody>
      </p:sp>
    </p:spTree>
    <p:extLst>
      <p:ext uri="{BB962C8B-B14F-4D97-AF65-F5344CB8AC3E}">
        <p14:creationId xmlns:p14="http://schemas.microsoft.com/office/powerpoint/2010/main" val="3036403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21075">
              <a:defRPr/>
            </a:pPr>
            <a:r>
              <a:rPr lang="en-US" altLang="ja-JP" dirty="0"/>
              <a:t>Next, I will explain Research Instruction and Thesis. Please check page 63 for the Master’s courses and page 104 for the Doctoral courses for the completion schedule. The student support office will contact you at a specific time, so please always check messages on “Momiji" and emails from each program.</a:t>
            </a:r>
            <a:br>
              <a:rPr lang="en-US" altLang="ja-JP" dirty="0"/>
            </a:br>
            <a:endParaRPr lang="en-US" altLang="ja-JP" dirty="0"/>
          </a:p>
          <a:p>
            <a:pPr defTabSz="921075">
              <a:defRPr/>
            </a:pPr>
            <a:r>
              <a:rPr lang="en-US" altLang="ja-JP" dirty="0"/>
              <a:t>I will not give a detailed explanation, please refer to the following pages in the Student Handbook. “Thesis Screening and Final Examination” for Master’s course is listed on page 65. “Decision Criteria for Awarding Degrees and Evaluation standards for Degree Thesis” for Master’s course is listed on page 67 and for Doctoral course is on page 119. Please read it at least once.</a:t>
            </a:r>
          </a:p>
          <a:p>
            <a:pPr defTabSz="921075">
              <a:defRPr/>
            </a:pPr>
            <a:br>
              <a:rPr lang="en-US" altLang="ja-JP" dirty="0"/>
            </a:br>
            <a:r>
              <a:rPr lang="ja-JP" altLang="en-US" b="1" dirty="0"/>
              <a:t>・ </a:t>
            </a:r>
            <a:r>
              <a:rPr lang="en-US" altLang="ja-JP" b="1" dirty="0"/>
              <a:t>Conditions for master's thesis (if any)</a:t>
            </a:r>
            <a:br>
              <a:rPr lang="en-US" altLang="ja-JP" b="1" dirty="0"/>
            </a:br>
            <a:r>
              <a:rPr lang="ja-JP" altLang="en-US" b="1" dirty="0"/>
              <a:t>・ </a:t>
            </a:r>
            <a:r>
              <a:rPr lang="en-US" altLang="ja-JP" b="1" dirty="0"/>
              <a:t>Conditions for doctoral dissertation (If each program has its own rules, please explain briefly based on the handbook page.)</a:t>
            </a:r>
            <a:br>
              <a:rPr lang="en-US" altLang="ja-JP" dirty="0"/>
            </a:br>
            <a:br>
              <a:rPr lang="en-US" altLang="ja-JP" dirty="0"/>
            </a:br>
            <a:r>
              <a:rPr lang="en-US" altLang="ja-JP" dirty="0"/>
              <a:t>(Important) As described in the completion schedule on page 63 for M and page 104 for D, all newly enrolled students are required to submit a “Notification of the Research Title". A sheet of "Notification of the Research Title“ is in the bag, consulting with your academic supervisor and submit it to the Student Support Office by April 18, 2025. You can download </a:t>
            </a:r>
            <a:r>
              <a:rPr lang="en-US" altLang="ja-JP" dirty="0">
                <a:latin typeface="Meiryo" panose="020B0604030504040204" pitchFamily="34" charset="-128"/>
                <a:ea typeface="Meiryo" panose="020B0604030504040204" pitchFamily="34" charset="-128"/>
              </a:rPr>
              <a:t>“Notification of the Research Title”</a:t>
            </a:r>
            <a:r>
              <a:rPr lang="en-US" altLang="ja-JP" b="1" dirty="0">
                <a:latin typeface="Meiryo" panose="020B0604030504040204" pitchFamily="34" charset="-128"/>
                <a:ea typeface="Meiryo" panose="020B0604030504040204" pitchFamily="34" charset="-128"/>
              </a:rPr>
              <a:t> </a:t>
            </a:r>
            <a:r>
              <a:rPr lang="en-US" altLang="ja-JP" dirty="0"/>
              <a:t>from the website of </a:t>
            </a:r>
            <a:r>
              <a:rPr lang="en-US" altLang="ja-JP" dirty="0" err="1"/>
              <a:t>AdSE</a:t>
            </a:r>
            <a:r>
              <a:rPr lang="en-US" altLang="ja-JP" dirty="0"/>
              <a:t>. </a:t>
            </a:r>
          </a:p>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6</a:t>
            </a:fld>
            <a:endParaRPr kumimoji="1" lang="ja-JP" altLang="en-US"/>
          </a:p>
        </p:txBody>
      </p:sp>
    </p:spTree>
    <p:extLst>
      <p:ext uri="{BB962C8B-B14F-4D97-AF65-F5344CB8AC3E}">
        <p14:creationId xmlns:p14="http://schemas.microsoft.com/office/powerpoint/2010/main" val="3466339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Finally, I will explain Research Ethics Education. Please open page 12 of Student handbook. Those engaged in research activities at Hiroshima University are required to attend the Research Ethics Education. Graduate students are required to take (1) "Research Ethics Education - Basic" and (2) "Research Ethics Education - Advanced (M) (D)". Research Ethics Education - Basic will be provided through </a:t>
            </a:r>
            <a:r>
              <a:rPr lang="en-US" altLang="ja-JP" dirty="0" err="1"/>
              <a:t>Hirodai</a:t>
            </a:r>
            <a:r>
              <a:rPr lang="en-US" altLang="ja-JP" dirty="0"/>
              <a:t> </a:t>
            </a:r>
            <a:r>
              <a:rPr lang="en-US" altLang="ja-JP" dirty="0" err="1"/>
              <a:t>moodle</a:t>
            </a:r>
            <a:r>
              <a:rPr lang="en-US" altLang="ja-JP" dirty="0"/>
              <a:t>(on-demand type), so please make sure to take this Basic.  Master’s students must take the Basic (we will check the attendance) . Doctoral students who have already taken the Basic while enrolled in Master’s course, you are exempt from taking it again.</a:t>
            </a:r>
            <a:br>
              <a:rPr lang="en-US" altLang="ja-JP" dirty="0"/>
            </a:br>
            <a:endParaRPr lang="en-US" altLang="ja-JP" dirty="0"/>
          </a:p>
          <a:p>
            <a:r>
              <a:rPr lang="en-US" altLang="ja-JP" dirty="0"/>
              <a:t>Research Ethics Education - Advanced will be conducted in each laboratory before the start of writing a thesis, so please follow the instructions in each program or laboratory.</a:t>
            </a:r>
            <a:br>
              <a:rPr lang="en-US" altLang="ja-JP" dirty="0"/>
            </a:br>
            <a:br>
              <a:rPr lang="en-US" altLang="ja-JP" dirty="0"/>
            </a:br>
            <a:r>
              <a:rPr lang="en-US" altLang="ja-JP" dirty="0"/>
              <a:t>The student support office keeps your record of attendance for both so please be sure to take the courses as specified. When applying for joint research with another institution, you may be required to submit a certificate as to whether or not you have taken the Research Ethics Education at Hiroshima University. In that case, you cannot issue the certificate unless you have taken the Research Ethics Education - Advanced.</a:t>
            </a:r>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7</a:t>
            </a:fld>
            <a:endParaRPr kumimoji="1" lang="ja-JP" altLang="en-US"/>
          </a:p>
        </p:txBody>
      </p:sp>
    </p:spTree>
    <p:extLst>
      <p:ext uri="{BB962C8B-B14F-4D97-AF65-F5344CB8AC3E}">
        <p14:creationId xmlns:p14="http://schemas.microsoft.com/office/powerpoint/2010/main" val="3361448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concludes the explanation of the curriculum, but as I mentioned at the beginning, if you have any questions, be sure to check with each program support office or academic supervisor. The student support office of each program is listed on page 143.</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8</a:t>
            </a:fld>
            <a:endParaRPr kumimoji="1" lang="ja-JP" altLang="en-US"/>
          </a:p>
        </p:txBody>
      </p:sp>
    </p:spTree>
    <p:extLst>
      <p:ext uri="{BB962C8B-B14F-4D97-AF65-F5344CB8AC3E}">
        <p14:creationId xmlns:p14="http://schemas.microsoft.com/office/powerpoint/2010/main" val="499356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Guidance</a:t>
            </a:r>
            <a:r>
              <a:rPr kumimoji="1" lang="ja-JP" altLang="en-US" dirty="0"/>
              <a:t>　</a:t>
            </a:r>
            <a:r>
              <a:rPr kumimoji="1" lang="en-US" altLang="ja-JP" dirty="0"/>
              <a:t>about curriculum if finished.</a:t>
            </a: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9</a:t>
            </a:fld>
            <a:endParaRPr kumimoji="1" lang="ja-JP" altLang="en-US"/>
          </a:p>
        </p:txBody>
      </p:sp>
    </p:spTree>
    <p:extLst>
      <p:ext uri="{BB962C8B-B14F-4D97-AF65-F5344CB8AC3E}">
        <p14:creationId xmlns:p14="http://schemas.microsoft.com/office/powerpoint/2010/main" val="319154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37116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ED1258-B3A7-B04B-93BF-A69C15512512}"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243878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18302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ja-JP" altLang="en-US"/>
              <a:t>マスター タイトルの書式設定</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ja-JP" altLang="en-US"/>
              <a:t>マスター テキストの書式設定</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275901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2227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888694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96461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740050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72071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22649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009103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ED1258-B3A7-B04B-93BF-A69C15512512}"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98628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ED1258-B3A7-B04B-93BF-A69C15512512}"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22384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7" name="Date Placeholder 2"/>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002795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917058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p:cNvSpPr>
            <a:spLocks noGrp="1"/>
          </p:cNvSpPr>
          <p:nvPr>
            <p:ph type="dt" sz="half" idx="10"/>
          </p:nvPr>
        </p:nvSpPr>
        <p:spPr/>
        <p:txBody>
          <a:bodyPr/>
          <a:lstStyle/>
          <a:p>
            <a:fld id="{CBED1258-B3A7-B04B-93BF-A69C15512512}" type="datetimeFigureOut">
              <a:rPr lang="en-US" smtClean="0"/>
              <a:t>3/28/2025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53461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ED1258-B3A7-B04B-93BF-A69C15512512}"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031883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BED1258-B3A7-B04B-93BF-A69C15512512}" type="datetimeFigureOut">
              <a:rPr lang="en-US" smtClean="0"/>
              <a:t>3/28/2025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17CEEB7-580C-2140-A2E5-CC3095A77B0A}" type="slidenum">
              <a:rPr lang="en-US" smtClean="0"/>
              <a:t>‹#›</a:t>
            </a:fld>
            <a:endParaRPr lang="en-US"/>
          </a:p>
        </p:txBody>
      </p:sp>
    </p:spTree>
    <p:extLst>
      <p:ext uri="{BB962C8B-B14F-4D97-AF65-F5344CB8AC3E}">
        <p14:creationId xmlns:p14="http://schemas.microsoft.com/office/powerpoint/2010/main" val="37086978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7" rtl="0" eaLnBrk="1" latinLnBrk="0" hangingPunct="1">
        <a:defRPr kumimoji="1" sz="1800" kern="1200">
          <a:solidFill>
            <a:schemeClr val="tx1"/>
          </a:solidFill>
          <a:latin typeface="+mn-lt"/>
          <a:ea typeface="+mn-ea"/>
          <a:cs typeface="+mn-cs"/>
        </a:defRPr>
      </a:lvl1pPr>
      <a:lvl2pPr marL="457207" algn="l" defTabSz="457207" rtl="0" eaLnBrk="1" latinLnBrk="0" hangingPunct="1">
        <a:defRPr kumimoji="1" sz="1800" kern="1200">
          <a:solidFill>
            <a:schemeClr val="tx1"/>
          </a:solidFill>
          <a:latin typeface="+mn-lt"/>
          <a:ea typeface="+mn-ea"/>
          <a:cs typeface="+mn-cs"/>
        </a:defRPr>
      </a:lvl2pPr>
      <a:lvl3pPr marL="914415" algn="l" defTabSz="457207" rtl="0" eaLnBrk="1" latinLnBrk="0" hangingPunct="1">
        <a:defRPr kumimoji="1" sz="1800" kern="1200">
          <a:solidFill>
            <a:schemeClr val="tx1"/>
          </a:solidFill>
          <a:latin typeface="+mn-lt"/>
          <a:ea typeface="+mn-ea"/>
          <a:cs typeface="+mn-cs"/>
        </a:defRPr>
      </a:lvl3pPr>
      <a:lvl4pPr marL="1371622" algn="l" defTabSz="457207" rtl="0" eaLnBrk="1" latinLnBrk="0" hangingPunct="1">
        <a:defRPr kumimoji="1" sz="1800" kern="1200">
          <a:solidFill>
            <a:schemeClr val="tx1"/>
          </a:solidFill>
          <a:latin typeface="+mn-lt"/>
          <a:ea typeface="+mn-ea"/>
          <a:cs typeface="+mn-cs"/>
        </a:defRPr>
      </a:lvl4pPr>
      <a:lvl5pPr marL="1828831" algn="l" defTabSz="457207" rtl="0" eaLnBrk="1" latinLnBrk="0" hangingPunct="1">
        <a:defRPr kumimoji="1" sz="1800" kern="1200">
          <a:solidFill>
            <a:schemeClr val="tx1"/>
          </a:solidFill>
          <a:latin typeface="+mn-lt"/>
          <a:ea typeface="+mn-ea"/>
          <a:cs typeface="+mn-cs"/>
        </a:defRPr>
      </a:lvl5pPr>
      <a:lvl6pPr marL="2286038" algn="l" defTabSz="457207" rtl="0" eaLnBrk="1" latinLnBrk="0" hangingPunct="1">
        <a:defRPr kumimoji="1" sz="1800" kern="1200">
          <a:solidFill>
            <a:schemeClr val="tx1"/>
          </a:solidFill>
          <a:latin typeface="+mn-lt"/>
          <a:ea typeface="+mn-ea"/>
          <a:cs typeface="+mn-cs"/>
        </a:defRPr>
      </a:lvl6pPr>
      <a:lvl7pPr marL="2743246" algn="l" defTabSz="457207" rtl="0" eaLnBrk="1" latinLnBrk="0" hangingPunct="1">
        <a:defRPr kumimoji="1" sz="1800" kern="1200">
          <a:solidFill>
            <a:schemeClr val="tx1"/>
          </a:solidFill>
          <a:latin typeface="+mn-lt"/>
          <a:ea typeface="+mn-ea"/>
          <a:cs typeface="+mn-cs"/>
        </a:defRPr>
      </a:lvl7pPr>
      <a:lvl8pPr marL="3200453" algn="l" defTabSz="457207" rtl="0" eaLnBrk="1" latinLnBrk="0" hangingPunct="1">
        <a:defRPr kumimoji="1" sz="1800" kern="1200">
          <a:solidFill>
            <a:schemeClr val="tx1"/>
          </a:solidFill>
          <a:latin typeface="+mn-lt"/>
          <a:ea typeface="+mn-ea"/>
          <a:cs typeface="+mn-cs"/>
        </a:defRPr>
      </a:lvl8pPr>
      <a:lvl9pPr marL="3657661" algn="l" defTabSz="45720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6543E47-E30C-D64C-92EA-BCE110CA0E84}"/>
              </a:ext>
            </a:extLst>
          </p:cNvPr>
          <p:cNvSpPr txBox="1"/>
          <p:nvPr/>
        </p:nvSpPr>
        <p:spPr>
          <a:xfrm>
            <a:off x="687268" y="151424"/>
            <a:ext cx="8223649" cy="6740307"/>
          </a:xfrm>
          <a:prstGeom prst="rect">
            <a:avLst/>
          </a:prstGeom>
          <a:noFill/>
        </p:spPr>
        <p:txBody>
          <a:bodyPr wrap="square" rtlCol="0">
            <a:spAutoFit/>
          </a:bodyPr>
          <a:lstStyle/>
          <a:p>
            <a:endParaRPr lang="en-US" sz="5400" b="1" dirty="0">
              <a:latin typeface="+mj-ea"/>
              <a:ea typeface="+mj-ea"/>
            </a:endParaRPr>
          </a:p>
          <a:p>
            <a:r>
              <a:rPr lang="en-US" sz="5400" b="1" dirty="0" err="1">
                <a:latin typeface="+mj-ea"/>
                <a:ea typeface="+mj-ea"/>
              </a:rPr>
              <a:t>Curriculam</a:t>
            </a:r>
            <a:r>
              <a:rPr lang="en-US" sz="5400" b="1" dirty="0">
                <a:latin typeface="+mj-ea"/>
                <a:ea typeface="+mj-ea"/>
              </a:rPr>
              <a:t> of the </a:t>
            </a:r>
          </a:p>
          <a:p>
            <a:r>
              <a:rPr lang="en-US" sz="5400" b="1" dirty="0">
                <a:latin typeface="+mj-ea"/>
                <a:ea typeface="+mj-ea"/>
              </a:rPr>
              <a:t>Graduate School of </a:t>
            </a:r>
          </a:p>
          <a:p>
            <a:r>
              <a:rPr lang="en-US" sz="5400" b="1" dirty="0">
                <a:latin typeface="+mj-ea"/>
                <a:ea typeface="+mj-ea"/>
              </a:rPr>
              <a:t>Advanced Science and </a:t>
            </a:r>
          </a:p>
          <a:p>
            <a:r>
              <a:rPr lang="en-US" sz="5400" b="1" dirty="0">
                <a:latin typeface="+mj-ea"/>
                <a:ea typeface="+mj-ea"/>
              </a:rPr>
              <a:t>Engineering</a:t>
            </a:r>
            <a:r>
              <a:rPr lang="ja-JP" altLang="en-US" sz="5400" b="1" dirty="0">
                <a:latin typeface="+mj-ea"/>
                <a:ea typeface="+mj-ea"/>
              </a:rPr>
              <a:t> </a:t>
            </a:r>
            <a:r>
              <a:rPr lang="en-US" altLang="ja-JP" sz="5400" b="1" dirty="0">
                <a:latin typeface="+mj-ea"/>
                <a:ea typeface="+mj-ea"/>
              </a:rPr>
              <a:t>(</a:t>
            </a:r>
            <a:r>
              <a:rPr lang="en-US" altLang="ja-JP" sz="5400" b="1" dirty="0" err="1">
                <a:latin typeface="+mj-ea"/>
                <a:ea typeface="+mj-ea"/>
              </a:rPr>
              <a:t>AdSE</a:t>
            </a:r>
            <a:r>
              <a:rPr lang="en-US" altLang="ja-JP" sz="5400" b="1" dirty="0">
                <a:latin typeface="+mj-ea"/>
                <a:ea typeface="+mj-ea"/>
              </a:rPr>
              <a:t>)</a:t>
            </a:r>
            <a:endParaRPr lang="en-US" sz="5400" b="1" dirty="0">
              <a:latin typeface="+mj-ea"/>
              <a:ea typeface="+mj-ea"/>
            </a:endParaRPr>
          </a:p>
          <a:p>
            <a:endParaRPr lang="en-US" sz="5400" b="1" dirty="0">
              <a:latin typeface="+mj-ea"/>
              <a:ea typeface="+mj-ea"/>
            </a:endParaRPr>
          </a:p>
          <a:p>
            <a:r>
              <a:rPr lang="en-US" sz="5400" b="1" dirty="0">
                <a:latin typeface="+mj-ea"/>
                <a:ea typeface="+mj-ea"/>
              </a:rPr>
              <a:t>Hiroshima University</a:t>
            </a:r>
          </a:p>
          <a:p>
            <a:r>
              <a:rPr lang="en-US" sz="5400" b="1" dirty="0">
                <a:latin typeface="+mj-ea"/>
                <a:ea typeface="+mj-ea"/>
              </a:rPr>
              <a:t> </a:t>
            </a:r>
          </a:p>
        </p:txBody>
      </p:sp>
    </p:spTree>
    <p:extLst>
      <p:ext uri="{BB962C8B-B14F-4D97-AF65-F5344CB8AC3E}">
        <p14:creationId xmlns:p14="http://schemas.microsoft.com/office/powerpoint/2010/main" val="4201236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450ECAF-1BBD-4620-B8EC-F621150568C8}"/>
              </a:ext>
            </a:extLst>
          </p:cNvPr>
          <p:cNvSpPr/>
          <p:nvPr/>
        </p:nvSpPr>
        <p:spPr>
          <a:xfrm>
            <a:off x="279918" y="1822407"/>
            <a:ext cx="8584163" cy="3464410"/>
          </a:xfrm>
          <a:prstGeom prst="rect">
            <a:avLst/>
          </a:prstGeom>
        </p:spPr>
        <p:txBody>
          <a:bodyPr wrap="square">
            <a:spAutoFit/>
          </a:bodyPr>
          <a:lstStyle/>
          <a:p>
            <a:pPr algn="ctr">
              <a:lnSpc>
                <a:spcPct val="150000"/>
              </a:lnSpc>
            </a:pPr>
            <a:r>
              <a:rPr lang="en-US" altLang="ja-JP" sz="4400" b="1" dirty="0">
                <a:latin typeface="Meiryo" panose="020B0604030504040204" pitchFamily="34" charset="-128"/>
                <a:ea typeface="Meiryo" panose="020B0604030504040204" pitchFamily="34" charset="-128"/>
              </a:rPr>
              <a:t>Please prepare</a:t>
            </a:r>
          </a:p>
          <a:p>
            <a:pPr marL="914400" lvl="1" indent="-457200">
              <a:lnSpc>
                <a:spcPct val="150000"/>
              </a:lnSpc>
              <a:buFont typeface="Arial" panose="020B0604020202020204" pitchFamily="34" charset="0"/>
              <a:buChar char="•"/>
            </a:pPr>
            <a:r>
              <a:rPr lang="en-US" altLang="ja-JP" sz="3500" b="1" dirty="0">
                <a:latin typeface="Meiryo" panose="020B0604030504040204" pitchFamily="34" charset="-128"/>
                <a:ea typeface="Meiryo" panose="020B0604030504040204" pitchFamily="34" charset="-128"/>
              </a:rPr>
              <a:t>Student ID card </a:t>
            </a:r>
            <a:r>
              <a:rPr lang="en-US" altLang="ja-JP" sz="2800" b="1" dirty="0">
                <a:latin typeface="Meiryo" panose="020B0604030504040204" pitchFamily="34" charset="-128"/>
                <a:ea typeface="Meiryo" panose="020B0604030504040204" pitchFamily="34" charset="-128"/>
              </a:rPr>
              <a:t>(Brown envelope)</a:t>
            </a:r>
          </a:p>
          <a:p>
            <a:pPr marL="914400" lvl="1" indent="-457200">
              <a:lnSpc>
                <a:spcPct val="150000"/>
              </a:lnSpc>
              <a:buFont typeface="Arial" panose="020B0604020202020204" pitchFamily="34" charset="0"/>
              <a:buChar char="•"/>
            </a:pPr>
            <a:r>
              <a:rPr lang="en-US" altLang="ja-JP" sz="3500" b="1" dirty="0">
                <a:latin typeface="Meiryo" panose="020B0604030504040204" pitchFamily="34" charset="-128"/>
                <a:ea typeface="Meiryo" panose="020B0604030504040204" pitchFamily="34" charset="-128"/>
              </a:rPr>
              <a:t>”Campus Life Guide at HU”</a:t>
            </a:r>
          </a:p>
          <a:p>
            <a:pPr marL="914400" lvl="1" indent="-457200">
              <a:lnSpc>
                <a:spcPct val="150000"/>
              </a:lnSpc>
              <a:buFont typeface="Arial" panose="020B0604020202020204" pitchFamily="34" charset="0"/>
              <a:buChar char="•"/>
            </a:pPr>
            <a:r>
              <a:rPr lang="en-US" altLang="ja-JP" sz="3500" b="1" dirty="0">
                <a:latin typeface="Meiryo" panose="020B0604030504040204" pitchFamily="34" charset="-128"/>
                <a:ea typeface="Meiryo" panose="020B0604030504040204" pitchFamily="34" charset="-128"/>
              </a:rPr>
              <a:t>“Student</a:t>
            </a:r>
            <a:r>
              <a:rPr lang="ja-JP" altLang="en-US" sz="3500" b="1" dirty="0">
                <a:latin typeface="Meiryo" panose="020B0604030504040204" pitchFamily="34" charset="-128"/>
                <a:ea typeface="Meiryo" panose="020B0604030504040204" pitchFamily="34" charset="-128"/>
              </a:rPr>
              <a:t> </a:t>
            </a:r>
            <a:r>
              <a:rPr lang="en-US" altLang="ja-JP" sz="3500" b="1" dirty="0">
                <a:latin typeface="Meiryo" panose="020B0604030504040204" pitchFamily="34" charset="-128"/>
                <a:ea typeface="Meiryo" panose="020B0604030504040204" pitchFamily="34" charset="-128"/>
              </a:rPr>
              <a:t>handbook”</a:t>
            </a:r>
          </a:p>
        </p:txBody>
      </p:sp>
      <p:sp>
        <p:nvSpPr>
          <p:cNvPr id="3" name="正方形/長方形 2">
            <a:extLst>
              <a:ext uri="{FF2B5EF4-FFF2-40B4-BE49-F238E27FC236}">
                <a16:creationId xmlns:a16="http://schemas.microsoft.com/office/drawing/2014/main" id="{B4B38116-0A96-45D2-886F-54DB1DCEC1F6}"/>
              </a:ext>
            </a:extLst>
          </p:cNvPr>
          <p:cNvSpPr/>
          <p:nvPr/>
        </p:nvSpPr>
        <p:spPr>
          <a:xfrm>
            <a:off x="425115" y="253618"/>
            <a:ext cx="7323221" cy="1023357"/>
          </a:xfrm>
          <a:prstGeom prst="rect">
            <a:avLst/>
          </a:prstGeom>
        </p:spPr>
        <p:txBody>
          <a:bodyPr wrap="square">
            <a:spAutoFit/>
          </a:bodyPr>
          <a:lstStyle/>
          <a:p>
            <a:pPr lvl="0" algn="ctr">
              <a:lnSpc>
                <a:spcPct val="150000"/>
              </a:lnSpc>
            </a:pPr>
            <a:r>
              <a:rPr lang="en-US" altLang="ja-JP" sz="4400" b="1" dirty="0">
                <a:solidFill>
                  <a:prstClr val="white"/>
                </a:solidFill>
                <a:latin typeface="Meiryo" panose="020B0604030504040204" pitchFamily="34" charset="-128"/>
                <a:ea typeface="Meiryo" panose="020B0604030504040204" pitchFamily="34" charset="-128"/>
              </a:rPr>
              <a:t>Important Information </a:t>
            </a:r>
          </a:p>
        </p:txBody>
      </p:sp>
    </p:spTree>
    <p:extLst>
      <p:ext uri="{BB962C8B-B14F-4D97-AF65-F5344CB8AC3E}">
        <p14:creationId xmlns:p14="http://schemas.microsoft.com/office/powerpoint/2010/main" val="3017878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1748589"/>
            <a:ext cx="8584163" cy="3108543"/>
          </a:xfrm>
          <a:prstGeom prst="rect">
            <a:avLst/>
          </a:prstGeom>
        </p:spPr>
        <p:txBody>
          <a:bodyPr wrap="square">
            <a:spAutoFit/>
          </a:bodyPr>
          <a:lstStyle/>
          <a:p>
            <a:r>
              <a:rPr lang="ja-JP" altLang="en-US" sz="3600" b="1" dirty="0">
                <a:solidFill>
                  <a:srgbClr val="FF0000"/>
                </a:solidFill>
                <a:latin typeface="Meiryo" panose="020B0604030504040204" pitchFamily="34" charset="-128"/>
                <a:ea typeface="Meiryo" panose="020B0604030504040204" pitchFamily="34" charset="-128"/>
              </a:rPr>
              <a:t>（</a:t>
            </a:r>
            <a:r>
              <a:rPr lang="en-US" altLang="ja-JP" sz="3600" b="1" dirty="0">
                <a:solidFill>
                  <a:srgbClr val="FF0000"/>
                </a:solidFill>
                <a:latin typeface="Meiryo" panose="020B0604030504040204" pitchFamily="34" charset="-128"/>
                <a:ea typeface="Meiryo" panose="020B0604030504040204" pitchFamily="34" charset="-128"/>
              </a:rPr>
              <a:t>Important</a:t>
            </a:r>
            <a:r>
              <a:rPr lang="ja-JP" altLang="en-US" sz="3600" b="1" dirty="0">
                <a:solidFill>
                  <a:srgbClr val="FF0000"/>
                </a:solidFill>
                <a:latin typeface="Meiryo" panose="020B0604030504040204" pitchFamily="34" charset="-128"/>
                <a:ea typeface="Meiryo" panose="020B0604030504040204" pitchFamily="34" charset="-128"/>
              </a:rPr>
              <a:t>）</a:t>
            </a:r>
            <a:endParaRPr lang="en-US" altLang="ja-JP" sz="3600" b="1" dirty="0">
              <a:solidFill>
                <a:srgbClr val="FF0000"/>
              </a:solidFill>
              <a:latin typeface="Meiryo" panose="020B0604030504040204" pitchFamily="34" charset="-128"/>
              <a:ea typeface="Meiryo" panose="020B0604030504040204" pitchFamily="34" charset="-128"/>
            </a:endParaRPr>
          </a:p>
          <a:p>
            <a:pPr lvl="1"/>
            <a:r>
              <a:rPr lang="en-US" altLang="ja-JP" sz="3200" b="1" dirty="0">
                <a:latin typeface="Meiryo" panose="020B0604030504040204" pitchFamily="34" charset="-128"/>
                <a:ea typeface="Meiryo" panose="020B0604030504040204" pitchFamily="34" charset="-128"/>
              </a:rPr>
              <a:t>Please sign the receipt and submit to the office.</a:t>
            </a:r>
          </a:p>
          <a:p>
            <a:pPr lvl="1"/>
            <a:endParaRPr lang="en-US" altLang="ja-JP" sz="3200" b="1" dirty="0">
              <a:latin typeface="Meiryo" panose="020B0604030504040204" pitchFamily="34" charset="-128"/>
              <a:ea typeface="Meiryo" panose="020B0604030504040204" pitchFamily="34" charset="-128"/>
            </a:endParaRPr>
          </a:p>
          <a:p>
            <a:pPr lvl="1"/>
            <a:r>
              <a:rPr lang="en-US" altLang="ja-JP" sz="3200" b="1" dirty="0">
                <a:latin typeface="Meiryo" panose="020B0604030504040204" pitchFamily="34" charset="-128"/>
                <a:ea typeface="Meiryo" panose="020B0604030504040204" pitchFamily="34" charset="-128"/>
              </a:rPr>
              <a:t>You can not use your student ID card till we register the receipt.</a:t>
            </a:r>
          </a:p>
        </p:txBody>
      </p:sp>
      <p:sp>
        <p:nvSpPr>
          <p:cNvPr id="2" name="正方形/長方形 1">
            <a:extLst>
              <a:ext uri="{FF2B5EF4-FFF2-40B4-BE49-F238E27FC236}">
                <a16:creationId xmlns:a16="http://schemas.microsoft.com/office/drawing/2014/main" id="{8B349231-268F-4D82-A378-03DBF91FA4AF}"/>
              </a:ext>
            </a:extLst>
          </p:cNvPr>
          <p:cNvSpPr/>
          <p:nvPr/>
        </p:nvSpPr>
        <p:spPr>
          <a:xfrm>
            <a:off x="-224589" y="291400"/>
            <a:ext cx="8584163" cy="1446550"/>
          </a:xfrm>
          <a:prstGeom prst="rect">
            <a:avLst/>
          </a:prstGeom>
        </p:spPr>
        <p:txBody>
          <a:bodyPr wrap="square">
            <a:spAutoFit/>
          </a:bodyPr>
          <a:lstStyle/>
          <a:p>
            <a:pPr lvl="0" algn="ctr"/>
            <a:r>
              <a:rPr lang="en-US" altLang="ja-JP" sz="4400" b="1" dirty="0">
                <a:solidFill>
                  <a:prstClr val="white"/>
                </a:solidFill>
                <a:latin typeface="Meiryo" panose="020B0604030504040204" pitchFamily="34" charset="-128"/>
                <a:ea typeface="Meiryo" panose="020B0604030504040204" pitchFamily="34" charset="-128"/>
              </a:rPr>
              <a:t>Student ID card and </a:t>
            </a:r>
          </a:p>
          <a:p>
            <a:pPr lvl="0" algn="ctr"/>
            <a:r>
              <a:rPr lang="en-US" altLang="ja-JP" sz="4400" b="1" dirty="0">
                <a:solidFill>
                  <a:prstClr val="white"/>
                </a:solidFill>
                <a:latin typeface="Meiryo" panose="020B0604030504040204" pitchFamily="34" charset="-128"/>
                <a:ea typeface="Meiryo" panose="020B0604030504040204" pitchFamily="34" charset="-128"/>
              </a:rPr>
              <a:t>Password</a:t>
            </a:r>
          </a:p>
        </p:txBody>
      </p:sp>
    </p:spTree>
    <p:extLst>
      <p:ext uri="{BB962C8B-B14F-4D97-AF65-F5344CB8AC3E}">
        <p14:creationId xmlns:p14="http://schemas.microsoft.com/office/powerpoint/2010/main" val="340437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1197620"/>
            <a:ext cx="8584163" cy="5170646"/>
          </a:xfrm>
          <a:prstGeom prst="rect">
            <a:avLst/>
          </a:prstGeom>
        </p:spPr>
        <p:txBody>
          <a:bodyPr wrap="square">
            <a:spAutoFit/>
          </a:bodyPr>
          <a:lstStyle/>
          <a:p>
            <a:endParaRPr lang="en-US" altLang="ja-JP" sz="3600" b="1" dirty="0">
              <a:latin typeface="Meiryo" panose="020B0604030504040204" pitchFamily="34" charset="-128"/>
              <a:ea typeface="Meiryo" panose="020B0604030504040204" pitchFamily="34" charset="-128"/>
            </a:endParaRPr>
          </a:p>
          <a:p>
            <a:pPr marL="352425" indent="-352425">
              <a:buFont typeface="Arial" panose="020B0604020202020204" pitchFamily="34" charset="0"/>
              <a:buChar char="•"/>
            </a:pPr>
            <a:r>
              <a:rPr lang="en-US" altLang="ja-JP" sz="3200" b="1" dirty="0">
                <a:latin typeface="Meiryo" panose="020B0604030504040204" pitchFamily="34" charset="-128"/>
                <a:ea typeface="Meiryo" panose="020B0604030504040204" pitchFamily="34" charset="-128"/>
              </a:rPr>
              <a:t>Student Information Portal</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MOMIJI</a:t>
            </a:r>
            <a:r>
              <a:rPr lang="ja-JP" altLang="en-US" sz="3200" b="1" dirty="0">
                <a:latin typeface="Meiryo" panose="020B0604030504040204" pitchFamily="34" charset="-128"/>
                <a:ea typeface="Meiryo" panose="020B0604030504040204" pitchFamily="34" charset="-128"/>
              </a:rPr>
              <a:t>」</a:t>
            </a:r>
            <a:endParaRPr lang="en-US" altLang="ja-JP" sz="3200" b="1" dirty="0">
              <a:latin typeface="Meiryo" panose="020B0604030504040204" pitchFamily="34" charset="-128"/>
              <a:ea typeface="Meiryo" panose="020B0604030504040204" pitchFamily="34" charset="-128"/>
            </a:endParaRPr>
          </a:p>
          <a:p>
            <a:pPr lvl="1"/>
            <a:r>
              <a:rPr lang="ja-JP" altLang="en-US" sz="3200" b="1" dirty="0">
                <a:latin typeface="Meiryo" panose="020B0604030504040204" pitchFamily="34" charset="-128"/>
                <a:ea typeface="Meiryo" panose="020B0604030504040204" pitchFamily="34" charset="-128"/>
              </a:rPr>
              <a:t>→ ① </a:t>
            </a:r>
            <a:r>
              <a:rPr lang="en-US" altLang="ja-JP" sz="3200" b="1" dirty="0">
                <a:latin typeface="Meiryo" panose="020B0604030504040204" pitchFamily="34" charset="-128"/>
                <a:ea typeface="Meiryo" panose="020B0604030504040204" pitchFamily="34" charset="-128"/>
              </a:rPr>
              <a:t>MOMIJI Top</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Open</a:t>
            </a:r>
            <a:r>
              <a:rPr lang="ja-JP" altLang="en-US" sz="3200" b="1" dirty="0">
                <a:latin typeface="Meiryo" panose="020B0604030504040204" pitchFamily="34" charset="-128"/>
                <a:ea typeface="Meiryo" panose="020B0604030504040204" pitchFamily="34" charset="-128"/>
              </a:rPr>
              <a:t>）</a:t>
            </a:r>
            <a:endParaRPr lang="en-US" altLang="ja-JP" sz="3200" b="1" dirty="0">
              <a:latin typeface="Meiryo" panose="020B0604030504040204" pitchFamily="34" charset="-128"/>
              <a:ea typeface="Meiryo" panose="020B0604030504040204" pitchFamily="34" charset="-128"/>
            </a:endParaRPr>
          </a:p>
          <a:p>
            <a:pPr lvl="1"/>
            <a:r>
              <a:rPr lang="ja-JP" altLang="en-US" sz="3200" b="1" dirty="0">
                <a:latin typeface="Meiryo" panose="020B0604030504040204" pitchFamily="34" charset="-128"/>
                <a:ea typeface="Meiryo" panose="020B0604030504040204" pitchFamily="34" charset="-128"/>
              </a:rPr>
              <a:t>→ ② </a:t>
            </a:r>
            <a:r>
              <a:rPr lang="en-US" altLang="ja-JP" sz="3200" b="1" dirty="0">
                <a:latin typeface="Meiryo" panose="020B0604030504040204" pitchFamily="34" charset="-128"/>
                <a:ea typeface="Meiryo" panose="020B0604030504040204" pitchFamily="34" charset="-128"/>
              </a:rPr>
              <a:t>My MOMIJI</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Password</a:t>
            </a:r>
            <a:r>
              <a:rPr lang="ja-JP" altLang="en-US" sz="3200" b="1" dirty="0">
                <a:latin typeface="Meiryo" panose="020B0604030504040204" pitchFamily="34" charset="-128"/>
                <a:ea typeface="Meiryo" panose="020B0604030504040204" pitchFamily="34" charset="-128"/>
              </a:rPr>
              <a:t>）</a:t>
            </a:r>
            <a:endParaRPr lang="en-US" altLang="ja-JP" sz="3200" b="1" dirty="0">
              <a:latin typeface="Meiryo" panose="020B0604030504040204" pitchFamily="34" charset="-128"/>
              <a:ea typeface="Meiryo" panose="020B0604030504040204" pitchFamily="34" charset="-128"/>
            </a:endParaRPr>
          </a:p>
          <a:p>
            <a:endParaRPr lang="en-US" altLang="ja-JP" sz="1200" b="1" dirty="0">
              <a:solidFill>
                <a:srgbClr val="FF0000"/>
              </a:solidFill>
              <a:latin typeface="Meiryo" panose="020B0604030504040204" pitchFamily="34" charset="-128"/>
              <a:ea typeface="Meiryo" panose="020B0604030504040204" pitchFamily="34" charset="-128"/>
            </a:endParaRPr>
          </a:p>
          <a:p>
            <a:r>
              <a:rPr lang="en-US" altLang="ja-JP" sz="3200" b="1" dirty="0">
                <a:solidFill>
                  <a:srgbClr val="FF0000"/>
                </a:solidFill>
                <a:latin typeface="Meiryo" panose="020B0604030504040204" pitchFamily="34" charset="-128"/>
                <a:ea typeface="Meiryo" panose="020B0604030504040204" pitchFamily="34" charset="-128"/>
              </a:rPr>
              <a:t>(Important</a:t>
            </a:r>
            <a:r>
              <a:rPr lang="ja-JP" altLang="en-US" sz="3200" b="1" dirty="0">
                <a:solidFill>
                  <a:srgbClr val="FF0000"/>
                </a:solidFill>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Course Registration</a:t>
            </a:r>
          </a:p>
          <a:p>
            <a:r>
              <a:rPr lang="en-US" altLang="ja-JP" sz="3200" b="1" dirty="0">
                <a:latin typeface="Meiryo" panose="020B0604030504040204" pitchFamily="34" charset="-128"/>
                <a:ea typeface="Meiryo" panose="020B0604030504040204" pitchFamily="34" charset="-128"/>
              </a:rPr>
              <a:t>         Deadline</a:t>
            </a:r>
            <a:r>
              <a:rPr lang="ja-JP" altLang="en-US" sz="3200" b="1" dirty="0">
                <a:latin typeface="Meiryo" panose="020B0604030504040204" pitchFamily="34" charset="-128"/>
                <a:ea typeface="Meiryo" panose="020B0604030504040204" pitchFamily="34" charset="-128"/>
              </a:rPr>
              <a:t>：</a:t>
            </a:r>
            <a:r>
              <a:rPr lang="en-US" altLang="ja-JP" sz="4400" b="1" dirty="0">
                <a:latin typeface="Meiryo" panose="020B0604030504040204" pitchFamily="34" charset="-128"/>
                <a:ea typeface="Meiryo" panose="020B0604030504040204" pitchFamily="34" charset="-128"/>
              </a:rPr>
              <a:t>April 14</a:t>
            </a:r>
            <a:r>
              <a:rPr lang="en-US" altLang="ja-JP" sz="4400" b="1" baseline="30000" dirty="0">
                <a:latin typeface="Meiryo" panose="020B0604030504040204" pitchFamily="34" charset="-128"/>
                <a:ea typeface="Meiryo" panose="020B0604030504040204" pitchFamily="34" charset="-128"/>
              </a:rPr>
              <a:t>th</a:t>
            </a:r>
          </a:p>
          <a:p>
            <a:endParaRPr lang="en-US" altLang="ja-JP" sz="1400" b="1" dirty="0">
              <a:latin typeface="Meiryo" panose="020B0604030504040204" pitchFamily="34" charset="-128"/>
              <a:ea typeface="Meiryo" panose="020B0604030504040204" pitchFamily="34" charset="-128"/>
            </a:endParaRPr>
          </a:p>
          <a:p>
            <a:r>
              <a:rPr lang="en-US" altLang="ja-JP" sz="3200" b="1" dirty="0">
                <a:latin typeface="Meiryo" panose="020B0604030504040204" pitchFamily="34" charset="-128"/>
                <a:ea typeface="Meiryo" panose="020B0604030504040204" pitchFamily="34" charset="-128"/>
              </a:rPr>
              <a:t>“Common Graduate Courses” </a:t>
            </a:r>
          </a:p>
          <a:p>
            <a:pPr lvl="1"/>
            <a:r>
              <a:rPr lang="en-US" altLang="ja-JP" sz="3200" b="1" dirty="0">
                <a:latin typeface="Meiryo" panose="020B0604030504040204" pitchFamily="34" charset="-128"/>
                <a:ea typeface="Meiryo" panose="020B0604030504040204" pitchFamily="34" charset="-128"/>
              </a:rPr>
              <a:t>→ register by April 8</a:t>
            </a:r>
            <a:r>
              <a:rPr lang="en-US" altLang="ja-JP" sz="3200" b="1" baseline="30000" dirty="0">
                <a:latin typeface="Meiryo" panose="020B0604030504040204" pitchFamily="34" charset="-128"/>
                <a:ea typeface="Meiryo" panose="020B0604030504040204" pitchFamily="34" charset="-128"/>
              </a:rPr>
              <a:t>th</a:t>
            </a:r>
            <a:r>
              <a:rPr lang="en-US" altLang="ja-JP" sz="3200" b="1" dirty="0">
                <a:latin typeface="Meiryo" panose="020B0604030504040204" pitchFamily="34" charset="-128"/>
                <a:ea typeface="Meiryo" panose="020B0604030504040204" pitchFamily="34" charset="-128"/>
              </a:rPr>
              <a:t> </a:t>
            </a:r>
          </a:p>
        </p:txBody>
      </p:sp>
      <p:sp>
        <p:nvSpPr>
          <p:cNvPr id="2" name="正方形/長方形 1">
            <a:extLst>
              <a:ext uri="{FF2B5EF4-FFF2-40B4-BE49-F238E27FC236}">
                <a16:creationId xmlns:a16="http://schemas.microsoft.com/office/drawing/2014/main" id="{19D1E393-8F7D-46DD-9FC8-2145B4C1174B}"/>
              </a:ext>
            </a:extLst>
          </p:cNvPr>
          <p:cNvSpPr/>
          <p:nvPr/>
        </p:nvSpPr>
        <p:spPr>
          <a:xfrm>
            <a:off x="0" y="386948"/>
            <a:ext cx="8584163" cy="1200329"/>
          </a:xfrm>
          <a:prstGeom prst="rect">
            <a:avLst/>
          </a:prstGeom>
        </p:spPr>
        <p:txBody>
          <a:bodyPr wrap="square">
            <a:spAutoFit/>
          </a:bodyPr>
          <a:lstStyle/>
          <a:p>
            <a:pPr lvl="0" algn="ctr"/>
            <a:r>
              <a:rPr lang="en-US" altLang="ja-JP" sz="3600" b="1" dirty="0">
                <a:solidFill>
                  <a:prstClr val="white"/>
                </a:solidFill>
                <a:latin typeface="Meiryo" panose="020B0604030504040204" pitchFamily="34" charset="-128"/>
                <a:ea typeface="Meiryo" panose="020B0604030504040204" pitchFamily="34" charset="-128"/>
              </a:rPr>
              <a:t>Campus Life Guide at HU</a:t>
            </a:r>
          </a:p>
          <a:p>
            <a:pPr lvl="0" algn="ctr"/>
            <a:r>
              <a:rPr lang="ja-JP" altLang="en-US" sz="3600" b="1" dirty="0">
                <a:solidFill>
                  <a:prstClr val="white"/>
                </a:solidFill>
                <a:latin typeface="Meiryo" panose="020B0604030504040204" pitchFamily="34" charset="-128"/>
                <a:ea typeface="Meiryo" panose="020B0604030504040204" pitchFamily="34" charset="-128"/>
              </a:rPr>
              <a:t>（</a:t>
            </a:r>
            <a:r>
              <a:rPr lang="en-US" altLang="ja-JP" sz="3600" b="1" dirty="0">
                <a:solidFill>
                  <a:prstClr val="white"/>
                </a:solidFill>
                <a:latin typeface="Meiryo" panose="020B0604030504040204" pitchFamily="34" charset="-128"/>
                <a:ea typeface="Meiryo" panose="020B0604030504040204" pitchFamily="34" charset="-128"/>
              </a:rPr>
              <a:t>Page 11</a:t>
            </a:r>
            <a:r>
              <a:rPr lang="ja-JP" altLang="en-US" sz="3600" b="1" dirty="0">
                <a:solidFill>
                  <a:prstClr val="white"/>
                </a:solidFill>
                <a:latin typeface="Meiryo" panose="020B0604030504040204" pitchFamily="34" charset="-128"/>
                <a:ea typeface="Meiryo" panose="020B0604030504040204" pitchFamily="34" charset="-128"/>
              </a:rPr>
              <a:t>）</a:t>
            </a:r>
            <a:endParaRPr lang="en-US" altLang="ja-JP" sz="3600" b="1" dirty="0">
              <a:solidFill>
                <a:prstClr val="white"/>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516926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1675906"/>
            <a:ext cx="8584163" cy="2862322"/>
          </a:xfrm>
          <a:prstGeom prst="rect">
            <a:avLst/>
          </a:prstGeom>
        </p:spPr>
        <p:txBody>
          <a:bodyPr wrap="square">
            <a:spAutoFit/>
          </a:bodyPr>
          <a:lstStyle/>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What to do when…</a:t>
            </a:r>
            <a:r>
              <a:rPr lang="ja-JP" altLang="en-US" sz="3600" b="1" dirty="0">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P iii</a:t>
            </a:r>
            <a:r>
              <a:rPr lang="ja-JP" altLang="en-US" sz="3600" b="1" dirty="0">
                <a:latin typeface="Meiryo" panose="020B0604030504040204" pitchFamily="34" charset="-128"/>
                <a:ea typeface="Meiryo" panose="020B0604030504040204" pitchFamily="34" charset="-128"/>
              </a:rPr>
              <a:t>）</a:t>
            </a:r>
            <a:endParaRPr lang="en-US" altLang="ja-JP" sz="36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endParaRPr lang="en-US" altLang="ja-JP" sz="36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Administrative</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Formalities </a:t>
            </a:r>
            <a:r>
              <a:rPr lang="en-US" altLang="ja-JP" sz="3200" b="1" dirty="0">
                <a:latin typeface="Meiryo" panose="020B0604030504040204" pitchFamily="34" charset="-128"/>
                <a:ea typeface="Meiryo" panose="020B0604030504040204" pitchFamily="34" charset="-128"/>
              </a:rPr>
              <a:t>(P37)</a:t>
            </a:r>
          </a:p>
          <a:p>
            <a:pPr marL="571500" indent="-571500">
              <a:buFont typeface="Arial" panose="020B0604020202020204" pitchFamily="34" charset="0"/>
              <a:buChar char="•"/>
            </a:pPr>
            <a:endParaRPr lang="en-US" altLang="ja-JP" sz="36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Advise and Counseling (P43)</a:t>
            </a:r>
          </a:p>
        </p:txBody>
      </p:sp>
      <p:sp>
        <p:nvSpPr>
          <p:cNvPr id="2" name="正方形/長方形 1">
            <a:extLst>
              <a:ext uri="{FF2B5EF4-FFF2-40B4-BE49-F238E27FC236}">
                <a16:creationId xmlns:a16="http://schemas.microsoft.com/office/drawing/2014/main" id="{06D435E7-3534-451F-8CBA-CA6EF63612C4}"/>
              </a:ext>
            </a:extLst>
          </p:cNvPr>
          <p:cNvSpPr/>
          <p:nvPr/>
        </p:nvSpPr>
        <p:spPr>
          <a:xfrm>
            <a:off x="399416" y="663768"/>
            <a:ext cx="7836568" cy="769441"/>
          </a:xfrm>
          <a:prstGeom prst="rect">
            <a:avLst/>
          </a:prstGeom>
        </p:spPr>
        <p:txBody>
          <a:bodyPr wrap="square">
            <a:spAutoFit/>
          </a:bodyPr>
          <a:lstStyle/>
          <a:p>
            <a:pPr lvl="0"/>
            <a:r>
              <a:rPr lang="en-US" altLang="ja-JP" sz="4400" b="1" dirty="0">
                <a:solidFill>
                  <a:prstClr val="white"/>
                </a:solidFill>
                <a:latin typeface="Meiryo" panose="020B0604030504040204" pitchFamily="34" charset="-128"/>
                <a:ea typeface="Meiryo" panose="020B0604030504040204" pitchFamily="34" charset="-128"/>
              </a:rPr>
              <a:t>Campus Life Guide at HU</a:t>
            </a:r>
          </a:p>
        </p:txBody>
      </p:sp>
    </p:spTree>
    <p:extLst>
      <p:ext uri="{BB962C8B-B14F-4D97-AF65-F5344CB8AC3E}">
        <p14:creationId xmlns:p14="http://schemas.microsoft.com/office/powerpoint/2010/main" val="563725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1675906"/>
            <a:ext cx="8584163" cy="4154984"/>
          </a:xfrm>
          <a:prstGeom prst="rect">
            <a:avLst/>
          </a:prstGeom>
        </p:spPr>
        <p:txBody>
          <a:bodyPr wrap="square">
            <a:spAutoFit/>
          </a:bodyPr>
          <a:lstStyle/>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Insurance</a:t>
            </a:r>
            <a:r>
              <a:rPr lang="ja-JP" altLang="en-US" sz="3600" b="1" dirty="0">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P58</a:t>
            </a:r>
            <a:r>
              <a:rPr lang="ja-JP" altLang="en-US" sz="3600" b="1" dirty="0">
                <a:latin typeface="Meiryo" panose="020B0604030504040204" pitchFamily="34" charset="-128"/>
                <a:ea typeface="Meiryo" panose="020B0604030504040204" pitchFamily="34" charset="-128"/>
              </a:rPr>
              <a:t>）</a:t>
            </a:r>
            <a:endParaRPr lang="en-US" altLang="ja-JP" sz="36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endParaRPr lang="en-US" altLang="ja-JP" sz="3600" b="1" dirty="0">
              <a:latin typeface="Meiryo" panose="020B0604030504040204" pitchFamily="34" charset="-128"/>
              <a:ea typeface="Meiryo" panose="020B0604030504040204" pitchFamily="34" charset="-128"/>
            </a:endParaRPr>
          </a:p>
          <a:p>
            <a:pPr marL="1428750" lvl="2" indent="-514350">
              <a:buFont typeface="+mj-lt"/>
              <a:buAutoNum type="arabicPeriod"/>
              <a:tabLst>
                <a:tab pos="1876425" algn="l"/>
              </a:tabLst>
            </a:pPr>
            <a:r>
              <a:rPr lang="en-US" altLang="ja-JP" sz="3200" b="1" dirty="0" err="1">
                <a:latin typeface="Meiryo" panose="020B0604030504040204" pitchFamily="34" charset="-128"/>
                <a:ea typeface="Meiryo" panose="020B0604030504040204" pitchFamily="34" charset="-128"/>
              </a:rPr>
              <a:t>Gakkensai</a:t>
            </a:r>
            <a:r>
              <a:rPr lang="en-US" altLang="ja-JP" sz="3200" b="1" dirty="0">
                <a:latin typeface="Meiryo" panose="020B0604030504040204" pitchFamily="34" charset="-128"/>
                <a:ea typeface="Meiryo" panose="020B0604030504040204" pitchFamily="34" charset="-128"/>
              </a:rPr>
              <a:t> (Personal Accident Insurance)</a:t>
            </a:r>
          </a:p>
          <a:p>
            <a:pPr marL="1428750" lvl="2" indent="-514350">
              <a:buFont typeface="+mj-lt"/>
              <a:buAutoNum type="arabicPeriod"/>
              <a:tabLst>
                <a:tab pos="1876425" algn="l"/>
              </a:tabLst>
            </a:pPr>
            <a:endParaRPr lang="en-US" altLang="ja-JP" sz="3200" b="1" dirty="0">
              <a:latin typeface="Meiryo" panose="020B0604030504040204" pitchFamily="34" charset="-128"/>
              <a:ea typeface="Meiryo" panose="020B0604030504040204" pitchFamily="34" charset="-128"/>
            </a:endParaRPr>
          </a:p>
          <a:p>
            <a:pPr marL="1428750" lvl="2" indent="-514350">
              <a:buFont typeface="+mj-lt"/>
              <a:buAutoNum type="arabicPeriod"/>
              <a:tabLst>
                <a:tab pos="1876425" algn="l"/>
              </a:tabLst>
            </a:pPr>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“Comprehensive insurance for International Students” (Inbound </a:t>
            </a:r>
            <a:r>
              <a:rPr lang="en-US" altLang="ja-JP" sz="3200" b="1" dirty="0" err="1">
                <a:latin typeface="Meiryo" panose="020B0604030504040204" pitchFamily="34" charset="-128"/>
                <a:ea typeface="Meiryo" panose="020B0604030504040204" pitchFamily="34" charset="-128"/>
              </a:rPr>
              <a:t>Futai-gakuso</a:t>
            </a:r>
            <a:r>
              <a:rPr lang="en-US" altLang="ja-JP" sz="3200" b="1" dirty="0">
                <a:latin typeface="Meiryo" panose="020B0604030504040204" pitchFamily="34" charset="-128"/>
                <a:ea typeface="Meiryo" panose="020B0604030504040204" pitchFamily="34" charset="-128"/>
              </a:rPr>
              <a:t>)</a:t>
            </a:r>
          </a:p>
        </p:txBody>
      </p:sp>
      <p:sp>
        <p:nvSpPr>
          <p:cNvPr id="2" name="正方形/長方形 1">
            <a:extLst>
              <a:ext uri="{FF2B5EF4-FFF2-40B4-BE49-F238E27FC236}">
                <a16:creationId xmlns:a16="http://schemas.microsoft.com/office/drawing/2014/main" id="{06D435E7-3534-451F-8CBA-CA6EF63612C4}"/>
              </a:ext>
            </a:extLst>
          </p:cNvPr>
          <p:cNvSpPr/>
          <p:nvPr/>
        </p:nvSpPr>
        <p:spPr>
          <a:xfrm>
            <a:off x="399416" y="663768"/>
            <a:ext cx="7836568" cy="769441"/>
          </a:xfrm>
          <a:prstGeom prst="rect">
            <a:avLst/>
          </a:prstGeom>
        </p:spPr>
        <p:txBody>
          <a:bodyPr wrap="square">
            <a:spAutoFit/>
          </a:bodyPr>
          <a:lstStyle/>
          <a:p>
            <a:pPr lvl="0"/>
            <a:r>
              <a:rPr lang="en-US" altLang="ja-JP" sz="4400" b="1" dirty="0">
                <a:solidFill>
                  <a:prstClr val="white"/>
                </a:solidFill>
                <a:latin typeface="Meiryo" panose="020B0604030504040204" pitchFamily="34" charset="-128"/>
                <a:ea typeface="Meiryo" panose="020B0604030504040204" pitchFamily="34" charset="-128"/>
              </a:rPr>
              <a:t>Campus Life Guide at HU</a:t>
            </a:r>
          </a:p>
        </p:txBody>
      </p:sp>
    </p:spTree>
    <p:extLst>
      <p:ext uri="{BB962C8B-B14F-4D97-AF65-F5344CB8AC3E}">
        <p14:creationId xmlns:p14="http://schemas.microsoft.com/office/powerpoint/2010/main" val="3220677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0"/>
            <a:ext cx="8584163" cy="6032421"/>
          </a:xfrm>
          <a:prstGeom prst="rect">
            <a:avLst/>
          </a:prstGeom>
        </p:spPr>
        <p:txBody>
          <a:bodyPr wrap="square">
            <a:spAutoFit/>
          </a:bodyPr>
          <a:lstStyle/>
          <a:p>
            <a:r>
              <a:rPr lang="en-US" altLang="ja-JP" sz="4400" b="1" dirty="0">
                <a:latin typeface="Meiryo" panose="020B0604030504040204" pitchFamily="34" charset="-128"/>
                <a:ea typeface="Meiryo" panose="020B0604030504040204" pitchFamily="34" charset="-128"/>
              </a:rPr>
              <a:t>			</a:t>
            </a:r>
            <a:r>
              <a:rPr lang="ja-JP" altLang="en-US" sz="4400" b="1" dirty="0">
                <a:latin typeface="Meiryo" panose="020B0604030504040204" pitchFamily="34" charset="-128"/>
                <a:ea typeface="Meiryo" panose="020B0604030504040204" pitchFamily="34" charset="-128"/>
              </a:rPr>
              <a:t>　</a:t>
            </a:r>
            <a:endParaRPr lang="en-US" altLang="ja-JP" sz="4400" b="1" dirty="0">
              <a:latin typeface="Meiryo" panose="020B0604030504040204" pitchFamily="34" charset="-128"/>
              <a:ea typeface="Meiryo" panose="020B0604030504040204" pitchFamily="34" charset="-128"/>
            </a:endParaRPr>
          </a:p>
          <a:p>
            <a:pPr algn="ctr"/>
            <a:r>
              <a:rPr lang="en-US" altLang="ja-JP" sz="4400" b="1" dirty="0">
                <a:latin typeface="Meiryo" panose="020B0604030504040204" pitchFamily="34" charset="-128"/>
                <a:ea typeface="Meiryo" panose="020B0604030504040204" pitchFamily="34" charset="-128"/>
              </a:rPr>
              <a:t>Economical Support</a:t>
            </a:r>
          </a:p>
          <a:p>
            <a:pPr algn="ctr"/>
            <a:endParaRPr lang="en-US" altLang="ja-JP" sz="44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Scholarships for </a:t>
            </a:r>
            <a:r>
              <a:rPr lang="en-US" altLang="ja-JP" sz="3600" b="1" dirty="0">
                <a:latin typeface="+mn-ea"/>
              </a:rPr>
              <a:t>Privately-Funded</a:t>
            </a:r>
            <a:r>
              <a:rPr lang="en-US" altLang="ja-JP" b="1" dirty="0"/>
              <a:t> </a:t>
            </a:r>
            <a:r>
              <a:rPr lang="en-US" altLang="ja-JP" sz="3600" b="1" dirty="0">
                <a:latin typeface="Meiryo" panose="020B0604030504040204" pitchFamily="34" charset="-128"/>
                <a:ea typeface="Meiryo" panose="020B0604030504040204" pitchFamily="34" charset="-128"/>
              </a:rPr>
              <a:t>international student</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(P54)</a:t>
            </a:r>
          </a:p>
          <a:p>
            <a:endParaRPr lang="en-US" altLang="ja-JP" sz="3600" b="1" dirty="0">
              <a:latin typeface="Meiryo" panose="020B0604030504040204" pitchFamily="34" charset="-128"/>
              <a:ea typeface="Meiryo" panose="020B0604030504040204" pitchFamily="34" charset="-128"/>
            </a:endParaRPr>
          </a:p>
          <a:p>
            <a:pPr marL="571500" indent="-571500">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Tuition fee Exemption</a:t>
            </a:r>
            <a:r>
              <a:rPr lang="ja-JP" altLang="en-US" sz="3600" b="1" dirty="0">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P55)</a:t>
            </a:r>
          </a:p>
          <a:p>
            <a:endParaRPr lang="en-US" altLang="ja-JP" sz="1000" b="1" dirty="0">
              <a:latin typeface="Meiryo" panose="020B0604030504040204" pitchFamily="34" charset="-128"/>
              <a:ea typeface="Meiryo" panose="020B0604030504040204" pitchFamily="34" charset="-128"/>
            </a:endParaRPr>
          </a:p>
          <a:p>
            <a:r>
              <a:rPr lang="en-US" altLang="ja-JP" sz="3200" b="1" dirty="0">
                <a:latin typeface="Meiryo" panose="020B0604030504040204" pitchFamily="34" charset="-128"/>
                <a:ea typeface="Meiryo" panose="020B0604030504040204" pitchFamily="34" charset="-128"/>
              </a:rPr>
              <a:t>“Momiji Top” </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”Campus Life Information” </a:t>
            </a:r>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 Economical Support”</a:t>
            </a:r>
          </a:p>
        </p:txBody>
      </p:sp>
    </p:spTree>
    <p:extLst>
      <p:ext uri="{BB962C8B-B14F-4D97-AF65-F5344CB8AC3E}">
        <p14:creationId xmlns:p14="http://schemas.microsoft.com/office/powerpoint/2010/main" val="3465139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57311"/>
            <a:ext cx="8584163" cy="6863417"/>
          </a:xfrm>
          <a:prstGeom prst="rect">
            <a:avLst/>
          </a:prstGeom>
        </p:spPr>
        <p:txBody>
          <a:bodyPr wrap="square">
            <a:spAutoFit/>
          </a:bodyPr>
          <a:lstStyle/>
          <a:p>
            <a:r>
              <a:rPr lang="en-US" altLang="ja-JP" sz="4400" b="1" dirty="0">
                <a:latin typeface="Meiryo" panose="020B0604030504040204" pitchFamily="34" charset="-128"/>
                <a:ea typeface="Meiryo" panose="020B0604030504040204" pitchFamily="34" charset="-128"/>
              </a:rPr>
              <a:t>			</a:t>
            </a:r>
            <a:r>
              <a:rPr lang="ja-JP" altLang="en-US" sz="4400" b="1" dirty="0">
                <a:latin typeface="Meiryo" panose="020B0604030504040204" pitchFamily="34" charset="-128"/>
                <a:ea typeface="Meiryo" panose="020B0604030504040204" pitchFamily="34" charset="-128"/>
              </a:rPr>
              <a:t>　</a:t>
            </a:r>
            <a:endParaRPr lang="en-US" altLang="ja-JP" sz="4400" b="1" dirty="0">
              <a:latin typeface="Meiryo" panose="020B0604030504040204" pitchFamily="34" charset="-128"/>
              <a:ea typeface="Meiryo" panose="020B0604030504040204" pitchFamily="34" charset="-128"/>
            </a:endParaRPr>
          </a:p>
          <a:p>
            <a:pPr algn="ctr"/>
            <a:r>
              <a:rPr lang="en-US" altLang="ja-JP" sz="4400" b="1" dirty="0" err="1">
                <a:latin typeface="Meiryo" panose="020B0604030504040204" pitchFamily="34" charset="-128"/>
                <a:ea typeface="Meiryo" panose="020B0604030504040204" pitchFamily="34" charset="-128"/>
              </a:rPr>
              <a:t>AdSE</a:t>
            </a:r>
            <a:r>
              <a:rPr lang="en-US" altLang="ja-JP" sz="4400" b="1" dirty="0">
                <a:latin typeface="Meiryo" panose="020B0604030504040204" pitchFamily="34" charset="-128"/>
                <a:ea typeface="Meiryo" panose="020B0604030504040204" pitchFamily="34" charset="-128"/>
              </a:rPr>
              <a:t> Economical Support</a:t>
            </a:r>
          </a:p>
          <a:p>
            <a:r>
              <a:rPr lang="en-US" altLang="ja-JP" sz="4400" dirty="0"/>
              <a:t> </a:t>
            </a:r>
            <a:r>
              <a:rPr lang="en-US" altLang="ja-JP" sz="3600" b="1" dirty="0"/>
              <a:t>‣ For doctoral students (36 months) </a:t>
            </a:r>
          </a:p>
          <a:p>
            <a:r>
              <a:rPr lang="en-US" altLang="ja-JP" sz="3600" b="1" dirty="0"/>
              <a:t> ‣ Support for the amount equivalent</a:t>
            </a:r>
          </a:p>
          <a:p>
            <a:r>
              <a:rPr lang="en-US" altLang="ja-JP" sz="3600" b="1" dirty="0"/>
              <a:t>    to the tuition fee</a:t>
            </a:r>
          </a:p>
          <a:p>
            <a:r>
              <a:rPr lang="en-US" altLang="ja-JP" sz="3600" b="1" dirty="0"/>
              <a:t>Please submit the invoice to the office of your program by April 18</a:t>
            </a:r>
            <a:r>
              <a:rPr lang="en-US" altLang="ja-JP" sz="3600" b="1" baseline="30000" dirty="0"/>
              <a:t>th</a:t>
            </a:r>
            <a:r>
              <a:rPr lang="en-US" altLang="ja-JP" sz="3600" b="1" dirty="0"/>
              <a:t>.</a:t>
            </a:r>
          </a:p>
          <a:p>
            <a:endParaRPr lang="en-US" altLang="ja-JP" sz="3600" b="1" dirty="0"/>
          </a:p>
          <a:p>
            <a:r>
              <a:rPr lang="en-US" altLang="ja-JP" sz="3200" b="1" dirty="0"/>
              <a:t>There is also an incentive system for devoting yourself to research, such as the Hiroshima University Graduate School Research Fellowship. </a:t>
            </a:r>
            <a:endParaRPr lang="en-US" altLang="ja-JP" sz="32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375145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4B9A6EB-5802-4552-A413-D602B455ACE2}"/>
              </a:ext>
            </a:extLst>
          </p:cNvPr>
          <p:cNvSpPr/>
          <p:nvPr/>
        </p:nvSpPr>
        <p:spPr>
          <a:xfrm>
            <a:off x="300086" y="547800"/>
            <a:ext cx="8843914" cy="5216813"/>
          </a:xfrm>
          <a:prstGeom prst="rect">
            <a:avLst/>
          </a:prstGeom>
        </p:spPr>
        <p:txBody>
          <a:bodyPr wrap="square">
            <a:spAutoFit/>
          </a:bodyPr>
          <a:lstStyle/>
          <a:p>
            <a:pPr algn="ctr"/>
            <a:r>
              <a:rPr lang="en-US" altLang="ja-JP" sz="4000" b="1" dirty="0">
                <a:latin typeface="Meiryo" panose="020B0604030504040204" pitchFamily="34" charset="-128"/>
                <a:ea typeface="Meiryo" panose="020B0604030504040204" pitchFamily="34" charset="-128"/>
              </a:rPr>
              <a:t>Others</a:t>
            </a:r>
          </a:p>
          <a:p>
            <a:endParaRPr lang="en-US" altLang="ja-JP" sz="4000" b="1"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lang="en-US" altLang="ja-JP" sz="3200" b="1" dirty="0"/>
              <a:t>Commute by car (P42)</a:t>
            </a:r>
          </a:p>
          <a:p>
            <a:endParaRPr lang="en-US" altLang="ja-JP" sz="1100" b="1" dirty="0"/>
          </a:p>
          <a:p>
            <a:r>
              <a:rPr lang="en-US" altLang="ja-JP" sz="2400" b="1" dirty="0"/>
              <a:t>MOMIJI top → Campus Life Information → Guidance Procedures → Application procedure for parking permit</a:t>
            </a:r>
          </a:p>
          <a:p>
            <a:r>
              <a:rPr lang="en-US" altLang="ja-JP" sz="2400" b="1" u="sng" dirty="0">
                <a:solidFill>
                  <a:srgbClr val="FF0000"/>
                </a:solidFill>
              </a:rPr>
              <a:t>*Attendance at a traffic safety course is mandatory</a:t>
            </a:r>
          </a:p>
          <a:p>
            <a:endParaRPr lang="en-US" altLang="ja-JP" sz="3200" b="1" dirty="0"/>
          </a:p>
          <a:p>
            <a:pPr marL="457200" indent="-457200">
              <a:buFont typeface="Arial" panose="020B0604020202020204" pitchFamily="34" charset="0"/>
              <a:buChar char="•"/>
            </a:pPr>
            <a:r>
              <a:rPr lang="en-US" altLang="ja-JP" sz="3200" b="1" dirty="0"/>
              <a:t>Commute by Bicycle</a:t>
            </a:r>
          </a:p>
          <a:p>
            <a:endParaRPr lang="en-US" altLang="ja-JP" sz="1000" b="1" dirty="0"/>
          </a:p>
          <a:p>
            <a:r>
              <a:rPr lang="en-US" altLang="ja-JP" sz="2400" b="1" dirty="0"/>
              <a:t>Please contact the student support office.</a:t>
            </a:r>
          </a:p>
          <a:p>
            <a:pPr algn="ctr"/>
            <a:r>
              <a:rPr lang="ja-JP" altLang="en-US" sz="4000" b="1" dirty="0"/>
              <a:t>　</a:t>
            </a:r>
          </a:p>
        </p:txBody>
      </p:sp>
    </p:spTree>
    <p:extLst>
      <p:ext uri="{BB962C8B-B14F-4D97-AF65-F5344CB8AC3E}">
        <p14:creationId xmlns:p14="http://schemas.microsoft.com/office/powerpoint/2010/main" val="3865073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4B9A6EB-5802-4552-A413-D602B455ACE2}"/>
              </a:ext>
            </a:extLst>
          </p:cNvPr>
          <p:cNvSpPr/>
          <p:nvPr/>
        </p:nvSpPr>
        <p:spPr>
          <a:xfrm>
            <a:off x="300086" y="547800"/>
            <a:ext cx="8843914" cy="5124480"/>
          </a:xfrm>
          <a:prstGeom prst="rect">
            <a:avLst/>
          </a:prstGeom>
        </p:spPr>
        <p:txBody>
          <a:bodyPr wrap="square">
            <a:spAutoFit/>
          </a:bodyPr>
          <a:lstStyle/>
          <a:p>
            <a:pPr algn="ctr"/>
            <a:r>
              <a:rPr lang="en-US" altLang="ja-JP" sz="4000" b="1" dirty="0">
                <a:latin typeface="Meiryo" panose="020B0604030504040204" pitchFamily="34" charset="-128"/>
                <a:ea typeface="Meiryo" panose="020B0604030504040204" pitchFamily="34" charset="-128"/>
              </a:rPr>
              <a:t>Others</a:t>
            </a:r>
          </a:p>
          <a:p>
            <a:endParaRPr lang="en-US" altLang="ja-JP" sz="4000" b="1"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lang="en-US" altLang="ja-JP" sz="3200" b="1" dirty="0"/>
              <a:t>Please make it a habit to regularly check "Momiji Top" and "My Momiji".</a:t>
            </a:r>
          </a:p>
          <a:p>
            <a:pPr marL="457200" indent="-457200">
              <a:buFont typeface="Arial" panose="020B0604020202020204" pitchFamily="34" charset="0"/>
              <a:buChar char="•"/>
            </a:pPr>
            <a:r>
              <a:rPr lang="en-US" altLang="ja-JP" sz="3200" b="1" u="sng" dirty="0">
                <a:solidFill>
                  <a:srgbClr val="FF0000"/>
                </a:solidFill>
              </a:rPr>
              <a:t>*Be sure to check “My Momiji” daily.</a:t>
            </a:r>
          </a:p>
          <a:p>
            <a:pPr marL="457200" indent="-457200">
              <a:buFont typeface="Arial" panose="020B0604020202020204" pitchFamily="34" charset="0"/>
              <a:buChar char="•"/>
            </a:pPr>
            <a:endParaRPr lang="en-US" altLang="ja-JP" sz="1100" b="1" dirty="0"/>
          </a:p>
          <a:p>
            <a:endParaRPr lang="en-US" altLang="ja-JP" sz="3200" b="1" dirty="0"/>
          </a:p>
          <a:p>
            <a:pPr marL="457200" indent="-457200">
              <a:buFont typeface="Arial" panose="020B0604020202020204" pitchFamily="34" charset="0"/>
              <a:buChar char="•"/>
            </a:pPr>
            <a:r>
              <a:rPr lang="en-US" altLang="ja-JP" sz="3200" b="1" dirty="0"/>
              <a:t>Please check the syllabus for individual classes.</a:t>
            </a:r>
            <a:endParaRPr lang="en-US" altLang="ja-JP" sz="1000" b="1" dirty="0"/>
          </a:p>
          <a:p>
            <a:pPr algn="ctr"/>
            <a:r>
              <a:rPr lang="ja-JP" altLang="en-US" sz="4000" b="1" dirty="0"/>
              <a:t>　</a:t>
            </a:r>
          </a:p>
        </p:txBody>
      </p:sp>
    </p:spTree>
    <p:extLst>
      <p:ext uri="{BB962C8B-B14F-4D97-AF65-F5344CB8AC3E}">
        <p14:creationId xmlns:p14="http://schemas.microsoft.com/office/powerpoint/2010/main" val="4186411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4B9A6EB-5802-4552-A413-D602B455ACE2}"/>
              </a:ext>
            </a:extLst>
          </p:cNvPr>
          <p:cNvSpPr/>
          <p:nvPr/>
        </p:nvSpPr>
        <p:spPr>
          <a:xfrm>
            <a:off x="300086" y="3196352"/>
            <a:ext cx="8843914" cy="1815882"/>
          </a:xfrm>
          <a:prstGeom prst="rect">
            <a:avLst/>
          </a:prstGeom>
        </p:spPr>
        <p:txBody>
          <a:bodyPr wrap="square">
            <a:spAutoFit/>
          </a:bodyPr>
          <a:lstStyle/>
          <a:p>
            <a:pPr algn="ctr"/>
            <a:r>
              <a:rPr lang="en-US" altLang="ja-JP" sz="4000" b="1" dirty="0">
                <a:latin typeface="Meiryo" panose="020B0604030504040204" pitchFamily="34" charset="-128"/>
                <a:ea typeface="Meiryo" panose="020B0604030504040204" pitchFamily="34" charset="-128"/>
              </a:rPr>
              <a:t>Fin</a:t>
            </a:r>
            <a:endParaRPr lang="en-US" altLang="ja-JP" sz="3200" b="1" dirty="0"/>
          </a:p>
          <a:p>
            <a:endParaRPr lang="en-US" altLang="ja-JP" sz="3200" b="1" dirty="0"/>
          </a:p>
          <a:p>
            <a:endParaRPr lang="ja-JP" altLang="en-US" sz="4000" b="1" dirty="0"/>
          </a:p>
        </p:txBody>
      </p:sp>
    </p:spTree>
    <p:extLst>
      <p:ext uri="{BB962C8B-B14F-4D97-AF65-F5344CB8AC3E}">
        <p14:creationId xmlns:p14="http://schemas.microsoft.com/office/powerpoint/2010/main" val="2041700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D5110F3-0D4A-4671-A5BA-EC5F732EA968}"/>
              </a:ext>
            </a:extLst>
          </p:cNvPr>
          <p:cNvSpPr txBox="1"/>
          <p:nvPr/>
        </p:nvSpPr>
        <p:spPr>
          <a:xfrm>
            <a:off x="209551" y="297628"/>
            <a:ext cx="8553450" cy="6432530"/>
          </a:xfrm>
          <a:prstGeom prst="rect">
            <a:avLst/>
          </a:prstGeom>
          <a:noFill/>
        </p:spPr>
        <p:txBody>
          <a:bodyPr wrap="square" rtlCol="0">
            <a:spAutoFit/>
          </a:bodyPr>
          <a:lstStyle/>
          <a:p>
            <a:pPr algn="ctr"/>
            <a:r>
              <a:rPr kumimoji="1" lang="en-US" altLang="ja-JP" sz="3600" b="1" dirty="0"/>
              <a:t>Purpose of the Guidance</a:t>
            </a:r>
          </a:p>
          <a:p>
            <a:endParaRPr kumimoji="1" lang="en-US" altLang="ja-JP" sz="3600" dirty="0"/>
          </a:p>
          <a:p>
            <a:r>
              <a:rPr kumimoji="1" lang="ja-JP" altLang="en-US" sz="3600" dirty="0">
                <a:latin typeface="+mj-lt"/>
              </a:rPr>
              <a:t>・</a:t>
            </a:r>
            <a:r>
              <a:rPr kumimoji="1" lang="en-US" altLang="ja-JP" sz="3600" dirty="0">
                <a:latin typeface="+mj-lt"/>
              </a:rPr>
              <a:t>Understand how to Graduate</a:t>
            </a:r>
            <a:endParaRPr kumimoji="1" lang="ja-JP" altLang="en-US" sz="3600" dirty="0">
              <a:latin typeface="+mj-lt"/>
            </a:endParaRPr>
          </a:p>
          <a:p>
            <a:r>
              <a:rPr kumimoji="1" lang="ja-JP" altLang="en-US" sz="3600" dirty="0">
                <a:latin typeface="+mj-lt"/>
              </a:rPr>
              <a:t>　１．</a:t>
            </a:r>
            <a:r>
              <a:rPr kumimoji="1" lang="en-US" altLang="ja-JP" sz="3600" dirty="0">
                <a:latin typeface="+mj-lt"/>
              </a:rPr>
              <a:t>Rules of credits</a:t>
            </a:r>
            <a:endParaRPr kumimoji="1" lang="ja-JP" altLang="en-US" sz="3600" dirty="0">
              <a:latin typeface="+mj-lt"/>
            </a:endParaRPr>
          </a:p>
          <a:p>
            <a:r>
              <a:rPr kumimoji="1" lang="ja-JP" altLang="en-US" sz="3600" dirty="0">
                <a:latin typeface="+mj-lt"/>
              </a:rPr>
              <a:t>　２．</a:t>
            </a:r>
            <a:r>
              <a:rPr kumimoji="1" lang="en-US" altLang="ja-JP" sz="3600" dirty="0">
                <a:latin typeface="+mj-lt"/>
              </a:rPr>
              <a:t>Research Instruction and Thesis</a:t>
            </a:r>
            <a:endParaRPr kumimoji="1" lang="ja-JP" altLang="en-US" sz="3600" dirty="0">
              <a:latin typeface="+mj-lt"/>
            </a:endParaRPr>
          </a:p>
          <a:p>
            <a:r>
              <a:rPr kumimoji="1" lang="ja-JP" altLang="en-US" sz="3600" dirty="0">
                <a:latin typeface="+mj-lt"/>
              </a:rPr>
              <a:t>　３．</a:t>
            </a:r>
            <a:r>
              <a:rPr kumimoji="1" lang="en-US" altLang="ja-JP" sz="3600" dirty="0">
                <a:latin typeface="+mj-lt"/>
              </a:rPr>
              <a:t>Others (Research Ethic)</a:t>
            </a:r>
            <a:r>
              <a:rPr kumimoji="1" lang="ja-JP" altLang="en-US" sz="3600" dirty="0">
                <a:latin typeface="+mj-lt"/>
              </a:rPr>
              <a:t>　</a:t>
            </a:r>
            <a:endParaRPr kumimoji="1" lang="en-US" altLang="ja-JP" sz="3600" dirty="0">
              <a:latin typeface="+mj-lt"/>
            </a:endParaRPr>
          </a:p>
          <a:p>
            <a:endParaRPr kumimoji="1" lang="ja-JP" altLang="en-US" sz="2800" dirty="0">
              <a:latin typeface="+mj-lt"/>
            </a:endParaRPr>
          </a:p>
          <a:p>
            <a:r>
              <a:rPr kumimoji="1" lang="en-US" altLang="ja-JP" sz="2800" dirty="0">
                <a:latin typeface="+mj-lt"/>
              </a:rPr>
              <a:t>Please prepare Student Handbook</a:t>
            </a:r>
          </a:p>
          <a:p>
            <a:endParaRPr kumimoji="1" lang="ja-JP" altLang="en-US" sz="2800" dirty="0">
              <a:latin typeface="+mj-lt"/>
            </a:endParaRPr>
          </a:p>
          <a:p>
            <a:r>
              <a:rPr kumimoji="1" lang="en-US" altLang="ja-JP" sz="2800" dirty="0">
                <a:latin typeface="+mj-lt"/>
              </a:rPr>
              <a:t>Where to see is different between Master’s Course and Doctoral Course.</a:t>
            </a:r>
            <a:endParaRPr kumimoji="1" lang="ja-JP" altLang="en-US" sz="2800" dirty="0">
              <a:latin typeface="+mj-lt"/>
            </a:endParaRPr>
          </a:p>
          <a:p>
            <a:r>
              <a:rPr kumimoji="1" lang="en-US" altLang="ja-JP" sz="2800" dirty="0">
                <a:latin typeface="+mj-lt"/>
              </a:rPr>
              <a:t>M</a:t>
            </a:r>
            <a:r>
              <a:rPr kumimoji="1" lang="ja-JP" altLang="en-US" sz="2800" dirty="0">
                <a:latin typeface="+mj-lt"/>
              </a:rPr>
              <a:t>＝</a:t>
            </a:r>
            <a:r>
              <a:rPr kumimoji="1" lang="en-US" altLang="ja-JP" sz="2800" dirty="0">
                <a:latin typeface="+mj-lt"/>
              </a:rPr>
              <a:t>Master’s Course</a:t>
            </a:r>
            <a:endParaRPr kumimoji="1" lang="ja-JP" altLang="en-US" sz="2800" dirty="0">
              <a:latin typeface="+mj-lt"/>
            </a:endParaRPr>
          </a:p>
          <a:p>
            <a:r>
              <a:rPr kumimoji="1" lang="en-US" altLang="ja-JP" sz="2800" dirty="0">
                <a:latin typeface="+mj-lt"/>
              </a:rPr>
              <a:t>D</a:t>
            </a:r>
            <a:r>
              <a:rPr kumimoji="1" lang="ja-JP" altLang="en-US" sz="2800" dirty="0">
                <a:latin typeface="+mj-lt"/>
              </a:rPr>
              <a:t>＝</a:t>
            </a:r>
            <a:r>
              <a:rPr kumimoji="1" lang="en-US" altLang="ja-JP" sz="2800" dirty="0">
                <a:latin typeface="+mj-lt"/>
              </a:rPr>
              <a:t>Doctoral Course</a:t>
            </a:r>
            <a:endParaRPr lang="en-US" sz="2000" dirty="0">
              <a:effectLst>
                <a:glow rad="139700">
                  <a:schemeClr val="bg1">
                    <a:alpha val="80000"/>
                  </a:schemeClr>
                </a:glow>
              </a:effectLst>
              <a:latin typeface="+mj-lt"/>
              <a:ea typeface="Meiryo" panose="020B0604030504040204" pitchFamily="34" charset="-128"/>
            </a:endParaRPr>
          </a:p>
        </p:txBody>
      </p:sp>
    </p:spTree>
    <p:extLst>
      <p:ext uri="{BB962C8B-B14F-4D97-AF65-F5344CB8AC3E}">
        <p14:creationId xmlns:p14="http://schemas.microsoft.com/office/powerpoint/2010/main" val="35494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031853A-AB9B-4823-924F-7848D5C2C595}"/>
              </a:ext>
            </a:extLst>
          </p:cNvPr>
          <p:cNvSpPr/>
          <p:nvPr/>
        </p:nvSpPr>
        <p:spPr>
          <a:xfrm>
            <a:off x="253218" y="619732"/>
            <a:ext cx="8637563" cy="1077218"/>
          </a:xfrm>
          <a:prstGeom prst="rect">
            <a:avLst/>
          </a:prstGeom>
        </p:spPr>
        <p:txBody>
          <a:bodyPr wrap="square">
            <a:spAutoFit/>
          </a:bodyPr>
          <a:lstStyle/>
          <a:p>
            <a:pPr algn="ctr"/>
            <a:r>
              <a:rPr lang="en-US" altLang="ja-JP" sz="3600" b="1" dirty="0">
                <a:latin typeface="Meiryo" panose="020B0604030504040204" pitchFamily="34" charset="-128"/>
                <a:ea typeface="Meiryo" panose="020B0604030504040204" pitchFamily="34" charset="-128"/>
              </a:rPr>
              <a:t>How to Graduate</a:t>
            </a:r>
          </a:p>
          <a:p>
            <a:pPr algn="ctr"/>
            <a:r>
              <a:rPr lang="en-US" altLang="ja-JP" sz="2800" b="1" dirty="0">
                <a:latin typeface="Meiryo" panose="020B0604030504040204" pitchFamily="34" charset="-128"/>
                <a:ea typeface="Meiryo" panose="020B0604030504040204" pitchFamily="34" charset="-128"/>
              </a:rPr>
              <a:t>Student Handbook Page</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M19~</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D81~</a:t>
            </a:r>
            <a:endParaRPr lang="en-US" altLang="ja-JP" sz="1200" b="1" dirty="0">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AAAE3E0B-4C96-46B6-BE8A-B00DFED75EB9}"/>
              </a:ext>
            </a:extLst>
          </p:cNvPr>
          <p:cNvSpPr txBox="1"/>
          <p:nvPr/>
        </p:nvSpPr>
        <p:spPr>
          <a:xfrm>
            <a:off x="706239" y="2024221"/>
            <a:ext cx="7740000" cy="3348000"/>
          </a:xfrm>
          <a:prstGeom prst="rect">
            <a:avLst/>
          </a:prstGeom>
          <a:noFill/>
        </p:spPr>
        <p:txBody>
          <a:bodyPr wrap="square" rtlCol="0">
            <a:spAutoFit/>
          </a:bodyPr>
          <a:lstStyle/>
          <a:p>
            <a:r>
              <a:rPr kumimoji="1" lang="ja-JP" altLang="en-US" sz="2800" dirty="0"/>
              <a:t>　</a:t>
            </a:r>
            <a:r>
              <a:rPr kumimoji="1" lang="en-US" altLang="ja-JP" sz="2800" dirty="0"/>
              <a:t>To complete your master’s (or Doctoral) course, you need to earn 30 (16 for Doctoral) or more  credits based on the following requirements, receive necessary research guidance, and pass the master’s (Doctoral) thesis screening and the final examination.</a:t>
            </a:r>
            <a:endParaRPr lang="en-US" sz="1600" b="1" dirty="0">
              <a:effectLst>
                <a:glow rad="139700">
                  <a:schemeClr val="bg1">
                    <a:alpha val="80000"/>
                  </a:schemeClr>
                </a:glow>
              </a:effectLst>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9199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AEE6B7F-F79B-47B1-BD91-23B016701FE0}"/>
              </a:ext>
            </a:extLst>
          </p:cNvPr>
          <p:cNvSpPr/>
          <p:nvPr/>
        </p:nvSpPr>
        <p:spPr>
          <a:xfrm>
            <a:off x="601766" y="2618152"/>
            <a:ext cx="7939417" cy="1169551"/>
          </a:xfrm>
          <a:prstGeom prst="rect">
            <a:avLst/>
          </a:prstGeom>
        </p:spPr>
        <p:txBody>
          <a:bodyPr wrap="square">
            <a:spAutoFit/>
          </a:bodyPr>
          <a:lstStyle/>
          <a:p>
            <a:r>
              <a:rPr lang="en-US" altLang="ja-JP" sz="2800" b="1" dirty="0">
                <a:latin typeface="Meiryo" panose="020B0604030504040204" pitchFamily="34" charset="-128"/>
                <a:ea typeface="Meiryo" panose="020B0604030504040204" pitchFamily="34" charset="-128"/>
              </a:rPr>
              <a:t>(1) Common Graduate Courses</a:t>
            </a:r>
            <a:r>
              <a:rPr lang="ja-JP" altLang="en-US" sz="2800" b="1" dirty="0">
                <a:latin typeface="Meiryo" panose="020B0604030504040204" pitchFamily="34" charset="-128"/>
                <a:ea typeface="Meiryo" panose="020B0604030504040204" pitchFamily="34" charset="-128"/>
                <a:sym typeface="Wingdings" panose="05000000000000000000" pitchFamily="2" charset="2"/>
              </a:rPr>
              <a:t>：</a:t>
            </a:r>
            <a:endParaRPr lang="en-US" altLang="ja-JP" sz="2800" b="1" dirty="0">
              <a:latin typeface="Meiryo" panose="020B0604030504040204" pitchFamily="34" charset="-128"/>
              <a:ea typeface="Meiryo" panose="020B0604030504040204" pitchFamily="34" charset="-128"/>
              <a:sym typeface="Wingdings" panose="05000000000000000000" pitchFamily="2" charset="2"/>
            </a:endParaRPr>
          </a:p>
          <a:p>
            <a:r>
              <a:rPr lang="ja-JP" altLang="en-US" b="1" dirty="0">
                <a:latin typeface="Meiryo" panose="020B0604030504040204" pitchFamily="34" charset="-128"/>
                <a:ea typeface="Meiryo" panose="020B0604030504040204" pitchFamily="34" charset="-128"/>
              </a:rPr>
              <a:t>　　　　     </a:t>
            </a:r>
            <a:r>
              <a:rPr lang="en-US" altLang="ja-JP" sz="2400" b="1" dirty="0">
                <a:latin typeface="Meiryo" panose="020B0604030504040204" pitchFamily="34" charset="-128"/>
                <a:ea typeface="Meiryo" panose="020B0604030504040204" pitchFamily="34" charset="-128"/>
              </a:rPr>
              <a:t>For all HU Graduate students</a:t>
            </a:r>
          </a:p>
          <a:p>
            <a:pPr algn="ctr"/>
            <a:endParaRPr lang="en-US" altLang="ja-JP" b="1"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02B32E92-521D-4812-891D-FE5A9DD9CD09}"/>
              </a:ext>
            </a:extLst>
          </p:cNvPr>
          <p:cNvSpPr/>
          <p:nvPr/>
        </p:nvSpPr>
        <p:spPr>
          <a:xfrm>
            <a:off x="601766" y="3880356"/>
            <a:ext cx="7939417" cy="1323439"/>
          </a:xfrm>
          <a:prstGeom prst="rect">
            <a:avLst/>
          </a:prstGeom>
        </p:spPr>
        <p:txBody>
          <a:bodyPr wrap="square">
            <a:spAutoFit/>
          </a:bodyPr>
          <a:lstStyle/>
          <a:p>
            <a:r>
              <a:rPr lang="en-US" altLang="ja-JP" sz="2800" b="1" dirty="0">
                <a:latin typeface="Meiryo" panose="020B0604030504040204" pitchFamily="34" charset="-128"/>
                <a:ea typeface="Meiryo" panose="020B0604030504040204" pitchFamily="34" charset="-128"/>
              </a:rPr>
              <a:t>(2) Common Subjects </a:t>
            </a:r>
          </a:p>
          <a:p>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for the Graduate School</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r>
              <a:rPr lang="ja-JP" altLang="en-US" b="1" dirty="0">
                <a:latin typeface="Meiryo" panose="020B0604030504040204" pitchFamily="34" charset="-128"/>
                <a:ea typeface="Meiryo" panose="020B0604030504040204" pitchFamily="34" charset="-128"/>
              </a:rPr>
              <a:t>　　　　　　</a:t>
            </a:r>
            <a:r>
              <a:rPr lang="en-US" altLang="ja-JP" sz="2400" b="1" dirty="0">
                <a:latin typeface="Meiryo" panose="020B0604030504040204" pitchFamily="34" charset="-128"/>
                <a:ea typeface="Meiryo" panose="020B0604030504040204" pitchFamily="34" charset="-128"/>
              </a:rPr>
              <a:t>For all  </a:t>
            </a:r>
            <a:r>
              <a:rPr lang="en-US" altLang="ja-JP" sz="2400" b="1" dirty="0" err="1">
                <a:latin typeface="Meiryo" panose="020B0604030504040204" pitchFamily="34" charset="-128"/>
                <a:ea typeface="Meiryo" panose="020B0604030504040204" pitchFamily="34" charset="-128"/>
              </a:rPr>
              <a:t>AdSE</a:t>
            </a:r>
            <a:r>
              <a:rPr lang="en-US" altLang="ja-JP" sz="2400" b="1" dirty="0">
                <a:latin typeface="Meiryo" panose="020B0604030504040204" pitchFamily="34" charset="-128"/>
                <a:ea typeface="Meiryo" panose="020B0604030504040204" pitchFamily="34" charset="-128"/>
              </a:rPr>
              <a:t> Graduate students</a:t>
            </a:r>
          </a:p>
        </p:txBody>
      </p:sp>
      <p:sp>
        <p:nvSpPr>
          <p:cNvPr id="5" name="正方形/長方形 4">
            <a:extLst>
              <a:ext uri="{FF2B5EF4-FFF2-40B4-BE49-F238E27FC236}">
                <a16:creationId xmlns:a16="http://schemas.microsoft.com/office/drawing/2014/main" id="{6F801BDF-50D0-4514-BDE2-6E8EC86D7E10}"/>
              </a:ext>
            </a:extLst>
          </p:cNvPr>
          <p:cNvSpPr/>
          <p:nvPr/>
        </p:nvSpPr>
        <p:spPr>
          <a:xfrm>
            <a:off x="-865437" y="5435643"/>
            <a:ext cx="10009437" cy="892552"/>
          </a:xfrm>
          <a:prstGeom prst="rect">
            <a:avLst/>
          </a:prstGeom>
        </p:spPr>
        <p:txBody>
          <a:bodyPr wrap="square">
            <a:spAutoFit/>
          </a:bodyPr>
          <a:lstStyle/>
          <a:p>
            <a:pPr algn="ctr"/>
            <a:r>
              <a:rPr lang="en-US" altLang="ja-JP" sz="2800" b="1" dirty="0">
                <a:latin typeface="Meiryo" panose="020B0604030504040204" pitchFamily="34" charset="-128"/>
                <a:ea typeface="Meiryo" panose="020B0604030504040204" pitchFamily="34" charset="-128"/>
              </a:rPr>
              <a:t>      (3) Subjects Specialized for the Program</a:t>
            </a:r>
          </a:p>
          <a:p>
            <a:pPr algn="ctr"/>
            <a:r>
              <a:rPr lang="ja-JP" altLang="en-US" b="1" dirty="0">
                <a:latin typeface="Meiryo" panose="020B0604030504040204" pitchFamily="34" charset="-128"/>
                <a:ea typeface="Meiryo" panose="020B0604030504040204" pitchFamily="34" charset="-128"/>
              </a:rPr>
              <a:t>　　　　　　</a:t>
            </a:r>
            <a:r>
              <a:rPr lang="en-US" altLang="ja-JP" sz="2400" b="1" dirty="0">
                <a:latin typeface="Meiryo" panose="020B0604030504040204" pitchFamily="34" charset="-128"/>
                <a:ea typeface="Meiryo" panose="020B0604030504040204" pitchFamily="34" charset="-128"/>
              </a:rPr>
              <a:t>Subjects for the program you belong</a:t>
            </a:r>
          </a:p>
        </p:txBody>
      </p:sp>
      <p:sp>
        <p:nvSpPr>
          <p:cNvPr id="6" name="正方形/長方形 5">
            <a:extLst>
              <a:ext uri="{FF2B5EF4-FFF2-40B4-BE49-F238E27FC236}">
                <a16:creationId xmlns:a16="http://schemas.microsoft.com/office/drawing/2014/main" id="{6FC770C1-4093-4826-ABC6-424F570F9141}"/>
              </a:ext>
            </a:extLst>
          </p:cNvPr>
          <p:cNvSpPr/>
          <p:nvPr/>
        </p:nvSpPr>
        <p:spPr>
          <a:xfrm>
            <a:off x="1204583" y="469958"/>
            <a:ext cx="6209091" cy="707886"/>
          </a:xfrm>
          <a:prstGeom prst="rect">
            <a:avLst/>
          </a:prstGeom>
        </p:spPr>
        <p:txBody>
          <a:bodyPr wrap="square">
            <a:spAutoFit/>
          </a:bodyPr>
          <a:lstStyle/>
          <a:p>
            <a:r>
              <a:rPr lang="ja-JP" altLang="en-US" sz="4000" b="1" dirty="0">
                <a:latin typeface="Meiryo" panose="020B0604030504040204" pitchFamily="34" charset="-128"/>
                <a:ea typeface="Meiryo" panose="020B0604030504040204" pitchFamily="34" charset="-128"/>
              </a:rPr>
              <a:t>１．</a:t>
            </a:r>
            <a:r>
              <a:rPr lang="en-US" altLang="ja-JP" sz="4000" b="1" dirty="0">
                <a:latin typeface="Meiryo" panose="020B0604030504040204" pitchFamily="34" charset="-128"/>
                <a:ea typeface="Meiryo" panose="020B0604030504040204" pitchFamily="34" charset="-128"/>
              </a:rPr>
              <a:t>Rules of Credits</a:t>
            </a:r>
          </a:p>
        </p:txBody>
      </p:sp>
      <p:sp>
        <p:nvSpPr>
          <p:cNvPr id="7" name="正方形/長方形 6">
            <a:extLst>
              <a:ext uri="{FF2B5EF4-FFF2-40B4-BE49-F238E27FC236}">
                <a16:creationId xmlns:a16="http://schemas.microsoft.com/office/drawing/2014/main" id="{53B1840B-9DCB-423A-BD7B-8F94AD207EE7}"/>
              </a:ext>
            </a:extLst>
          </p:cNvPr>
          <p:cNvSpPr/>
          <p:nvPr/>
        </p:nvSpPr>
        <p:spPr>
          <a:xfrm>
            <a:off x="-594179" y="1710211"/>
            <a:ext cx="7939417" cy="769441"/>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         </a:t>
            </a:r>
            <a:r>
              <a:rPr lang="en-US" altLang="ja-JP" sz="4400" b="1" dirty="0">
                <a:latin typeface="Meiryo" panose="020B0604030504040204" pitchFamily="34" charset="-128"/>
                <a:ea typeface="Meiryo" panose="020B0604030504040204" pitchFamily="34" charset="-128"/>
              </a:rPr>
              <a:t>3 Subject Type </a:t>
            </a:r>
          </a:p>
        </p:txBody>
      </p:sp>
    </p:spTree>
    <p:extLst>
      <p:ext uri="{BB962C8B-B14F-4D97-AF65-F5344CB8AC3E}">
        <p14:creationId xmlns:p14="http://schemas.microsoft.com/office/powerpoint/2010/main" val="4184340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0BB518B-57D8-49BD-80F1-9AA919F68A15}"/>
              </a:ext>
            </a:extLst>
          </p:cNvPr>
          <p:cNvSpPr/>
          <p:nvPr/>
        </p:nvSpPr>
        <p:spPr>
          <a:xfrm>
            <a:off x="423863" y="507050"/>
            <a:ext cx="8061574" cy="1754326"/>
          </a:xfrm>
          <a:prstGeom prst="rect">
            <a:avLst/>
          </a:prstGeom>
        </p:spPr>
        <p:txBody>
          <a:bodyPr wrap="square">
            <a:spAutoFit/>
          </a:bodyPr>
          <a:lstStyle/>
          <a:p>
            <a:r>
              <a:rPr lang="ja-JP" altLang="en-US" sz="4400" b="1" dirty="0">
                <a:latin typeface="Meiryo" panose="020B0604030504040204" pitchFamily="34" charset="-128"/>
                <a:ea typeface="Meiryo" panose="020B0604030504040204" pitchFamily="34" charset="-128"/>
              </a:rPr>
              <a:t>１．</a:t>
            </a:r>
            <a:r>
              <a:rPr lang="en-US" altLang="ja-JP" sz="4400" b="1" dirty="0">
                <a:latin typeface="Meiryo" panose="020B0604030504040204" pitchFamily="34" charset="-128"/>
                <a:ea typeface="Meiryo" panose="020B0604030504040204" pitchFamily="34" charset="-128"/>
              </a:rPr>
              <a:t>Rules of Credits</a:t>
            </a:r>
          </a:p>
          <a:p>
            <a:r>
              <a:rPr lang="en-US" altLang="ja-JP" sz="3200" b="1" dirty="0">
                <a:latin typeface="Meiryo" panose="020B0604030504040204" pitchFamily="34" charset="-128"/>
                <a:ea typeface="Meiryo" panose="020B0604030504040204" pitchFamily="34" charset="-128"/>
              </a:rPr>
              <a:t> (3) Subjects Specialized for the Program</a:t>
            </a:r>
          </a:p>
        </p:txBody>
      </p:sp>
      <p:sp>
        <p:nvSpPr>
          <p:cNvPr id="7" name="正方形/長方形 6">
            <a:extLst>
              <a:ext uri="{FF2B5EF4-FFF2-40B4-BE49-F238E27FC236}">
                <a16:creationId xmlns:a16="http://schemas.microsoft.com/office/drawing/2014/main" id="{E263D149-4B76-4EBD-9E66-36686C81F2C0}"/>
              </a:ext>
            </a:extLst>
          </p:cNvPr>
          <p:cNvSpPr/>
          <p:nvPr/>
        </p:nvSpPr>
        <p:spPr>
          <a:xfrm>
            <a:off x="278780" y="2314810"/>
            <a:ext cx="8586439" cy="4524315"/>
          </a:xfrm>
          <a:prstGeom prst="rect">
            <a:avLst/>
          </a:prstGeom>
        </p:spPr>
        <p:txBody>
          <a:bodyPr wrap="square">
            <a:spAutoFit/>
          </a:bodyPr>
          <a:lstStyle/>
          <a:p>
            <a:r>
              <a:rPr lang="ja-JP" altLang="en-US" sz="3200" b="1" dirty="0">
                <a:latin typeface="Meiryo" panose="020B0604030504040204" pitchFamily="34" charset="-128"/>
                <a:ea typeface="Meiryo" panose="020B0604030504040204" pitchFamily="34" charset="-128"/>
              </a:rPr>
              <a:t>・（</a:t>
            </a:r>
            <a:r>
              <a:rPr lang="en-US" altLang="ja-JP" sz="3200" b="1" dirty="0">
                <a:latin typeface="Meiryo" panose="020B0604030504040204" pitchFamily="34" charset="-128"/>
                <a:ea typeface="Meiryo" panose="020B0604030504040204" pitchFamily="34" charset="-128"/>
              </a:rPr>
              <a:t>Only for Master’s students</a:t>
            </a:r>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Subjects Specialized for other program</a:t>
            </a:r>
          </a:p>
          <a:p>
            <a:r>
              <a:rPr lang="en-US" altLang="ja-JP" sz="3200" b="1" dirty="0">
                <a:latin typeface="Meiryo" panose="020B0604030504040204" pitchFamily="34" charset="-128"/>
                <a:ea typeface="Meiryo" panose="020B0604030504040204" pitchFamily="34" charset="-128"/>
              </a:rPr>
              <a:t>(take 2 or more credits).</a:t>
            </a:r>
          </a:p>
          <a:p>
            <a:r>
              <a:rPr lang="ja-JP" altLang="en-US" sz="3200" b="1" dirty="0">
                <a:latin typeface="Meiryo" panose="020B0604030504040204" pitchFamily="34" charset="-128"/>
                <a:ea typeface="Meiryo" panose="020B0604030504040204" pitchFamily="34" charset="-128"/>
              </a:rPr>
              <a:t>　　　→ </a:t>
            </a:r>
            <a:r>
              <a:rPr lang="en-US" altLang="ja-JP" sz="3200" b="1" dirty="0">
                <a:latin typeface="Meiryo" panose="020B0604030504040204" pitchFamily="34" charset="-128"/>
                <a:ea typeface="Meiryo" panose="020B0604030504040204" pitchFamily="34" charset="-128"/>
              </a:rPr>
              <a:t>Search Syllabus</a:t>
            </a:r>
          </a:p>
          <a:p>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(Only for Master’s students</a:t>
            </a:r>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M P62</a:t>
            </a:r>
          </a:p>
          <a:p>
            <a:r>
              <a:rPr lang="ja-JP" altLang="en-US" sz="3200" b="1" dirty="0">
                <a:latin typeface="Meiryo" panose="020B0604030504040204" pitchFamily="34" charset="-128"/>
                <a:ea typeface="Meiryo" panose="020B0604030504040204" pitchFamily="34" charset="-128"/>
              </a:rPr>
              <a:t>　　</a:t>
            </a:r>
            <a:r>
              <a:rPr lang="en-US" altLang="ja-JP" sz="3200" b="1" dirty="0">
                <a:latin typeface="Meiryo" panose="020B0604030504040204" pitchFamily="34" charset="-128"/>
                <a:ea typeface="Meiryo" panose="020B0604030504040204" pitchFamily="34" charset="-128"/>
              </a:rPr>
              <a:t>Joint Seminars</a:t>
            </a:r>
          </a:p>
          <a:p>
            <a:r>
              <a:rPr lang="ja-JP" altLang="en-US" sz="3200" b="1" dirty="0">
                <a:latin typeface="Meiryo" panose="020B0604030504040204" pitchFamily="34" charset="-128"/>
                <a:ea typeface="Meiryo" panose="020B0604030504040204" pitchFamily="34" charset="-128"/>
              </a:rPr>
              <a:t>　　　　　</a:t>
            </a:r>
            <a:endParaRPr lang="en-US" altLang="ja-JP" sz="3200" b="1" dirty="0">
              <a:latin typeface="Meiryo" panose="020B0604030504040204" pitchFamily="34" charset="-128"/>
              <a:ea typeface="Meiryo" panose="020B0604030504040204" pitchFamily="34" charset="-128"/>
            </a:endParaRPr>
          </a:p>
        </p:txBody>
      </p:sp>
      <p:pic>
        <p:nvPicPr>
          <p:cNvPr id="3" name="図 2">
            <a:extLst>
              <a:ext uri="{FF2B5EF4-FFF2-40B4-BE49-F238E27FC236}">
                <a16:creationId xmlns:a16="http://schemas.microsoft.com/office/drawing/2014/main" id="{857F8127-DEC2-4BD4-AE8E-9FCF8667093E}"/>
              </a:ext>
            </a:extLst>
          </p:cNvPr>
          <p:cNvPicPr>
            <a:picLocks noChangeAspect="1"/>
          </p:cNvPicPr>
          <p:nvPr/>
        </p:nvPicPr>
        <p:blipFill>
          <a:blip r:embed="rId3"/>
          <a:stretch>
            <a:fillRect/>
          </a:stretch>
        </p:blipFill>
        <p:spPr>
          <a:xfrm>
            <a:off x="838947" y="4467279"/>
            <a:ext cx="7466104" cy="623235"/>
          </a:xfrm>
          <a:prstGeom prst="rect">
            <a:avLst/>
          </a:prstGeom>
        </p:spPr>
      </p:pic>
    </p:spTree>
    <p:extLst>
      <p:ext uri="{BB962C8B-B14F-4D97-AF65-F5344CB8AC3E}">
        <p14:creationId xmlns:p14="http://schemas.microsoft.com/office/powerpoint/2010/main" val="89160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58372F6-BDFC-48A0-B0CC-EA7363BD9973}"/>
              </a:ext>
            </a:extLst>
          </p:cNvPr>
          <p:cNvSpPr/>
          <p:nvPr/>
        </p:nvSpPr>
        <p:spPr>
          <a:xfrm>
            <a:off x="0" y="317669"/>
            <a:ext cx="8584163" cy="1200329"/>
          </a:xfrm>
          <a:prstGeom prst="rect">
            <a:avLst/>
          </a:prstGeom>
        </p:spPr>
        <p:txBody>
          <a:bodyPr wrap="square">
            <a:spAutoFit/>
          </a:bodyPr>
          <a:lstStyle/>
          <a:p>
            <a:pPr algn="ctr"/>
            <a:r>
              <a:rPr lang="ja-JP" altLang="en-US" sz="3600" b="1" dirty="0">
                <a:latin typeface="Meiryo" panose="020B0604030504040204" pitchFamily="34" charset="-128"/>
                <a:ea typeface="Meiryo" panose="020B0604030504040204" pitchFamily="34" charset="-128"/>
              </a:rPr>
              <a:t>２．</a:t>
            </a:r>
            <a:r>
              <a:rPr lang="en-US" altLang="ja-JP" sz="3600" b="1" dirty="0">
                <a:latin typeface="Meiryo" panose="020B0604030504040204" pitchFamily="34" charset="-128"/>
                <a:ea typeface="Meiryo" panose="020B0604030504040204" pitchFamily="34" charset="-128"/>
              </a:rPr>
              <a:t>Research</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Instruction         </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and</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thesis</a:t>
            </a:r>
          </a:p>
        </p:txBody>
      </p:sp>
      <p:sp>
        <p:nvSpPr>
          <p:cNvPr id="9" name="正方形/長方形 8">
            <a:extLst>
              <a:ext uri="{FF2B5EF4-FFF2-40B4-BE49-F238E27FC236}">
                <a16:creationId xmlns:a16="http://schemas.microsoft.com/office/drawing/2014/main" id="{4BFCFE8F-6814-4DB6-BAE4-F201F15562AF}"/>
              </a:ext>
            </a:extLst>
          </p:cNvPr>
          <p:cNvSpPr/>
          <p:nvPr/>
        </p:nvSpPr>
        <p:spPr>
          <a:xfrm>
            <a:off x="139959" y="1561705"/>
            <a:ext cx="8864081" cy="5647700"/>
          </a:xfrm>
          <a:prstGeom prst="rect">
            <a:avLst/>
          </a:prstGeom>
        </p:spPr>
        <p:txBody>
          <a:bodyPr wrap="square">
            <a:spAutoFit/>
          </a:bodyPr>
          <a:lstStyle/>
          <a:p>
            <a:pPr marL="457200" indent="-457200">
              <a:buFont typeface="Arial" panose="020B0604020202020204" pitchFamily="34" charset="0"/>
              <a:buChar char="•"/>
            </a:pPr>
            <a:r>
              <a:rPr lang="en-US" altLang="ja-JP" sz="2700" b="1" dirty="0">
                <a:latin typeface="Meiryo" panose="020B0604030504040204" pitchFamily="34" charset="-128"/>
                <a:ea typeface="Meiryo" panose="020B0604030504040204" pitchFamily="34" charset="-128"/>
              </a:rPr>
              <a:t>Completion</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schedule</a:t>
            </a:r>
            <a:r>
              <a:rPr lang="ja-JP" altLang="en-US" sz="2700" b="1" dirty="0">
                <a:latin typeface="Meiryo" panose="020B0604030504040204" pitchFamily="34" charset="-128"/>
                <a:ea typeface="Meiryo" panose="020B0604030504040204" pitchFamily="34" charset="-128"/>
              </a:rPr>
              <a:t>（</a:t>
            </a:r>
            <a:r>
              <a:rPr lang="en-US" altLang="ja-JP" sz="2700" b="1" dirty="0">
                <a:latin typeface="Meiryo" panose="020B0604030504040204" pitchFamily="34" charset="-128"/>
                <a:ea typeface="Meiryo" panose="020B0604030504040204" pitchFamily="34" charset="-128"/>
              </a:rPr>
              <a:t>M p63, D p104)</a:t>
            </a:r>
          </a:p>
          <a:p>
            <a:pPr marL="457200" indent="-457200">
              <a:buFont typeface="Arial" panose="020B0604020202020204" pitchFamily="34" charset="0"/>
              <a:buChar char="•"/>
            </a:pPr>
            <a:r>
              <a:rPr lang="en-US" altLang="ja-JP" sz="2700" b="1" dirty="0">
                <a:latin typeface="Meiryo" panose="020B0604030504040204" pitchFamily="34" charset="-128"/>
                <a:ea typeface="Meiryo" panose="020B0604030504040204" pitchFamily="34" charset="-128"/>
              </a:rPr>
              <a:t>Thesis</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screening</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and</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Final Examination</a:t>
            </a:r>
            <a:r>
              <a:rPr lang="ja-JP" altLang="en-US" sz="2700" b="1" dirty="0">
                <a:latin typeface="Meiryo" panose="020B0604030504040204" pitchFamily="34" charset="-128"/>
                <a:ea typeface="Meiryo" panose="020B0604030504040204" pitchFamily="34" charset="-128"/>
              </a:rPr>
              <a:t>（</a:t>
            </a:r>
            <a:r>
              <a:rPr lang="en-US" altLang="ja-JP" sz="2700" b="1" dirty="0">
                <a:latin typeface="Meiryo" panose="020B0604030504040204" pitchFamily="34" charset="-128"/>
                <a:ea typeface="Meiryo" panose="020B0604030504040204" pitchFamily="34" charset="-128"/>
              </a:rPr>
              <a:t>M p66</a:t>
            </a:r>
            <a:r>
              <a:rPr lang="ja-JP" altLang="en-US" sz="2700" b="1" dirty="0">
                <a:latin typeface="Meiryo" panose="020B0604030504040204" pitchFamily="34" charset="-128"/>
                <a:ea typeface="Meiryo" panose="020B0604030504040204" pitchFamily="34" charset="-128"/>
              </a:rPr>
              <a:t>）</a:t>
            </a:r>
            <a:endParaRPr lang="en-US" altLang="ja-JP" sz="2700" b="1"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lang="en-US" altLang="ja-JP" sz="2700" b="1" dirty="0">
                <a:latin typeface="Meiryo" panose="020B0604030504040204" pitchFamily="34" charset="-128"/>
                <a:ea typeface="Meiryo" panose="020B0604030504040204" pitchFamily="34" charset="-128"/>
              </a:rPr>
              <a:t>Decision Criteria and Evaluation Standards  (M p67, D p119</a:t>
            </a:r>
            <a:r>
              <a:rPr lang="ja-JP" altLang="en-US" sz="2700" b="1" dirty="0">
                <a:latin typeface="Meiryo" panose="020B0604030504040204" pitchFamily="34" charset="-128"/>
                <a:ea typeface="Meiryo" panose="020B0604030504040204" pitchFamily="34" charset="-128"/>
              </a:rPr>
              <a:t>）</a:t>
            </a:r>
            <a:endParaRPr lang="en-US" altLang="ja-JP" sz="2700" b="1"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lang="en-US" altLang="ja-JP" sz="2700" b="1" dirty="0">
                <a:latin typeface="Meiryo" panose="020B0604030504040204" pitchFamily="34" charset="-128"/>
                <a:ea typeface="Meiryo" panose="020B0604030504040204" pitchFamily="34" charset="-128"/>
              </a:rPr>
              <a:t>Requirements</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for</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Awarding</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Degrees</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and</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Criteria</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for</a:t>
            </a:r>
            <a:r>
              <a:rPr lang="ja-JP" altLang="en-US" sz="2700" b="1" dirty="0">
                <a:latin typeface="Meiryo" panose="020B0604030504040204" pitchFamily="34" charset="-128"/>
                <a:ea typeface="Meiryo" panose="020B0604030504040204" pitchFamily="34" charset="-128"/>
              </a:rPr>
              <a:t> </a:t>
            </a:r>
            <a:r>
              <a:rPr lang="en-US" altLang="ja-JP" sz="2700" b="1" dirty="0">
                <a:latin typeface="Meiryo" panose="020B0604030504040204" pitchFamily="34" charset="-128"/>
                <a:ea typeface="Meiryo" panose="020B0604030504040204" pitchFamily="34" charset="-128"/>
              </a:rPr>
              <a:t>Applying for Degrees</a:t>
            </a:r>
            <a:r>
              <a:rPr lang="ja-JP" altLang="en-US" sz="2700" b="1" dirty="0">
                <a:latin typeface="Meiryo" panose="020B0604030504040204" pitchFamily="34" charset="-128"/>
                <a:ea typeface="Meiryo" panose="020B0604030504040204" pitchFamily="34" charset="-128"/>
              </a:rPr>
              <a:t>（</a:t>
            </a:r>
            <a:r>
              <a:rPr lang="en-US" altLang="ja-JP" sz="2700" b="1" dirty="0">
                <a:latin typeface="Meiryo" panose="020B0604030504040204" pitchFamily="34" charset="-128"/>
                <a:ea typeface="Meiryo" panose="020B0604030504040204" pitchFamily="34" charset="-128"/>
              </a:rPr>
              <a:t>D p120~</a:t>
            </a:r>
            <a:r>
              <a:rPr lang="ja-JP" altLang="en-US" sz="2700" b="1" dirty="0">
                <a:latin typeface="Meiryo" panose="020B0604030504040204" pitchFamily="34" charset="-128"/>
                <a:ea typeface="Meiryo" panose="020B0604030504040204" pitchFamily="34" charset="-128"/>
              </a:rPr>
              <a:t>）</a:t>
            </a:r>
            <a:endParaRPr lang="en-US" altLang="ja-JP" sz="2700" b="1" dirty="0">
              <a:latin typeface="Meiryo" panose="020B0604030504040204" pitchFamily="34" charset="-128"/>
              <a:ea typeface="Meiryo" panose="020B0604030504040204" pitchFamily="34" charset="-128"/>
            </a:endParaRPr>
          </a:p>
          <a:p>
            <a:pPr marL="457200" indent="-457200">
              <a:buClr>
                <a:schemeClr val="tx1"/>
              </a:buClr>
              <a:buFont typeface="Arial" panose="020B0604020202020204" pitchFamily="34" charset="0"/>
              <a:buChar char="•"/>
            </a:pPr>
            <a:r>
              <a:rPr lang="en-US" altLang="ja-JP" sz="2800" b="1" dirty="0">
                <a:solidFill>
                  <a:srgbClr val="FF0000"/>
                </a:solidFill>
                <a:latin typeface="Meiryo" panose="020B0604030504040204" pitchFamily="34" charset="-128"/>
                <a:ea typeface="Meiryo" panose="020B0604030504040204" pitchFamily="34" charset="-128"/>
              </a:rPr>
              <a:t>(Important</a:t>
            </a:r>
            <a:r>
              <a:rPr lang="ja-JP" altLang="en-US" sz="2800" b="1" dirty="0">
                <a:solidFill>
                  <a:srgbClr val="FF0000"/>
                </a:solidFill>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Submission of “Notification of the Research Title”</a:t>
            </a:r>
          </a:p>
          <a:p>
            <a:pPr lvl="2">
              <a:buClr>
                <a:schemeClr val="tx1"/>
              </a:buClr>
              <a:tabLst>
                <a:tab pos="1792288" algn="l"/>
              </a:tabLst>
            </a:pPr>
            <a:r>
              <a:rPr lang="en-US" altLang="ja-JP" sz="32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Deadline:</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April 18</a:t>
            </a:r>
            <a:r>
              <a:rPr lang="en-US" altLang="ja-JP" sz="2800" b="1" baseline="30000" dirty="0">
                <a:latin typeface="Meiryo" panose="020B0604030504040204" pitchFamily="34" charset="-128"/>
                <a:ea typeface="Meiryo" panose="020B0604030504040204" pitchFamily="34" charset="-128"/>
              </a:rPr>
              <a:t>th</a:t>
            </a:r>
            <a:r>
              <a:rPr lang="en-US" altLang="ja-JP" sz="2800" b="1" dirty="0">
                <a:latin typeface="Meiryo" panose="020B0604030504040204" pitchFamily="34" charset="-128"/>
                <a:ea typeface="Meiryo" panose="020B0604030504040204" pitchFamily="34" charset="-128"/>
              </a:rPr>
              <a:t> </a:t>
            </a:r>
          </a:p>
          <a:p>
            <a:pPr marL="1084263" lvl="2" indent="-179388"/>
            <a:r>
              <a:rPr lang="en-US" altLang="ja-JP" sz="2800" b="1" dirty="0">
                <a:latin typeface="Meiryo" panose="020B0604030504040204" pitchFamily="34" charset="-128"/>
                <a:ea typeface="Meiryo" panose="020B0604030504040204" pitchFamily="34" charset="-128"/>
              </a:rPr>
              <a:t> Where:</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Submit to the Student Support   office of your program </a:t>
            </a:r>
          </a:p>
          <a:p>
            <a:endParaRPr lang="en-US" altLang="ja-JP" sz="28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639670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02E1FD3-03FB-4AB6-B48B-860D2915517B}"/>
              </a:ext>
            </a:extLst>
          </p:cNvPr>
          <p:cNvSpPr/>
          <p:nvPr/>
        </p:nvSpPr>
        <p:spPr>
          <a:xfrm>
            <a:off x="361949" y="396657"/>
            <a:ext cx="7968697" cy="1200329"/>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３．</a:t>
            </a:r>
            <a:r>
              <a:rPr lang="en-US" altLang="ja-JP" sz="4400" b="1" dirty="0">
                <a:latin typeface="Meiryo" panose="020B0604030504040204" pitchFamily="34" charset="-128"/>
                <a:ea typeface="Meiryo" panose="020B0604030504040204" pitchFamily="34" charset="-128"/>
              </a:rPr>
              <a:t>Research</a:t>
            </a:r>
            <a:r>
              <a:rPr lang="ja-JP" altLang="en-US" sz="4400" b="1" dirty="0">
                <a:latin typeface="Meiryo" panose="020B0604030504040204" pitchFamily="34" charset="-128"/>
                <a:ea typeface="Meiryo" panose="020B0604030504040204" pitchFamily="34" charset="-128"/>
              </a:rPr>
              <a:t> </a:t>
            </a:r>
            <a:r>
              <a:rPr lang="en-US" altLang="ja-JP" sz="4400" b="1" dirty="0">
                <a:latin typeface="Meiryo" panose="020B0604030504040204" pitchFamily="34" charset="-128"/>
                <a:ea typeface="Meiryo" panose="020B0604030504040204" pitchFamily="34" charset="-128"/>
              </a:rPr>
              <a:t>Ethics</a:t>
            </a:r>
          </a:p>
          <a:p>
            <a:pPr algn="ctr"/>
            <a:r>
              <a:rPr lang="en-US" altLang="ja-JP" sz="2800" b="1" dirty="0">
                <a:latin typeface="Meiryo" panose="020B0604030504040204" pitchFamily="34" charset="-128"/>
                <a:ea typeface="Meiryo" panose="020B0604030504040204" pitchFamily="34" charset="-128"/>
              </a:rPr>
              <a:t>Student Handbook on page 12 </a:t>
            </a:r>
          </a:p>
        </p:txBody>
      </p:sp>
      <p:sp>
        <p:nvSpPr>
          <p:cNvPr id="3" name="正方形/長方形 2">
            <a:extLst>
              <a:ext uri="{FF2B5EF4-FFF2-40B4-BE49-F238E27FC236}">
                <a16:creationId xmlns:a16="http://schemas.microsoft.com/office/drawing/2014/main" id="{31FB657C-B706-4D18-9899-FE6152C376E3}"/>
              </a:ext>
            </a:extLst>
          </p:cNvPr>
          <p:cNvSpPr/>
          <p:nvPr/>
        </p:nvSpPr>
        <p:spPr>
          <a:xfrm>
            <a:off x="266699" y="3121999"/>
            <a:ext cx="8715936" cy="4331955"/>
          </a:xfrm>
          <a:prstGeom prst="rect">
            <a:avLst/>
          </a:prstGeom>
        </p:spPr>
        <p:txBody>
          <a:bodyPr wrap="square">
            <a:spAutoFit/>
          </a:bodyPr>
          <a:lstStyle/>
          <a:p>
            <a:pPr marL="268288" indent="-268288">
              <a:buFont typeface="Arial" panose="020B0604020202020204" pitchFamily="34" charset="0"/>
              <a:buChar char="•"/>
            </a:pPr>
            <a:r>
              <a:rPr lang="en-US" altLang="ja-JP" sz="3800" b="1" dirty="0">
                <a:latin typeface="Meiryo" panose="020B0604030504040204" pitchFamily="34" charset="-128"/>
                <a:ea typeface="Meiryo" panose="020B0604030504040204" pitchFamily="34" charset="-128"/>
              </a:rPr>
              <a:t>Research Ethics – Basic </a:t>
            </a:r>
          </a:p>
          <a:p>
            <a:pPr marL="1165225" indent="-447675"/>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Exempt: Doctoral students who have   already taken it while enrolled in Master’s course.</a:t>
            </a:r>
            <a:endParaRPr lang="en-US" altLang="ja-JP" sz="4400" b="1" dirty="0">
              <a:latin typeface="Meiryo" panose="020B0604030504040204" pitchFamily="34" charset="-128"/>
              <a:ea typeface="Meiryo" panose="020B0604030504040204" pitchFamily="34" charset="-128"/>
            </a:endParaRPr>
          </a:p>
          <a:p>
            <a:pPr marL="268288" indent="-268288">
              <a:lnSpc>
                <a:spcPct val="150000"/>
              </a:lnSpc>
              <a:buFont typeface="Arial" panose="020B0604020202020204" pitchFamily="34" charset="0"/>
              <a:buChar char="•"/>
            </a:pPr>
            <a:r>
              <a:rPr lang="en-US" altLang="ja-JP" sz="3700" b="1" dirty="0">
                <a:latin typeface="Meiryo" panose="020B0604030504040204" pitchFamily="34" charset="-128"/>
                <a:ea typeface="Meiryo" panose="020B0604030504040204" pitchFamily="34" charset="-128"/>
              </a:rPr>
              <a:t>Research</a:t>
            </a:r>
            <a:r>
              <a:rPr lang="ja-JP" altLang="en-US" sz="3700" b="1" dirty="0">
                <a:latin typeface="Meiryo" panose="020B0604030504040204" pitchFamily="34" charset="-128"/>
                <a:ea typeface="Meiryo" panose="020B0604030504040204" pitchFamily="34" charset="-128"/>
              </a:rPr>
              <a:t> </a:t>
            </a:r>
            <a:r>
              <a:rPr lang="en-US" altLang="ja-JP" sz="3700" b="1" dirty="0">
                <a:latin typeface="Meiryo" panose="020B0604030504040204" pitchFamily="34" charset="-128"/>
                <a:ea typeface="Meiryo" panose="020B0604030504040204" pitchFamily="34" charset="-128"/>
              </a:rPr>
              <a:t>Ethics - Advanced</a:t>
            </a:r>
            <a:r>
              <a:rPr lang="ja-JP" altLang="en-US" sz="3700" b="1" dirty="0">
                <a:latin typeface="Meiryo" panose="020B0604030504040204" pitchFamily="34" charset="-128"/>
                <a:ea typeface="Meiryo" panose="020B0604030504040204" pitchFamily="34" charset="-128"/>
              </a:rPr>
              <a:t>（</a:t>
            </a:r>
            <a:r>
              <a:rPr lang="en-US" altLang="ja-JP" sz="3700" b="1" dirty="0">
                <a:latin typeface="Meiryo" panose="020B0604030504040204" pitchFamily="34" charset="-128"/>
                <a:ea typeface="Meiryo" panose="020B0604030504040204" pitchFamily="34" charset="-128"/>
              </a:rPr>
              <a:t>M</a:t>
            </a:r>
            <a:r>
              <a:rPr lang="ja-JP" altLang="en-US" sz="3700" b="1" dirty="0">
                <a:latin typeface="Meiryo" panose="020B0604030504040204" pitchFamily="34" charset="-128"/>
                <a:ea typeface="Meiryo" panose="020B0604030504040204" pitchFamily="34" charset="-128"/>
              </a:rPr>
              <a:t>）</a:t>
            </a:r>
            <a:endParaRPr lang="en-US" altLang="ja-JP" sz="3700" b="1" dirty="0">
              <a:latin typeface="Meiryo" panose="020B0604030504040204" pitchFamily="34" charset="-128"/>
              <a:ea typeface="Meiryo" panose="020B0604030504040204" pitchFamily="34" charset="-128"/>
            </a:endParaRPr>
          </a:p>
          <a:p>
            <a:pPr marL="268288" indent="-268288">
              <a:lnSpc>
                <a:spcPct val="150000"/>
              </a:lnSpc>
              <a:buFont typeface="Arial" panose="020B0604020202020204" pitchFamily="34" charset="0"/>
              <a:buChar char="•"/>
            </a:pPr>
            <a:r>
              <a:rPr lang="en-US" altLang="ja-JP" sz="3600" b="1" dirty="0">
                <a:latin typeface="Meiryo" panose="020B0604030504040204" pitchFamily="34" charset="-128"/>
                <a:ea typeface="Meiryo" panose="020B0604030504040204" pitchFamily="34" charset="-128"/>
              </a:rPr>
              <a:t>Research</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Ethics</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a:t>
            </a:r>
            <a:r>
              <a:rPr lang="ja-JP" altLang="en-US" sz="3600" b="1" dirty="0">
                <a:latin typeface="Meiryo" panose="020B0604030504040204" pitchFamily="34" charset="-128"/>
                <a:ea typeface="Meiryo" panose="020B0604030504040204" pitchFamily="34" charset="-128"/>
              </a:rPr>
              <a:t> </a:t>
            </a:r>
            <a:r>
              <a:rPr lang="en-US" altLang="ja-JP" sz="3600" b="1" dirty="0">
                <a:latin typeface="Meiryo" panose="020B0604030504040204" pitchFamily="34" charset="-128"/>
                <a:ea typeface="Meiryo" panose="020B0604030504040204" pitchFamily="34" charset="-128"/>
              </a:rPr>
              <a:t>Advanced</a:t>
            </a:r>
            <a:r>
              <a:rPr lang="ja-JP" altLang="en-US" sz="3600" b="1" dirty="0">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D</a:t>
            </a:r>
            <a:r>
              <a:rPr lang="ja-JP" altLang="en-US" sz="3600" b="1" dirty="0">
                <a:latin typeface="Meiryo" panose="020B0604030504040204" pitchFamily="34" charset="-128"/>
                <a:ea typeface="Meiryo" panose="020B0604030504040204" pitchFamily="34" charset="-128"/>
              </a:rPr>
              <a:t>）</a:t>
            </a:r>
            <a:endParaRPr lang="en-US" altLang="ja-JP" sz="3600" b="1" dirty="0">
              <a:latin typeface="Meiryo" panose="020B0604030504040204" pitchFamily="34" charset="-128"/>
              <a:ea typeface="Meiryo" panose="020B0604030504040204" pitchFamily="34" charset="-128"/>
            </a:endParaRPr>
          </a:p>
          <a:p>
            <a:endParaRPr lang="en-US" altLang="ja-JP" sz="4400" b="1"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5465549D-D69F-458A-8207-1F575734C474}"/>
              </a:ext>
            </a:extLst>
          </p:cNvPr>
          <p:cNvSpPr/>
          <p:nvPr/>
        </p:nvSpPr>
        <p:spPr>
          <a:xfrm>
            <a:off x="361949" y="2036327"/>
            <a:ext cx="8286751" cy="646331"/>
          </a:xfrm>
          <a:prstGeom prst="rect">
            <a:avLst/>
          </a:prstGeom>
        </p:spPr>
        <p:txBody>
          <a:bodyPr wrap="square">
            <a:spAutoFit/>
          </a:bodyPr>
          <a:lstStyle/>
          <a:p>
            <a:r>
              <a:rPr lang="ja-JP" altLang="en-US" sz="3600" b="1" dirty="0">
                <a:solidFill>
                  <a:srgbClr val="FF0000"/>
                </a:solidFill>
                <a:latin typeface="Meiryo" panose="020B0604030504040204" pitchFamily="34" charset="-128"/>
                <a:ea typeface="Meiryo" panose="020B0604030504040204" pitchFamily="34" charset="-128"/>
              </a:rPr>
              <a:t>（</a:t>
            </a:r>
            <a:r>
              <a:rPr lang="en-US" altLang="ja-JP" sz="3600" b="1" dirty="0">
                <a:solidFill>
                  <a:srgbClr val="FF0000"/>
                </a:solidFill>
                <a:latin typeface="Meiryo" panose="020B0604030504040204" pitchFamily="34" charset="-128"/>
                <a:ea typeface="Meiryo" panose="020B0604030504040204" pitchFamily="34" charset="-128"/>
              </a:rPr>
              <a:t>Important</a:t>
            </a:r>
            <a:r>
              <a:rPr lang="ja-JP" altLang="en-US" sz="3600" b="1" dirty="0">
                <a:solidFill>
                  <a:srgbClr val="FF0000"/>
                </a:solidFill>
                <a:latin typeface="Meiryo" panose="020B0604030504040204" pitchFamily="34" charset="-128"/>
                <a:ea typeface="Meiryo" panose="020B0604030504040204" pitchFamily="34" charset="-128"/>
              </a:rPr>
              <a:t>）</a:t>
            </a:r>
            <a:r>
              <a:rPr lang="en-US" altLang="ja-JP" sz="3600" b="1" dirty="0">
                <a:latin typeface="Meiryo" panose="020B0604030504040204" pitchFamily="34" charset="-128"/>
                <a:ea typeface="Meiryo" panose="020B0604030504040204" pitchFamily="34" charset="-128"/>
              </a:rPr>
              <a:t>Mandatory to take</a:t>
            </a: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72688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8C25751D-2BB3-4F6F-ACD9-7CE1B568896B}"/>
              </a:ext>
            </a:extLst>
          </p:cNvPr>
          <p:cNvPicPr>
            <a:picLocks noChangeAspect="1"/>
          </p:cNvPicPr>
          <p:nvPr/>
        </p:nvPicPr>
        <p:blipFill rotWithShape="1">
          <a:blip r:embed="rId3"/>
          <a:srcRect l="11898" t="10000" r="10325" b="22500"/>
          <a:stretch/>
        </p:blipFill>
        <p:spPr>
          <a:xfrm>
            <a:off x="1924658" y="114300"/>
            <a:ext cx="5294683" cy="6498020"/>
          </a:xfrm>
          <a:prstGeom prst="rect">
            <a:avLst/>
          </a:prstGeom>
        </p:spPr>
      </p:pic>
    </p:spTree>
    <p:extLst>
      <p:ext uri="{BB962C8B-B14F-4D97-AF65-F5344CB8AC3E}">
        <p14:creationId xmlns:p14="http://schemas.microsoft.com/office/powerpoint/2010/main" val="3543710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0BB518B-57D8-49BD-80F1-9AA919F68A15}"/>
              </a:ext>
            </a:extLst>
          </p:cNvPr>
          <p:cNvSpPr/>
          <p:nvPr/>
        </p:nvSpPr>
        <p:spPr>
          <a:xfrm>
            <a:off x="279918" y="2705725"/>
            <a:ext cx="8584163" cy="1446550"/>
          </a:xfrm>
          <a:prstGeom prst="rect">
            <a:avLst/>
          </a:prstGeom>
        </p:spPr>
        <p:txBody>
          <a:bodyPr wrap="square">
            <a:spAutoFit/>
          </a:bodyPr>
          <a:lstStyle/>
          <a:p>
            <a:pPr algn="ctr"/>
            <a:r>
              <a:rPr lang="en-US" altLang="ja-JP" sz="4400" b="1" dirty="0">
                <a:latin typeface="Meiryo" panose="020B0604030504040204" pitchFamily="34" charset="-128"/>
                <a:ea typeface="Meiryo" panose="020B0604030504040204" pitchFamily="34" charset="-128"/>
              </a:rPr>
              <a:t>Guidance about Curriculum</a:t>
            </a:r>
          </a:p>
          <a:p>
            <a:pPr algn="ctr"/>
            <a:r>
              <a:rPr lang="en-US" altLang="ja-JP" sz="4400" b="1" dirty="0">
                <a:latin typeface="Meiryo" panose="020B0604030504040204" pitchFamily="34" charset="-128"/>
                <a:ea typeface="Meiryo" panose="020B0604030504040204" pitchFamily="34" charset="-128"/>
              </a:rPr>
              <a:t>Fin.</a:t>
            </a:r>
          </a:p>
        </p:txBody>
      </p:sp>
    </p:spTree>
    <p:extLst>
      <p:ext uri="{BB962C8B-B14F-4D97-AF65-F5344CB8AC3E}">
        <p14:creationId xmlns:p14="http://schemas.microsoft.com/office/powerpoint/2010/main" val="2803980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イオン">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イオン">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3040</TotalTime>
  <Words>2908</Words>
  <Application>Microsoft Office PowerPoint</Application>
  <PresentationFormat>画面に合わせる (4:3)</PresentationFormat>
  <Paragraphs>215</Paragraphs>
  <Slides>19</Slides>
  <Notes>19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メイリオ</vt:lpstr>
      <vt:lpstr>メイリオ</vt:lpstr>
      <vt:lpstr>游ゴシック</vt:lpstr>
      <vt:lpstr>Arial</vt:lpstr>
      <vt:lpstr>Century Gothic</vt:lpstr>
      <vt:lpstr>Wingdings</vt:lpstr>
      <vt:lpstr>Wingdings 3</vt:lpstr>
      <vt:lpstr>イオン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 Wasaki</dc:creator>
  <cp:lastModifiedBy>明田　和大</cp:lastModifiedBy>
  <cp:revision>266</cp:revision>
  <cp:lastPrinted>2024-03-26T07:09:54Z</cp:lastPrinted>
  <dcterms:created xsi:type="dcterms:W3CDTF">2019-01-23T00:34:30Z</dcterms:created>
  <dcterms:modified xsi:type="dcterms:W3CDTF">2025-03-28T06:47:10Z</dcterms:modified>
</cp:coreProperties>
</file>