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7" r:id="rId3"/>
    <p:sldId id="374" r:id="rId4"/>
    <p:sldId id="278" r:id="rId5"/>
    <p:sldId id="260" r:id="rId6"/>
    <p:sldId id="258" r:id="rId7"/>
    <p:sldId id="268" r:id="rId8"/>
    <p:sldId id="379" r:id="rId9"/>
    <p:sldId id="378" r:id="rId10"/>
    <p:sldId id="269" r:id="rId11"/>
    <p:sldId id="377" r:id="rId12"/>
    <p:sldId id="376" r:id="rId13"/>
    <p:sldId id="271" r:id="rId14"/>
    <p:sldId id="273" r:id="rId15"/>
    <p:sldId id="282" r:id="rId16"/>
    <p:sldId id="274" r:id="rId17"/>
    <p:sldId id="375" r:id="rId18"/>
    <p:sldId id="340" r:id="rId19"/>
    <p:sldId id="373" r:id="rId20"/>
    <p:sldId id="288" r:id="rId21"/>
    <p:sldId id="289" r:id="rId22"/>
    <p:sldId id="277" r:id="rId2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615" userDrawn="1">
          <p15:clr>
            <a:srgbClr val="A4A3A4"/>
          </p15:clr>
        </p15:guide>
        <p15:guide id="2" pos="1478" userDrawn="1">
          <p15:clr>
            <a:srgbClr val="A4A3A4"/>
          </p15:clr>
        </p15:guide>
        <p15:guide id="3" orient="horz" pos="3132" userDrawn="1">
          <p15:clr>
            <a:srgbClr val="A4A3A4"/>
          </p15:clr>
        </p15:guide>
        <p15:guide id="4"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FF"/>
    <a:srgbClr val="FFCCFF"/>
    <a:srgbClr val="FFCCCC"/>
    <a:srgbClr val="0000CC"/>
    <a:srgbClr val="FF9999"/>
    <a:srgbClr val="FF7C80"/>
    <a:srgbClr val="199541"/>
    <a:srgbClr val="386CA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5" autoAdjust="0"/>
    <p:restoredTop sz="69331" autoAdjust="0"/>
  </p:normalViewPr>
  <p:slideViewPr>
    <p:cSldViewPr>
      <p:cViewPr varScale="1">
        <p:scale>
          <a:sx n="76" d="100"/>
          <a:sy n="76" d="100"/>
        </p:scale>
        <p:origin x="2592" y="96"/>
      </p:cViewPr>
      <p:guideLst>
        <p:guide orient="horz" pos="2160"/>
        <p:guide pos="2880"/>
      </p:guideLst>
    </p:cSldViewPr>
  </p:slideViewPr>
  <p:outlineViewPr>
    <p:cViewPr>
      <p:scale>
        <a:sx n="33" d="100"/>
        <a:sy n="33" d="100"/>
      </p:scale>
      <p:origin x="0" y="-897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76" d="100"/>
          <a:sy n="76" d="100"/>
        </p:scale>
        <p:origin x="1176" y="120"/>
      </p:cViewPr>
      <p:guideLst>
        <p:guide orient="horz" pos="4615"/>
        <p:guide pos="1478"/>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678" cy="496040"/>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8" y="0"/>
            <a:ext cx="2950765" cy="496040"/>
          </a:xfrm>
          <a:prstGeom prst="rect">
            <a:avLst/>
          </a:prstGeom>
        </p:spPr>
        <p:txBody>
          <a:bodyPr vert="horz" lIns="91427" tIns="45713" rIns="91427" bIns="45713" rtlCol="0"/>
          <a:lstStyle>
            <a:lvl1pPr algn="r">
              <a:defRPr sz="1200"/>
            </a:lvl1pPr>
          </a:lstStyle>
          <a:p>
            <a:fld id="{A3956482-921D-46BC-B02B-A41D37B92A04}" type="datetimeFigureOut">
              <a:rPr kumimoji="1" lang="ja-JP" altLang="en-US" smtClean="0"/>
              <a:t>2026/3/13</a:t>
            </a:fld>
            <a:endParaRPr kumimoji="1" lang="ja-JP" altLang="en-US"/>
          </a:p>
        </p:txBody>
      </p:sp>
      <p:sp>
        <p:nvSpPr>
          <p:cNvPr id="4" name="フッター プレースホルダー 3"/>
          <p:cNvSpPr>
            <a:spLocks noGrp="1"/>
          </p:cNvSpPr>
          <p:nvPr>
            <p:ph type="ftr" sz="quarter" idx="2"/>
          </p:nvPr>
        </p:nvSpPr>
        <p:spPr>
          <a:xfrm>
            <a:off x="3" y="9440983"/>
            <a:ext cx="2949678" cy="496040"/>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8" y="9440983"/>
            <a:ext cx="2950765" cy="496040"/>
          </a:xfrm>
          <a:prstGeom prst="rect">
            <a:avLst/>
          </a:prstGeom>
        </p:spPr>
        <p:txBody>
          <a:bodyPr vert="horz" lIns="91427" tIns="45713" rIns="91427" bIns="45713" rtlCol="0" anchor="b"/>
          <a:lstStyle>
            <a:lvl1pPr algn="r">
              <a:defRPr sz="1200"/>
            </a:lvl1pPr>
          </a:lstStyle>
          <a:p>
            <a:fld id="{43990D65-1784-4E04-890E-CC8937FC2E7C}" type="slidenum">
              <a:rPr kumimoji="1" lang="ja-JP" altLang="en-US" smtClean="0"/>
              <a:t>‹#›</a:t>
            </a:fld>
            <a:endParaRPr kumimoji="1" lang="ja-JP" altLang="en-US"/>
          </a:p>
        </p:txBody>
      </p:sp>
    </p:spTree>
    <p:extLst>
      <p:ext uri="{BB962C8B-B14F-4D97-AF65-F5344CB8AC3E}">
        <p14:creationId xmlns:p14="http://schemas.microsoft.com/office/powerpoint/2010/main" val="16822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50375" cy="497205"/>
          </a:xfrm>
          <a:prstGeom prst="rect">
            <a:avLst/>
          </a:prstGeom>
        </p:spPr>
        <p:txBody>
          <a:bodyPr vert="horz" lIns="92203" tIns="46102" rIns="92203" bIns="461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7205"/>
          </a:xfrm>
          <a:prstGeom prst="rect">
            <a:avLst/>
          </a:prstGeom>
        </p:spPr>
        <p:txBody>
          <a:bodyPr vert="horz" lIns="92203" tIns="46102" rIns="92203" bIns="46102" rtlCol="0"/>
          <a:lstStyle>
            <a:lvl1pPr algn="r">
              <a:defRPr sz="1200"/>
            </a:lvl1pPr>
          </a:lstStyle>
          <a:p>
            <a:fld id="{CD44ADE8-679D-4D0C-84F2-8BF3E8ADDDB5}"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2203" tIns="46102" rIns="92203" bIns="46102" rtlCol="0" anchor="ctr"/>
          <a:lstStyle/>
          <a:p>
            <a:endParaRPr lang="ja-JP" altLang="en-US"/>
          </a:p>
        </p:txBody>
      </p:sp>
      <p:sp>
        <p:nvSpPr>
          <p:cNvPr id="5" name="ノート プレースホルダー 4"/>
          <p:cNvSpPr>
            <a:spLocks noGrp="1"/>
          </p:cNvSpPr>
          <p:nvPr>
            <p:ph type="body" sz="quarter" idx="3"/>
          </p:nvPr>
        </p:nvSpPr>
        <p:spPr>
          <a:xfrm>
            <a:off x="680241" y="4721068"/>
            <a:ext cx="5446723" cy="4473261"/>
          </a:xfrm>
          <a:prstGeom prst="rect">
            <a:avLst/>
          </a:prstGeom>
        </p:spPr>
        <p:txBody>
          <a:bodyPr vert="horz" lIns="92203" tIns="46102" rIns="92203" bIns="46102"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3" y="9440534"/>
            <a:ext cx="2950375" cy="497205"/>
          </a:xfrm>
          <a:prstGeom prst="rect">
            <a:avLst/>
          </a:prstGeom>
        </p:spPr>
        <p:txBody>
          <a:bodyPr vert="horz" lIns="92203" tIns="46102" rIns="92203" bIns="461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534"/>
            <a:ext cx="2950374" cy="497205"/>
          </a:xfrm>
          <a:prstGeom prst="rect">
            <a:avLst/>
          </a:prstGeom>
        </p:spPr>
        <p:txBody>
          <a:bodyPr vert="horz" lIns="92203" tIns="46102" rIns="92203" bIns="46102" rtlCol="0" anchor="b"/>
          <a:lstStyle>
            <a:lvl1pPr algn="r">
              <a:defRPr sz="1200"/>
            </a:lvl1pPr>
          </a:lstStyle>
          <a:p>
            <a:fld id="{180D09B2-D72E-4D05-ACE0-19AB210A9297}" type="slidenum">
              <a:rPr kumimoji="1" lang="ja-JP" altLang="en-US" smtClean="0"/>
              <a:t>‹#›</a:t>
            </a:fld>
            <a:endParaRPr kumimoji="1" lang="ja-JP" altLang="en-US"/>
          </a:p>
        </p:txBody>
      </p:sp>
    </p:spTree>
    <p:extLst>
      <p:ext uri="{BB962C8B-B14F-4D97-AF65-F5344CB8AC3E}">
        <p14:creationId xmlns:p14="http://schemas.microsoft.com/office/powerpoint/2010/main" val="27114202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a:t>
            </a:fld>
            <a:endParaRPr kumimoji="1" lang="ja-JP" altLang="en-US"/>
          </a:p>
        </p:txBody>
      </p:sp>
    </p:spTree>
    <p:extLst>
      <p:ext uri="{BB962C8B-B14F-4D97-AF65-F5344CB8AC3E}">
        <p14:creationId xmlns:p14="http://schemas.microsoft.com/office/powerpoint/2010/main" val="356395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9266" y="4609631"/>
            <a:ext cx="6120679" cy="525770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10</a:t>
            </a:fld>
            <a:endParaRPr kumimoji="1" lang="ja-JP" altLang="en-US" dirty="0"/>
          </a:p>
        </p:txBody>
      </p:sp>
    </p:spTree>
    <p:extLst>
      <p:ext uri="{BB962C8B-B14F-4D97-AF65-F5344CB8AC3E}">
        <p14:creationId xmlns:p14="http://schemas.microsoft.com/office/powerpoint/2010/main" val="61607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11</a:t>
            </a:fld>
            <a:endParaRPr kumimoji="1" lang="ja-JP" altLang="en-US"/>
          </a:p>
        </p:txBody>
      </p:sp>
    </p:spTree>
    <p:extLst>
      <p:ext uri="{BB962C8B-B14F-4D97-AF65-F5344CB8AC3E}">
        <p14:creationId xmlns:p14="http://schemas.microsoft.com/office/powerpoint/2010/main" val="141373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12</a:t>
            </a:fld>
            <a:endParaRPr kumimoji="1" lang="ja-JP" altLang="en-US"/>
          </a:p>
        </p:txBody>
      </p:sp>
    </p:spTree>
    <p:extLst>
      <p:ext uri="{BB962C8B-B14F-4D97-AF65-F5344CB8AC3E}">
        <p14:creationId xmlns:p14="http://schemas.microsoft.com/office/powerpoint/2010/main" val="385398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9265" y="4681639"/>
            <a:ext cx="5963721" cy="5145146"/>
          </a:xfrm>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13</a:t>
            </a:fld>
            <a:endParaRPr kumimoji="1" lang="ja-JP" altLang="en-US" dirty="0"/>
          </a:p>
        </p:txBody>
      </p:sp>
    </p:spTree>
    <p:extLst>
      <p:ext uri="{BB962C8B-B14F-4D97-AF65-F5344CB8AC3E}">
        <p14:creationId xmlns:p14="http://schemas.microsoft.com/office/powerpoint/2010/main" val="49806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1275" y="4721068"/>
            <a:ext cx="6048673"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14</a:t>
            </a:fld>
            <a:endParaRPr kumimoji="1" lang="ja-JP" altLang="en-US"/>
          </a:p>
        </p:txBody>
      </p:sp>
    </p:spTree>
    <p:extLst>
      <p:ext uri="{BB962C8B-B14F-4D97-AF65-F5344CB8AC3E}">
        <p14:creationId xmlns:p14="http://schemas.microsoft.com/office/powerpoint/2010/main" val="1136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35251" y="4721067"/>
            <a:ext cx="6120679" cy="4857115"/>
          </a:xfrm>
        </p:spPr>
        <p:txBody>
          <a:bodyPr/>
          <a:lstStyle/>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15</a:t>
            </a:fld>
            <a:endParaRPr kumimoji="1" lang="ja-JP" altLang="en-US"/>
          </a:p>
        </p:txBody>
      </p:sp>
    </p:spTree>
    <p:extLst>
      <p:ext uri="{BB962C8B-B14F-4D97-AF65-F5344CB8AC3E}">
        <p14:creationId xmlns:p14="http://schemas.microsoft.com/office/powerpoint/2010/main" val="374265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0" y="4721068"/>
            <a:ext cx="5963721"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16</a:t>
            </a:fld>
            <a:endParaRPr kumimoji="1" lang="ja-JP" altLang="en-US"/>
          </a:p>
        </p:txBody>
      </p:sp>
    </p:spTree>
    <p:extLst>
      <p:ext uri="{BB962C8B-B14F-4D97-AF65-F5344CB8AC3E}">
        <p14:creationId xmlns:p14="http://schemas.microsoft.com/office/powerpoint/2010/main" val="58283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17</a:t>
            </a:fld>
            <a:endParaRPr kumimoji="1" lang="ja-JP" altLang="en-US"/>
          </a:p>
        </p:txBody>
      </p:sp>
    </p:spTree>
    <p:extLst>
      <p:ext uri="{BB962C8B-B14F-4D97-AF65-F5344CB8AC3E}">
        <p14:creationId xmlns:p14="http://schemas.microsoft.com/office/powerpoint/2010/main" val="400432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0" y="4721068"/>
            <a:ext cx="5963721"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18</a:t>
            </a:fld>
            <a:endParaRPr kumimoji="1" lang="ja-JP" altLang="en-US"/>
          </a:p>
        </p:txBody>
      </p:sp>
    </p:spTree>
    <p:extLst>
      <p:ext uri="{BB962C8B-B14F-4D97-AF65-F5344CB8AC3E}">
        <p14:creationId xmlns:p14="http://schemas.microsoft.com/office/powerpoint/2010/main" val="415483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19</a:t>
            </a:fld>
            <a:endParaRPr kumimoji="1" lang="ja-JP" altLang="en-US"/>
          </a:p>
        </p:txBody>
      </p:sp>
    </p:spTree>
    <p:extLst>
      <p:ext uri="{BB962C8B-B14F-4D97-AF65-F5344CB8AC3E}">
        <p14:creationId xmlns:p14="http://schemas.microsoft.com/office/powerpoint/2010/main" val="119175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47135" y="4721068"/>
            <a:ext cx="5908795" cy="5218272"/>
          </a:xfrm>
        </p:spPr>
        <p:txBody>
          <a:bodyPr/>
          <a:lstStyle/>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a:t>
            </a:fld>
            <a:endParaRPr kumimoji="1" lang="ja-JP" altLang="en-US" dirty="0"/>
          </a:p>
        </p:txBody>
      </p:sp>
    </p:spTree>
    <p:extLst>
      <p:ext uri="{BB962C8B-B14F-4D97-AF65-F5344CB8AC3E}">
        <p14:creationId xmlns:p14="http://schemas.microsoft.com/office/powerpoint/2010/main" val="14999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5026" y="4721067"/>
            <a:ext cx="5980904" cy="4857115"/>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20</a:t>
            </a:fld>
            <a:endParaRPr kumimoji="1" lang="ja-JP" altLang="en-US"/>
          </a:p>
        </p:txBody>
      </p:sp>
    </p:spTree>
    <p:extLst>
      <p:ext uri="{BB962C8B-B14F-4D97-AF65-F5344CB8AC3E}">
        <p14:creationId xmlns:p14="http://schemas.microsoft.com/office/powerpoint/2010/main" val="370341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21</a:t>
            </a:fld>
            <a:endParaRPr kumimoji="1" lang="ja-JP" altLang="en-US"/>
          </a:p>
        </p:txBody>
      </p:sp>
    </p:spTree>
    <p:extLst>
      <p:ext uri="{BB962C8B-B14F-4D97-AF65-F5344CB8AC3E}">
        <p14:creationId xmlns:p14="http://schemas.microsoft.com/office/powerpoint/2010/main" val="421155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22</a:t>
            </a:fld>
            <a:endParaRPr kumimoji="1" lang="ja-JP" altLang="en-US"/>
          </a:p>
        </p:txBody>
      </p:sp>
    </p:spTree>
    <p:extLst>
      <p:ext uri="{BB962C8B-B14F-4D97-AF65-F5344CB8AC3E}">
        <p14:creationId xmlns:p14="http://schemas.microsoft.com/office/powerpoint/2010/main" val="418764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3</a:t>
            </a:fld>
            <a:endParaRPr kumimoji="1" lang="ja-JP" altLang="en-US"/>
          </a:p>
        </p:txBody>
      </p:sp>
    </p:spTree>
    <p:extLst>
      <p:ext uri="{BB962C8B-B14F-4D97-AF65-F5344CB8AC3E}">
        <p14:creationId xmlns:p14="http://schemas.microsoft.com/office/powerpoint/2010/main" val="96441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1" y="4721069"/>
            <a:ext cx="5446723" cy="3993018"/>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4</a:t>
            </a:fld>
            <a:endParaRPr kumimoji="1" lang="ja-JP" altLang="en-US"/>
          </a:p>
        </p:txBody>
      </p:sp>
    </p:spTree>
    <p:extLst>
      <p:ext uri="{BB962C8B-B14F-4D97-AF65-F5344CB8AC3E}">
        <p14:creationId xmlns:p14="http://schemas.microsoft.com/office/powerpoint/2010/main" val="130111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07256" y="4647944"/>
            <a:ext cx="6264696" cy="5218272"/>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5</a:t>
            </a:fld>
            <a:endParaRPr kumimoji="1" lang="ja-JP" altLang="en-US" dirty="0"/>
          </a:p>
        </p:txBody>
      </p:sp>
    </p:spTree>
    <p:extLst>
      <p:ext uri="{BB962C8B-B14F-4D97-AF65-F5344CB8AC3E}">
        <p14:creationId xmlns:p14="http://schemas.microsoft.com/office/powerpoint/2010/main" val="192315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1275" y="4721068"/>
            <a:ext cx="5904655"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6</a:t>
            </a:fld>
            <a:endParaRPr kumimoji="1" lang="ja-JP" altLang="en-US"/>
          </a:p>
        </p:txBody>
      </p:sp>
    </p:spTree>
    <p:extLst>
      <p:ext uri="{BB962C8B-B14F-4D97-AF65-F5344CB8AC3E}">
        <p14:creationId xmlns:p14="http://schemas.microsoft.com/office/powerpoint/2010/main" val="79409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5026" y="4721069"/>
            <a:ext cx="6124918" cy="5145146"/>
          </a:xfrm>
        </p:spPr>
        <p:txBody>
          <a:bodyPr/>
          <a:lstStyle/>
          <a:p>
            <a:endParaRPr lang="en-US" altLang="ja-JP" sz="1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7</a:t>
            </a:fld>
            <a:endParaRPr kumimoji="1" lang="ja-JP" altLang="en-US" dirty="0"/>
          </a:p>
        </p:txBody>
      </p:sp>
    </p:spTree>
    <p:extLst>
      <p:ext uri="{BB962C8B-B14F-4D97-AF65-F5344CB8AC3E}">
        <p14:creationId xmlns:p14="http://schemas.microsoft.com/office/powerpoint/2010/main" val="48100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1352" y="4721068"/>
            <a:ext cx="5535612" cy="4473261"/>
          </a:xfrm>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8</a:t>
            </a:fld>
            <a:endParaRPr kumimoji="1" lang="ja-JP" altLang="en-US"/>
          </a:p>
        </p:txBody>
      </p:sp>
    </p:spTree>
    <p:extLst>
      <p:ext uri="{BB962C8B-B14F-4D97-AF65-F5344CB8AC3E}">
        <p14:creationId xmlns:p14="http://schemas.microsoft.com/office/powerpoint/2010/main" val="53626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1352" y="4721068"/>
            <a:ext cx="5535612" cy="4473261"/>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9</a:t>
            </a:fld>
            <a:endParaRPr kumimoji="1" lang="ja-JP" altLang="en-US"/>
          </a:p>
        </p:txBody>
      </p:sp>
    </p:spTree>
    <p:extLst>
      <p:ext uri="{BB962C8B-B14F-4D97-AF65-F5344CB8AC3E}">
        <p14:creationId xmlns:p14="http://schemas.microsoft.com/office/powerpoint/2010/main" val="3532467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84213" y="3359150"/>
            <a:ext cx="7775575" cy="144463"/>
          </a:xfrm>
          <a:prstGeom prst="rect">
            <a:avLst/>
          </a:prstGeom>
          <a:solidFill>
            <a:srgbClr val="199541"/>
          </a:solidFill>
          <a:ln w="9525">
            <a:noFill/>
            <a:miter lim="800000"/>
            <a:headEnd/>
            <a:tailEnd/>
          </a:ln>
          <a:effectLst/>
        </p:spPr>
        <p:txBody>
          <a:bodyPr wrap="none" anchor="ctr"/>
          <a:lstStyle/>
          <a:p>
            <a:endParaRPr lang="ja-JP" altLang="en-US"/>
          </a:p>
        </p:txBody>
      </p:sp>
      <p:sp>
        <p:nvSpPr>
          <p:cNvPr id="4100" name="Rectangle 4"/>
          <p:cNvSpPr>
            <a:spLocks noGrp="1" noChangeArrowheads="1"/>
          </p:cNvSpPr>
          <p:nvPr>
            <p:ph type="ctrTitle"/>
          </p:nvPr>
        </p:nvSpPr>
        <p:spPr>
          <a:xfrm>
            <a:off x="685800" y="1844675"/>
            <a:ext cx="7772400" cy="1470025"/>
          </a:xfrm>
        </p:spPr>
        <p:txBody>
          <a:bodyPr/>
          <a:lstStyle>
            <a:lvl1pPr algn="ctr">
              <a:defRPr sz="4400"/>
            </a:lvl1pPr>
          </a:lstStyle>
          <a:p>
            <a:r>
              <a:rPr lang="ja-JP" altLang="en-US"/>
              <a:t>マスタ タイトルの書式設定</a:t>
            </a:r>
          </a:p>
        </p:txBody>
      </p:sp>
      <p:sp>
        <p:nvSpPr>
          <p:cNvPr id="4101" name="Rectangle 5"/>
          <p:cNvSpPr>
            <a:spLocks noGrp="1" noChangeArrowheads="1"/>
          </p:cNvSpPr>
          <p:nvPr>
            <p:ph type="subTitle" idx="1"/>
          </p:nvPr>
        </p:nvSpPr>
        <p:spPr>
          <a:xfrm>
            <a:off x="1371600" y="3600450"/>
            <a:ext cx="6400800" cy="1752600"/>
          </a:xfrm>
        </p:spPr>
        <p:txBody>
          <a:bodyPr/>
          <a:lstStyle>
            <a:lvl1pPr marL="0" indent="0" algn="ctr">
              <a:buFontTx/>
              <a:buNone/>
              <a:defRPr/>
            </a:lvl1pPr>
          </a:lstStyle>
          <a:p>
            <a:r>
              <a:rPr lang="ja-JP" altLang="en-US"/>
              <a:t>マスタ サブタイトルの書式設定</a:t>
            </a:r>
          </a:p>
        </p:txBody>
      </p:sp>
      <p:sp>
        <p:nvSpPr>
          <p:cNvPr id="4102" name="Rectangle 6"/>
          <p:cNvSpPr>
            <a:spLocks noGrp="1" noChangeArrowheads="1"/>
          </p:cNvSpPr>
          <p:nvPr>
            <p:ph type="dt" sz="half" idx="2"/>
          </p:nvPr>
        </p:nvSpPr>
        <p:spPr/>
        <p:txBody>
          <a:bodyPr anchor="t"/>
          <a:lstStyle>
            <a:lvl1pPr>
              <a:defRPr/>
            </a:lvl1pPr>
          </a:lstStyle>
          <a:p>
            <a:endParaRPr lang="en-US" altLang="ja-JP"/>
          </a:p>
        </p:txBody>
      </p:sp>
      <p:sp>
        <p:nvSpPr>
          <p:cNvPr id="4103" name="Rectangle 7"/>
          <p:cNvSpPr>
            <a:spLocks noGrp="1" noChangeArrowheads="1"/>
          </p:cNvSpPr>
          <p:nvPr>
            <p:ph type="ftr" sz="quarter" idx="3"/>
          </p:nvPr>
        </p:nvSpPr>
        <p:spPr>
          <a:xfrm>
            <a:off x="3124200" y="5661025"/>
            <a:ext cx="2895600" cy="476250"/>
          </a:xfrm>
        </p:spPr>
        <p:txBody>
          <a:bodyPr anchor="t"/>
          <a:lstStyle>
            <a:lvl1pPr>
              <a:defRPr/>
            </a:lvl1pPr>
          </a:lstStyle>
          <a:p>
            <a:endParaRPr lang="en-US" altLang="ja-JP"/>
          </a:p>
        </p:txBody>
      </p:sp>
      <p:sp>
        <p:nvSpPr>
          <p:cNvPr id="4104" name="Rectangle 8"/>
          <p:cNvSpPr>
            <a:spLocks noGrp="1" noChangeArrowheads="1"/>
          </p:cNvSpPr>
          <p:nvPr>
            <p:ph type="sldNum" sz="quarter" idx="4"/>
          </p:nvPr>
        </p:nvSpPr>
        <p:spPr/>
        <p:txBody>
          <a:bodyPr anchor="t"/>
          <a:lstStyle>
            <a:lvl1pPr>
              <a:defRPr/>
            </a:lvl1pPr>
          </a:lstStyle>
          <a:p>
            <a:fld id="{5397467E-FEC5-428E-B3A4-9B4CDBCFDFC3}" type="slidenum">
              <a:rPr lang="en-US" altLang="ja-JP"/>
              <a:pPr/>
              <a:t>‹#›</a:t>
            </a:fld>
            <a:endParaRPr lang="en-US" altLang="ja-JP"/>
          </a:p>
        </p:txBody>
      </p:sp>
      <p:pic>
        <p:nvPicPr>
          <p:cNvPr id="4109" name="Picture 13" descr="logo4c"/>
          <p:cNvPicPr>
            <a:picLocks noChangeAspect="1" noChangeArrowheads="1"/>
          </p:cNvPicPr>
          <p:nvPr/>
        </p:nvPicPr>
        <p:blipFill>
          <a:blip r:embed="rId2"/>
          <a:stretch>
            <a:fillRect/>
          </a:stretch>
        </p:blipFill>
        <p:spPr bwMode="auto">
          <a:xfrm>
            <a:off x="3635375" y="6346022"/>
            <a:ext cx="1873250" cy="43340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58E2FEA-5007-43C2-981B-05137AA865F9}"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15888"/>
            <a:ext cx="2108200" cy="60102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0825" y="115888"/>
            <a:ext cx="6175375" cy="60102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3A89AA8-E3DF-47DF-BC3F-6E0409FD842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7BC312F-C090-432B-82A7-9B15095B146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5F2BADF-A63D-40E6-AACB-195BA3AFFF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A5D028D-5AA2-49AA-AEB9-E8E700470B37}"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AE7EB590-B3D8-46A5-A98F-852E3F397874}"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158A772D-E764-46FE-9575-26D13A271F5B}"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A9C0767-1ADD-488C-B3F7-3010ACD0857A}"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C62ED3C-2E15-40F1-9885-74E5BA33834F}"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41FAE8-14C8-4C44-8C08-DC3BFFDF63A7}"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836613"/>
            <a:ext cx="177800" cy="144462"/>
          </a:xfrm>
          <a:prstGeom prst="rect">
            <a:avLst/>
          </a:prstGeom>
          <a:solidFill>
            <a:srgbClr val="386CAF"/>
          </a:solidFill>
          <a:ln w="9525">
            <a:noFill/>
            <a:miter lim="800000"/>
            <a:headEnd/>
            <a:tailEnd/>
          </a:ln>
          <a:effectLst/>
        </p:spPr>
        <p:txBody>
          <a:bodyPr wrap="none" anchor="ctr"/>
          <a:lstStyle/>
          <a:p>
            <a:endParaRPr lang="ja-JP" altLang="en-US"/>
          </a:p>
        </p:txBody>
      </p:sp>
      <p:sp>
        <p:nvSpPr>
          <p:cNvPr id="1031" name="Rectangle 7"/>
          <p:cNvSpPr>
            <a:spLocks noChangeArrowheads="1"/>
          </p:cNvSpPr>
          <p:nvPr/>
        </p:nvSpPr>
        <p:spPr bwMode="auto">
          <a:xfrm>
            <a:off x="250825" y="836613"/>
            <a:ext cx="8893175" cy="142875"/>
          </a:xfrm>
          <a:prstGeom prst="rect">
            <a:avLst/>
          </a:prstGeom>
          <a:solidFill>
            <a:srgbClr val="199541"/>
          </a:solidFill>
          <a:ln w="9525">
            <a:noFill/>
            <a:miter lim="800000"/>
            <a:headEnd/>
            <a:tailEnd/>
          </a:ln>
          <a:effectLst/>
        </p:spPr>
        <p:txBody>
          <a:bodyPr wrap="none" anchor="ctr"/>
          <a:lstStyle/>
          <a:p>
            <a:endParaRPr lang="ja-JP" altLang="en-US"/>
          </a:p>
        </p:txBody>
      </p:sp>
      <p:sp>
        <p:nvSpPr>
          <p:cNvPr id="1026" name="Rectangle 2"/>
          <p:cNvSpPr>
            <a:spLocks noGrp="1" noChangeArrowheads="1"/>
          </p:cNvSpPr>
          <p:nvPr>
            <p:ph type="title"/>
          </p:nvPr>
        </p:nvSpPr>
        <p:spPr bwMode="auto">
          <a:xfrm>
            <a:off x="250825" y="115888"/>
            <a:ext cx="68421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02142A5-B925-4AEF-BB2B-7917206DBBB2}" type="slidenum">
              <a:rPr lang="en-US" altLang="ja-JP"/>
              <a:pPr/>
              <a:t>‹#›</a:t>
            </a:fld>
            <a:endParaRPr lang="en-US" altLang="ja-JP"/>
          </a:p>
        </p:txBody>
      </p:sp>
      <p:pic>
        <p:nvPicPr>
          <p:cNvPr id="1040" name="Picture 16" descr="logo4c"/>
          <p:cNvPicPr>
            <a:picLocks noChangeAspect="1" noChangeArrowheads="1"/>
          </p:cNvPicPr>
          <p:nvPr/>
        </p:nvPicPr>
        <p:blipFill>
          <a:blip r:embed="rId13"/>
          <a:stretch>
            <a:fillRect/>
          </a:stretch>
        </p:blipFill>
        <p:spPr bwMode="auto">
          <a:xfrm>
            <a:off x="7667625" y="68709"/>
            <a:ext cx="1368425" cy="31660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kumimoji="1" sz="3600" b="1">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学生生活ガイダンス</a:t>
            </a:r>
            <a:br>
              <a:rPr kumimoji="1" lang="en-US" altLang="ja-JP" dirty="0"/>
            </a:br>
            <a:r>
              <a:rPr lang="en-US" altLang="ja-JP" dirty="0"/>
              <a:t>A Student life</a:t>
            </a:r>
            <a:endParaRPr kumimoji="1" lang="ja-JP" altLang="en-US" dirty="0"/>
          </a:p>
        </p:txBody>
      </p:sp>
      <p:sp>
        <p:nvSpPr>
          <p:cNvPr id="3" name="サブタイトル 2"/>
          <p:cNvSpPr>
            <a:spLocks noGrp="1"/>
          </p:cNvSpPr>
          <p:nvPr>
            <p:ph type="subTitle" idx="1"/>
          </p:nvPr>
        </p:nvSpPr>
        <p:spPr/>
        <p:txBody>
          <a:bodyPr/>
          <a:lstStyle/>
          <a:p>
            <a:r>
              <a:rPr kumimoji="1" lang="ja-JP" altLang="en-US" dirty="0"/>
              <a:t>－安心安全な学生生活のために－</a:t>
            </a:r>
          </a:p>
          <a:p>
            <a:r>
              <a:rPr kumimoji="1" lang="en-US" altLang="ja-JP" dirty="0"/>
              <a:t>-</a:t>
            </a:r>
            <a:r>
              <a:rPr kumimoji="1" lang="ja-JP" altLang="en-US" dirty="0"/>
              <a:t>　</a:t>
            </a:r>
            <a:r>
              <a:rPr kumimoji="1" lang="en-US" altLang="ja-JP" dirty="0"/>
              <a:t>Student life Safely -</a:t>
            </a:r>
            <a:endParaRPr kumimoji="1" lang="ja-JP" altLang="en-US" dirty="0"/>
          </a:p>
        </p:txBody>
      </p:sp>
      <p:sp>
        <p:nvSpPr>
          <p:cNvPr id="4" name="テキスト ボックス 3"/>
          <p:cNvSpPr txBox="1"/>
          <p:nvPr/>
        </p:nvSpPr>
        <p:spPr>
          <a:xfrm>
            <a:off x="3021005" y="5157192"/>
            <a:ext cx="6122995" cy="1200329"/>
          </a:xfrm>
          <a:prstGeom prst="rect">
            <a:avLst/>
          </a:prstGeom>
          <a:noFill/>
        </p:spPr>
        <p:txBody>
          <a:bodyPr wrap="square" rtlCol="0">
            <a:spAutoFit/>
          </a:bodyPr>
          <a:lstStyle/>
          <a:p>
            <a:r>
              <a:rPr kumimoji="1" lang="ja-JP" altLang="en-US" sz="2000" dirty="0"/>
              <a:t>広島大学副学長（学生支援・</a:t>
            </a:r>
            <a:r>
              <a:rPr kumimoji="1" lang="ja-JP" altLang="en-US" dirty="0"/>
              <a:t>ダイバーシティ</a:t>
            </a:r>
            <a:r>
              <a:rPr kumimoji="1" lang="ja-JP" altLang="en-US" sz="2000" dirty="0"/>
              <a:t>担当）</a:t>
            </a:r>
            <a:endParaRPr kumimoji="1" lang="en-US" altLang="ja-JP" sz="2000" dirty="0"/>
          </a:p>
          <a:p>
            <a:r>
              <a:rPr lang="ja-JP" altLang="en-US" sz="2000" dirty="0"/>
              <a:t>　　　　　　　　　　　　　　　　　　　　　坂田　桐子</a:t>
            </a:r>
            <a:r>
              <a:rPr kumimoji="1" lang="ja-JP" altLang="en-US" sz="1600" dirty="0"/>
              <a:t>　　　</a:t>
            </a:r>
            <a:endParaRPr kumimoji="1" lang="en-US" altLang="ja-JP" sz="1600" dirty="0"/>
          </a:p>
          <a:p>
            <a:r>
              <a:rPr kumimoji="1" lang="en-US" altLang="ja-JP" sz="1600" dirty="0"/>
              <a:t>Vice President (Student Support/ Diversity, Equity and Inclusion)</a:t>
            </a:r>
            <a:r>
              <a:rPr lang="en-US" altLang="ja-JP" sz="1600" dirty="0"/>
              <a:t> </a:t>
            </a:r>
          </a:p>
          <a:p>
            <a:r>
              <a:rPr lang="en-US" altLang="ja-JP" sz="1600" dirty="0"/>
              <a:t>Hiroshima University </a:t>
            </a:r>
            <a:r>
              <a:rPr lang="ja-JP" altLang="en-US" sz="1600" dirty="0"/>
              <a:t>　　　　　　　　　</a:t>
            </a:r>
            <a:r>
              <a:rPr lang="en-US" altLang="ja-JP" sz="1600" dirty="0"/>
              <a:t>Prof. </a:t>
            </a:r>
            <a:r>
              <a:rPr lang="en-US" altLang="ja-JP" sz="1600" dirty="0" err="1"/>
              <a:t>Kiriko</a:t>
            </a:r>
            <a:r>
              <a:rPr lang="ja-JP" altLang="en-US" sz="1600" dirty="0"/>
              <a:t>　</a:t>
            </a:r>
            <a:r>
              <a:rPr lang="en-US" altLang="ja-JP" sz="1600" dirty="0"/>
              <a:t>Sakata</a:t>
            </a:r>
            <a:endParaRPr kumimoji="1" lang="ja-JP" alt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sz="1600" dirty="0"/>
              <a:t>２　注意事項</a:t>
            </a:r>
            <a:br>
              <a:rPr lang="zh-TW" altLang="en-US" sz="1600" dirty="0"/>
            </a:br>
            <a:r>
              <a:rPr kumimoji="1" lang="en-US" altLang="ja-JP" dirty="0"/>
              <a:t>(5) </a:t>
            </a:r>
            <a:r>
              <a:rPr kumimoji="1" lang="ja-JP" altLang="en-US" dirty="0"/>
              <a:t>飲酒について　</a:t>
            </a:r>
          </a:p>
        </p:txBody>
      </p:sp>
      <p:sp>
        <p:nvSpPr>
          <p:cNvPr id="3" name="コンテンツ プレースホルダー 2"/>
          <p:cNvSpPr>
            <a:spLocks noGrp="1"/>
          </p:cNvSpPr>
          <p:nvPr>
            <p:ph idx="1"/>
          </p:nvPr>
        </p:nvSpPr>
        <p:spPr>
          <a:xfrm>
            <a:off x="323528" y="1268760"/>
            <a:ext cx="8820472" cy="3882042"/>
          </a:xfrm>
        </p:spPr>
        <p:txBody>
          <a:bodyPr/>
          <a:lstStyle/>
          <a:p>
            <a:pPr marL="0" indent="0">
              <a:buNone/>
            </a:pPr>
            <a:r>
              <a:rPr lang="ja-JP" altLang="en-US" sz="2800" b="1" dirty="0">
                <a:solidFill>
                  <a:srgbClr val="FF0000"/>
                </a:solidFill>
              </a:rPr>
              <a:t>絶対にしない，させない！</a:t>
            </a:r>
            <a:endParaRPr lang="ja-JP" altLang="en-US" sz="2800" b="1" dirty="0"/>
          </a:p>
          <a:p>
            <a:pPr marL="0" indent="0">
              <a:buNone/>
            </a:pPr>
            <a:endParaRPr lang="en-US" altLang="ja-JP" sz="2000" dirty="0"/>
          </a:p>
          <a:p>
            <a:pPr marL="0" indent="0">
              <a:buNone/>
            </a:pPr>
            <a:r>
              <a:rPr lang="ja-JP" altLang="en-US" sz="2800" dirty="0">
                <a:solidFill>
                  <a:srgbClr val="000000"/>
                </a:solidFill>
              </a:rPr>
              <a:t>●</a:t>
            </a:r>
            <a:r>
              <a:rPr lang="en-US" altLang="ja-JP" sz="2800" b="1" dirty="0">
                <a:solidFill>
                  <a:srgbClr val="FF0000"/>
                </a:solidFill>
              </a:rPr>
              <a:t>20</a:t>
            </a:r>
            <a:r>
              <a:rPr lang="ja-JP" altLang="en-US" sz="2800" b="1" dirty="0">
                <a:solidFill>
                  <a:srgbClr val="FF0000"/>
                </a:solidFill>
              </a:rPr>
              <a:t>歳未満の者の飲酒，飲酒強要</a:t>
            </a:r>
            <a:br>
              <a:rPr lang="ja-JP" altLang="en-US" sz="2000" dirty="0">
                <a:solidFill>
                  <a:srgbClr val="000000"/>
                </a:solidFill>
              </a:rPr>
            </a:br>
            <a:r>
              <a:rPr lang="ja-JP" altLang="en-US" sz="2000" dirty="0">
                <a:solidFill>
                  <a:srgbClr val="000000"/>
                </a:solidFill>
              </a:rPr>
              <a:t>　</a:t>
            </a:r>
            <a:r>
              <a:rPr lang="en-US" altLang="ja-JP" sz="2000" dirty="0">
                <a:solidFill>
                  <a:srgbClr val="0000FF"/>
                </a:solidFill>
              </a:rPr>
              <a:t>20</a:t>
            </a:r>
            <a:r>
              <a:rPr lang="ja-JP" altLang="en-US" sz="2000" dirty="0">
                <a:solidFill>
                  <a:srgbClr val="0000FF"/>
                </a:solidFill>
              </a:rPr>
              <a:t>歳未満の者は絶対に飲まない，飲ませない</a:t>
            </a:r>
            <a:endParaRPr lang="en-US" altLang="ja-JP" sz="2000" dirty="0">
              <a:solidFill>
                <a:srgbClr val="0000FF"/>
              </a:solidFill>
            </a:endParaRPr>
          </a:p>
          <a:p>
            <a:pPr marL="0" indent="0">
              <a:buNone/>
            </a:pPr>
            <a:r>
              <a:rPr lang="ja-JP" altLang="en-US" sz="2000" dirty="0">
                <a:solidFill>
                  <a:srgbClr val="0000FF"/>
                </a:solidFill>
              </a:rPr>
              <a:t>　急性アルコール中毒等で死亡事故も</a:t>
            </a:r>
            <a:endParaRPr lang="en-US" altLang="ja-JP" sz="2000" dirty="0"/>
          </a:p>
          <a:p>
            <a:pPr marL="0" indent="0">
              <a:buNone/>
            </a:pPr>
            <a:endParaRPr lang="en-US" altLang="ja-JP" sz="2000" dirty="0"/>
          </a:p>
          <a:p>
            <a:pPr marL="0" indent="0">
              <a:buNone/>
            </a:pPr>
            <a:endParaRPr lang="en-US" altLang="ja-JP" sz="2000" dirty="0"/>
          </a:p>
          <a:p>
            <a:pPr marL="0" lvl="0" indent="0">
              <a:buNone/>
            </a:pPr>
            <a:r>
              <a:rPr lang="ja-JP" altLang="en-US" sz="2800" dirty="0">
                <a:solidFill>
                  <a:srgbClr val="000000"/>
                </a:solidFill>
              </a:rPr>
              <a:t>●</a:t>
            </a:r>
            <a:r>
              <a:rPr lang="ja-JP" altLang="en-US" sz="2800" b="1" dirty="0">
                <a:solidFill>
                  <a:srgbClr val="FF0000"/>
                </a:solidFill>
              </a:rPr>
              <a:t>飲酒運転</a:t>
            </a:r>
            <a:endParaRPr lang="en-US" altLang="ja-JP" sz="2800" b="1" dirty="0">
              <a:solidFill>
                <a:srgbClr val="FF0000"/>
              </a:solidFill>
            </a:endParaRPr>
          </a:p>
          <a:p>
            <a:pPr marL="0" lvl="0" indent="0">
              <a:buNone/>
            </a:pPr>
            <a:r>
              <a:rPr lang="ja-JP" altLang="en-US" sz="2000" dirty="0">
                <a:solidFill>
                  <a:srgbClr val="000000"/>
                </a:solidFill>
              </a:rPr>
              <a:t>　</a:t>
            </a:r>
            <a:r>
              <a:rPr lang="ja-JP" altLang="en-US" sz="2000" dirty="0">
                <a:solidFill>
                  <a:srgbClr val="0000FF"/>
                </a:solidFill>
              </a:rPr>
              <a:t>酒酔い運転は５年以下の懲役又は１００万円以下の罰金</a:t>
            </a:r>
            <a:br>
              <a:rPr lang="ja-JP" altLang="en-US" sz="2000" dirty="0">
                <a:solidFill>
                  <a:srgbClr val="0000FF"/>
                </a:solidFill>
              </a:rPr>
            </a:br>
            <a:r>
              <a:rPr lang="ja-JP" altLang="en-US" sz="2000" dirty="0">
                <a:solidFill>
                  <a:srgbClr val="0000FF"/>
                </a:solidFill>
              </a:rPr>
              <a:t>　大学も停学以上の厳重な処分を実施</a:t>
            </a:r>
            <a:endParaRPr lang="en-US" altLang="ja-JP" sz="2000" dirty="0">
              <a:solidFill>
                <a:srgbClr val="000000"/>
              </a:solidFill>
            </a:endParaRPr>
          </a:p>
          <a:p>
            <a:pPr marL="0" lvl="0" indent="0">
              <a:buNone/>
            </a:pPr>
            <a:r>
              <a:rPr lang="ja-JP" altLang="en-US" sz="2000" dirty="0">
                <a:solidFill>
                  <a:srgbClr val="000000"/>
                </a:solidFill>
              </a:rPr>
              <a:t>　</a:t>
            </a:r>
            <a:r>
              <a:rPr lang="ja-JP" altLang="en-US" sz="2000" dirty="0">
                <a:solidFill>
                  <a:srgbClr val="FF0000"/>
                </a:solidFill>
              </a:rPr>
              <a:t>特に，自転車・原付・バイクでの飲酒運転が多発！</a:t>
            </a:r>
            <a:endParaRPr lang="en-US" altLang="ja-JP" sz="2000" dirty="0">
              <a:solidFill>
                <a:srgbClr val="FF0000"/>
              </a:solidFill>
            </a:endParaRPr>
          </a:p>
          <a:p>
            <a:pPr marL="0" indent="0">
              <a:buNone/>
            </a:pPr>
            <a:br>
              <a:rPr lang="ja-JP" altLang="en-US" sz="2000" b="1" dirty="0"/>
            </a:br>
            <a:endParaRPr kumimoji="1" lang="ja-JP" altLang="en-US" sz="20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76" y="4245372"/>
            <a:ext cx="234242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939375" y="403496"/>
            <a:ext cx="2549096" cy="400110"/>
          </a:xfrm>
          <a:prstGeom prst="rect">
            <a:avLst/>
          </a:prstGeom>
          <a:noFill/>
        </p:spPr>
        <p:txBody>
          <a:bodyPr wrap="none" rtlCol="0">
            <a:spAutoFit/>
          </a:bodyPr>
          <a:lstStyle/>
          <a:p>
            <a:r>
              <a:rPr lang="en-US" altLang="ja-JP" sz="2000" dirty="0"/>
              <a:t>(Alcohol Information)</a:t>
            </a:r>
            <a:endParaRPr kumimoji="1" lang="ja-JP" altLang="en-US" sz="2000" dirty="0"/>
          </a:p>
        </p:txBody>
      </p:sp>
      <p:sp>
        <p:nvSpPr>
          <p:cNvPr id="5" name="テキスト ボックス 4"/>
          <p:cNvSpPr txBox="1"/>
          <p:nvPr/>
        </p:nvSpPr>
        <p:spPr>
          <a:xfrm>
            <a:off x="437455" y="3380108"/>
            <a:ext cx="7431843" cy="400110"/>
          </a:xfrm>
          <a:prstGeom prst="rect">
            <a:avLst/>
          </a:prstGeom>
          <a:noFill/>
        </p:spPr>
        <p:txBody>
          <a:bodyPr wrap="none" rtlCol="0">
            <a:spAutoFit/>
          </a:bodyPr>
          <a:lstStyle/>
          <a:p>
            <a:r>
              <a:rPr lang="en-US" altLang="ja-JP" sz="2000" dirty="0"/>
              <a:t>It is prohibited that a under 20 years old or younger drinks liquor</a:t>
            </a:r>
            <a:endParaRPr kumimoji="1" lang="ja-JP" altLang="en-US" sz="2000" dirty="0"/>
          </a:p>
        </p:txBody>
      </p:sp>
      <p:sp>
        <p:nvSpPr>
          <p:cNvPr id="7" name="テキスト ボックス 6"/>
          <p:cNvSpPr txBox="1"/>
          <p:nvPr/>
        </p:nvSpPr>
        <p:spPr>
          <a:xfrm>
            <a:off x="437455" y="5726916"/>
            <a:ext cx="6152646" cy="707886"/>
          </a:xfrm>
          <a:prstGeom prst="rect">
            <a:avLst/>
          </a:prstGeom>
          <a:noFill/>
        </p:spPr>
        <p:txBody>
          <a:bodyPr wrap="none" rtlCol="0">
            <a:spAutoFit/>
          </a:bodyPr>
          <a:lstStyle/>
          <a:p>
            <a:r>
              <a:rPr lang="en-US" altLang="ja-JP" sz="2000" dirty="0"/>
              <a:t>It is illegal you drink and ride a bicycle, a motorcycle,</a:t>
            </a:r>
          </a:p>
          <a:p>
            <a:r>
              <a:rPr lang="en-US" altLang="ja-JP" sz="2000" dirty="0"/>
              <a:t> or a car.</a:t>
            </a:r>
            <a:endParaRPr kumimoji="1" lang="ja-JP" altLang="en-US" sz="2000" dirty="0"/>
          </a:p>
        </p:txBody>
      </p:sp>
      <p:pic>
        <p:nvPicPr>
          <p:cNvPr id="1026" name="Picture 2">
            <a:extLst>
              <a:ext uri="{FF2B5EF4-FFF2-40B4-BE49-F238E27FC236}">
                <a16:creationId xmlns:a16="http://schemas.microsoft.com/office/drawing/2014/main" id="{0C5A8092-8D19-FE4D-A524-8AFDF0EEC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138" y="977404"/>
            <a:ext cx="1618053" cy="245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62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6E8D12F-E267-4468-9BD9-B4DED1AD5A31}"/>
              </a:ext>
            </a:extLst>
          </p:cNvPr>
          <p:cNvSpPr txBox="1">
            <a:spLocks/>
          </p:cNvSpPr>
          <p:nvPr/>
        </p:nvSpPr>
        <p:spPr bwMode="auto">
          <a:xfrm>
            <a:off x="251520" y="0"/>
            <a:ext cx="6842125" cy="72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000" b="1" cap="all">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sz="3600" kern="0" dirty="0"/>
              <a:t>(6) </a:t>
            </a:r>
            <a:r>
              <a:rPr lang="ja-JP" altLang="en-US" sz="3600" kern="0" dirty="0"/>
              <a:t>喫煙について　</a:t>
            </a:r>
          </a:p>
        </p:txBody>
      </p:sp>
      <p:sp>
        <p:nvSpPr>
          <p:cNvPr id="5" name="テキスト ボックス 4">
            <a:extLst>
              <a:ext uri="{FF2B5EF4-FFF2-40B4-BE49-F238E27FC236}">
                <a16:creationId xmlns:a16="http://schemas.microsoft.com/office/drawing/2014/main" id="{43E87344-298E-4B47-80F5-5BEC13C4623D}"/>
              </a:ext>
            </a:extLst>
          </p:cNvPr>
          <p:cNvSpPr txBox="1"/>
          <p:nvPr/>
        </p:nvSpPr>
        <p:spPr>
          <a:xfrm>
            <a:off x="3939375" y="403496"/>
            <a:ext cx="1353256" cy="400110"/>
          </a:xfrm>
          <a:prstGeom prst="rect">
            <a:avLst/>
          </a:prstGeom>
          <a:noFill/>
        </p:spPr>
        <p:txBody>
          <a:bodyPr wrap="none" rtlCol="0">
            <a:spAutoFit/>
          </a:bodyPr>
          <a:lstStyle/>
          <a:p>
            <a:r>
              <a:rPr lang="en-US" altLang="ja-JP" sz="2000" dirty="0"/>
              <a:t>(Smoking)</a:t>
            </a:r>
            <a:endParaRPr kumimoji="1" lang="ja-JP" altLang="en-US" sz="2000" dirty="0"/>
          </a:p>
        </p:txBody>
      </p:sp>
      <p:pic>
        <p:nvPicPr>
          <p:cNvPr id="6" name="図 5">
            <a:extLst>
              <a:ext uri="{FF2B5EF4-FFF2-40B4-BE49-F238E27FC236}">
                <a16:creationId xmlns:a16="http://schemas.microsoft.com/office/drawing/2014/main" id="{393C6C90-4780-4A4B-87C5-8582749A9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49" y="1045376"/>
            <a:ext cx="2345886" cy="2345886"/>
          </a:xfrm>
          <a:prstGeom prst="rect">
            <a:avLst/>
          </a:prstGeom>
        </p:spPr>
      </p:pic>
      <p:sp>
        <p:nvSpPr>
          <p:cNvPr id="7" name="テキスト ボックス 6">
            <a:extLst>
              <a:ext uri="{FF2B5EF4-FFF2-40B4-BE49-F238E27FC236}">
                <a16:creationId xmlns:a16="http://schemas.microsoft.com/office/drawing/2014/main" id="{BF2371C9-6C89-4DA7-AD86-7A418959915E}"/>
              </a:ext>
            </a:extLst>
          </p:cNvPr>
          <p:cNvSpPr txBox="1"/>
          <p:nvPr/>
        </p:nvSpPr>
        <p:spPr>
          <a:xfrm>
            <a:off x="3236095" y="1127396"/>
            <a:ext cx="5413796" cy="2368662"/>
          </a:xfrm>
          <a:prstGeom prst="rect">
            <a:avLst/>
          </a:prstGeom>
          <a:noFill/>
        </p:spPr>
        <p:txBody>
          <a:bodyPr wrap="square" rtlCol="0">
            <a:spAutoFit/>
          </a:bodyPr>
          <a:lstStyle/>
          <a:p>
            <a:pPr marL="188913" indent="-188913">
              <a:lnSpc>
                <a:spcPts val="3000"/>
              </a:lnSpc>
              <a:buFont typeface="Arial" panose="020B0604020202020204" pitchFamily="34" charset="0"/>
              <a:buChar char="•"/>
            </a:pPr>
            <a:r>
              <a:rPr lang="ja-JP" altLang="en-US" sz="2400" b="1" dirty="0">
                <a:solidFill>
                  <a:srgbClr val="FF0000"/>
                </a:solidFill>
              </a:rPr>
              <a:t>２０歳未満の喫煙は「二十歳未満の者の喫煙の禁止に関する法律」で禁止されています。</a:t>
            </a:r>
            <a:endParaRPr lang="en-US" altLang="ja-JP" sz="2400" b="1" dirty="0">
              <a:solidFill>
                <a:srgbClr val="FF0000"/>
              </a:solidFill>
            </a:endParaRPr>
          </a:p>
          <a:p>
            <a:pPr>
              <a:lnSpc>
                <a:spcPts val="3000"/>
              </a:lnSpc>
            </a:pPr>
            <a:r>
              <a:rPr lang="en-US" altLang="ja-JP" sz="2000" dirty="0"/>
              <a:t>Smoking by individuals under 20 is legally restricted.</a:t>
            </a:r>
            <a:endParaRPr lang="en-US" altLang="ja-JP" sz="2000" b="1" dirty="0"/>
          </a:p>
          <a:p>
            <a:pPr>
              <a:lnSpc>
                <a:spcPts val="3000"/>
              </a:lnSpc>
            </a:pPr>
            <a:endParaRPr kumimoji="1" lang="ja-JP" altLang="en-US" sz="2200" b="1" dirty="0">
              <a:solidFill>
                <a:srgbClr val="FF0000"/>
              </a:solidFill>
            </a:endParaRPr>
          </a:p>
        </p:txBody>
      </p:sp>
      <p:sp>
        <p:nvSpPr>
          <p:cNvPr id="8" name="テキスト ボックス 7">
            <a:extLst>
              <a:ext uri="{FF2B5EF4-FFF2-40B4-BE49-F238E27FC236}">
                <a16:creationId xmlns:a16="http://schemas.microsoft.com/office/drawing/2014/main" id="{35C0057A-8D47-42FE-8D46-2A91E05212B2}"/>
              </a:ext>
            </a:extLst>
          </p:cNvPr>
          <p:cNvSpPr txBox="1"/>
          <p:nvPr/>
        </p:nvSpPr>
        <p:spPr>
          <a:xfrm>
            <a:off x="899592" y="3140968"/>
            <a:ext cx="7983760" cy="3901774"/>
          </a:xfrm>
          <a:prstGeom prst="rect">
            <a:avLst/>
          </a:prstGeom>
          <a:noFill/>
        </p:spPr>
        <p:txBody>
          <a:bodyPr wrap="square" rtlCol="0">
            <a:spAutoFit/>
          </a:bodyPr>
          <a:lstStyle/>
          <a:p>
            <a:pPr>
              <a:lnSpc>
                <a:spcPts val="3000"/>
              </a:lnSpc>
            </a:pPr>
            <a:r>
              <a:rPr lang="ja-JP" altLang="en-US" sz="2200" dirty="0"/>
              <a:t>　</a:t>
            </a:r>
            <a:r>
              <a:rPr lang="ja-JP" altLang="en-US" sz="2000" b="1" dirty="0">
                <a:solidFill>
                  <a:srgbClr val="0070C0"/>
                </a:solidFill>
              </a:rPr>
              <a:t>広島大学では、</a:t>
            </a:r>
            <a:r>
              <a:rPr lang="en-US" altLang="ja-JP" sz="2000" b="1" dirty="0">
                <a:solidFill>
                  <a:srgbClr val="0070C0"/>
                </a:solidFill>
              </a:rPr>
              <a:t>2020</a:t>
            </a:r>
            <a:r>
              <a:rPr lang="ja-JP" altLang="en-US" sz="2000" b="1" dirty="0">
                <a:solidFill>
                  <a:srgbClr val="0070C0"/>
                </a:solidFill>
              </a:rPr>
              <a:t>年（令和</a:t>
            </a:r>
            <a:r>
              <a:rPr lang="en-US" altLang="ja-JP" sz="2000" b="1" dirty="0">
                <a:solidFill>
                  <a:srgbClr val="0070C0"/>
                </a:solidFill>
              </a:rPr>
              <a:t>2</a:t>
            </a:r>
            <a:r>
              <a:rPr lang="ja-JP" altLang="en-US" sz="2000" b="1" dirty="0">
                <a:solidFill>
                  <a:srgbClr val="0070C0"/>
                </a:solidFill>
              </a:rPr>
              <a:t>年）</a:t>
            </a:r>
            <a:r>
              <a:rPr lang="en-US" altLang="ja-JP" sz="2000" b="1" dirty="0">
                <a:solidFill>
                  <a:srgbClr val="0070C0"/>
                </a:solidFill>
              </a:rPr>
              <a:t>1</a:t>
            </a:r>
            <a:r>
              <a:rPr lang="ja-JP" altLang="en-US" sz="2000" b="1" dirty="0">
                <a:solidFill>
                  <a:srgbClr val="0070C0"/>
                </a:solidFill>
              </a:rPr>
              <a:t>月から、「キャンパス内全面禁煙」を実施しています（キャンパス及び周辺道路が対象）。</a:t>
            </a:r>
            <a:endParaRPr lang="en-US" altLang="ja-JP" sz="2000" b="1" dirty="0">
              <a:solidFill>
                <a:srgbClr val="0070C0"/>
              </a:solidFill>
            </a:endParaRPr>
          </a:p>
          <a:p>
            <a:pPr>
              <a:lnSpc>
                <a:spcPts val="3000"/>
              </a:lnSpc>
            </a:pPr>
            <a:r>
              <a:rPr kumimoji="1" lang="ja-JP" altLang="en-US" sz="2000" b="1" dirty="0">
                <a:solidFill>
                  <a:srgbClr val="0070C0"/>
                </a:solidFill>
              </a:rPr>
              <a:t>　注意してもキャンパス内で喫煙を繰り返すと、大学による処罰の対象となります。</a:t>
            </a:r>
            <a:endParaRPr kumimoji="1" lang="en-US" altLang="ja-JP" sz="2000" b="1" dirty="0">
              <a:solidFill>
                <a:srgbClr val="0070C0"/>
              </a:solidFill>
            </a:endParaRPr>
          </a:p>
          <a:p>
            <a:pPr>
              <a:lnSpc>
                <a:spcPts val="3000"/>
              </a:lnSpc>
            </a:pPr>
            <a:r>
              <a:rPr lang="en-US" altLang="ja-JP" sz="2000" dirty="0">
                <a:solidFill>
                  <a:srgbClr val="0070C0"/>
                </a:solidFill>
                <a:latin typeface="+mn-lt"/>
              </a:rPr>
              <a:t>Hiroshima University has implemented a "completely smoke-free campus" since January 2020. </a:t>
            </a:r>
          </a:p>
          <a:p>
            <a:pPr>
              <a:lnSpc>
                <a:spcPts val="3000"/>
              </a:lnSpc>
            </a:pPr>
            <a:r>
              <a:rPr lang="en-US" altLang="ja-JP" sz="2000" dirty="0">
                <a:solidFill>
                  <a:srgbClr val="0070C0"/>
                </a:solidFill>
                <a:latin typeface="+mn-lt"/>
              </a:rPr>
              <a:t>Repeated smoking on campus, even after receiving a warning, will result in punishment by the University. Never smoke on campus or in the surrounding streets.</a:t>
            </a:r>
            <a:endParaRPr lang="ja-JP" altLang="en-US" sz="2000" dirty="0">
              <a:solidFill>
                <a:srgbClr val="0070C0"/>
              </a:solidFill>
              <a:latin typeface="+mn-lt"/>
            </a:endParaRPr>
          </a:p>
          <a:p>
            <a:pPr>
              <a:lnSpc>
                <a:spcPts val="3000"/>
              </a:lnSpc>
            </a:pPr>
            <a:endParaRPr kumimoji="1" lang="ja-JP" altLang="en-US" sz="2000" b="1" dirty="0">
              <a:solidFill>
                <a:srgbClr val="0070C0"/>
              </a:solidFill>
            </a:endParaRPr>
          </a:p>
        </p:txBody>
      </p:sp>
    </p:spTree>
    <p:extLst>
      <p:ext uri="{BB962C8B-B14F-4D97-AF65-F5344CB8AC3E}">
        <p14:creationId xmlns:p14="http://schemas.microsoft.com/office/powerpoint/2010/main" val="36217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FBE65BE-F2D0-43D4-9773-3D8A032A7E03}"/>
              </a:ext>
            </a:extLst>
          </p:cNvPr>
          <p:cNvSpPr txBox="1">
            <a:spLocks/>
          </p:cNvSpPr>
          <p:nvPr/>
        </p:nvSpPr>
        <p:spPr bwMode="auto">
          <a:xfrm>
            <a:off x="251520" y="0"/>
            <a:ext cx="6842125" cy="72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000" b="1" cap="all">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sz="3600" kern="0" dirty="0"/>
              <a:t>(7) </a:t>
            </a:r>
            <a:r>
              <a:rPr lang="ja-JP" altLang="en-US" sz="3600" kern="0" dirty="0"/>
              <a:t>薬物乱用について</a:t>
            </a:r>
            <a:r>
              <a:rPr lang="ja-JP" altLang="en-US" kern="0" dirty="0"/>
              <a:t>　</a:t>
            </a:r>
          </a:p>
        </p:txBody>
      </p:sp>
      <p:sp>
        <p:nvSpPr>
          <p:cNvPr id="5" name="テキスト ボックス 4">
            <a:extLst>
              <a:ext uri="{FF2B5EF4-FFF2-40B4-BE49-F238E27FC236}">
                <a16:creationId xmlns:a16="http://schemas.microsoft.com/office/drawing/2014/main" id="{80E50ADB-376F-4D00-8326-107222984ADC}"/>
              </a:ext>
            </a:extLst>
          </p:cNvPr>
          <p:cNvSpPr txBox="1"/>
          <p:nvPr/>
        </p:nvSpPr>
        <p:spPr>
          <a:xfrm>
            <a:off x="4788024" y="361950"/>
            <a:ext cx="1680268" cy="400110"/>
          </a:xfrm>
          <a:prstGeom prst="rect">
            <a:avLst/>
          </a:prstGeom>
          <a:noFill/>
        </p:spPr>
        <p:txBody>
          <a:bodyPr wrap="none" rtlCol="0">
            <a:spAutoFit/>
          </a:bodyPr>
          <a:lstStyle/>
          <a:p>
            <a:r>
              <a:rPr lang="en-US" altLang="ja-JP" sz="2000" dirty="0"/>
              <a:t>(Drug abuse)</a:t>
            </a:r>
            <a:endParaRPr kumimoji="1" lang="ja-JP" altLang="en-US" sz="2000" dirty="0"/>
          </a:p>
        </p:txBody>
      </p:sp>
      <p:pic>
        <p:nvPicPr>
          <p:cNvPr id="6" name="図 5" descr="https://2.bp.blogspot.com/-6qrPPbbWBGw/Vf-aKFfKx3I/AAAAAAAAyDw/dXZsCxE2U_k/s800/dame_text.png">
            <a:extLst>
              <a:ext uri="{FF2B5EF4-FFF2-40B4-BE49-F238E27FC236}">
                <a16:creationId xmlns:a16="http://schemas.microsoft.com/office/drawing/2014/main" id="{E167C352-F842-438B-938A-434FE6BC8F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32" y="942642"/>
            <a:ext cx="302708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https://thumb.ac-illust.com/83/83c44245355f923d16f749fdb7b1ce6c_t.jpeg">
            <a:extLst>
              <a:ext uri="{FF2B5EF4-FFF2-40B4-BE49-F238E27FC236}">
                <a16:creationId xmlns:a16="http://schemas.microsoft.com/office/drawing/2014/main" id="{F8E3CCCA-F417-45F9-BE78-94D3ABDC4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17419"/>
            <a:ext cx="2828120" cy="282812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0F530D2-09A2-4B2A-A681-126E9D8FDB80}"/>
              </a:ext>
            </a:extLst>
          </p:cNvPr>
          <p:cNvSpPr txBox="1"/>
          <p:nvPr/>
        </p:nvSpPr>
        <p:spPr>
          <a:xfrm>
            <a:off x="3491880" y="1269213"/>
            <a:ext cx="5194920" cy="5055936"/>
          </a:xfrm>
          <a:prstGeom prst="rect">
            <a:avLst/>
          </a:prstGeom>
          <a:noFill/>
        </p:spPr>
        <p:txBody>
          <a:bodyPr wrap="square" rtlCol="0">
            <a:spAutoFit/>
          </a:bodyPr>
          <a:lstStyle/>
          <a:p>
            <a:pPr>
              <a:lnSpc>
                <a:spcPts val="3000"/>
              </a:lnSpc>
            </a:pPr>
            <a:r>
              <a:rPr lang="ja-JP" altLang="en-US" sz="2800" b="1" dirty="0">
                <a:solidFill>
                  <a:srgbClr val="FF0000"/>
                </a:solidFill>
                <a:latin typeface="+mj-ea"/>
                <a:ea typeface="+mj-ea"/>
              </a:rPr>
              <a:t>大麻・麻薬・覚せい剤の所持は，「犯罪行為」！</a:t>
            </a:r>
            <a:endParaRPr lang="en-US" altLang="ja-JP" sz="2800" b="1" dirty="0">
              <a:solidFill>
                <a:srgbClr val="FF0000"/>
              </a:solidFill>
              <a:latin typeface="+mj-ea"/>
              <a:ea typeface="+mj-ea"/>
            </a:endParaRPr>
          </a:p>
          <a:p>
            <a:pPr>
              <a:lnSpc>
                <a:spcPts val="3000"/>
              </a:lnSpc>
            </a:pPr>
            <a:r>
              <a:rPr lang="en-US" altLang="ja-JP" sz="2000" dirty="0">
                <a:latin typeface="Arial" panose="020B0604020202020204" pitchFamily="34" charset="0"/>
                <a:cs typeface="Arial" panose="020B0604020202020204" pitchFamily="34" charset="0"/>
              </a:rPr>
              <a:t>Possessing substances such as marijuana, narcotics, or stimulants is considered a "criminal act. " </a:t>
            </a:r>
          </a:p>
          <a:p>
            <a:pPr>
              <a:lnSpc>
                <a:spcPts val="3000"/>
              </a:lnSpc>
            </a:pPr>
            <a:endParaRPr lang="en-US" altLang="ja-JP" sz="1000" b="1" dirty="0">
              <a:latin typeface="+mj-ea"/>
              <a:ea typeface="+mj-ea"/>
            </a:endParaRPr>
          </a:p>
          <a:p>
            <a:pPr>
              <a:lnSpc>
                <a:spcPts val="3000"/>
              </a:lnSpc>
            </a:pPr>
            <a:r>
              <a:rPr lang="ja-JP" altLang="en-US" sz="2400" dirty="0"/>
              <a:t>●</a:t>
            </a:r>
            <a:r>
              <a:rPr lang="ja-JP" altLang="en-US" sz="2400" dirty="0">
                <a:solidFill>
                  <a:srgbClr val="0000CC"/>
                </a:solidFill>
                <a:latin typeface="+mn-ea"/>
                <a:ea typeface="+mn-ea"/>
              </a:rPr>
              <a:t>一回の使用でも乱用となる</a:t>
            </a:r>
            <a:endParaRPr lang="en-US" altLang="ja-JP" sz="2400" dirty="0">
              <a:solidFill>
                <a:srgbClr val="0000CC"/>
              </a:solidFill>
              <a:latin typeface="+mn-ea"/>
              <a:ea typeface="+mn-ea"/>
            </a:endParaRPr>
          </a:p>
          <a:p>
            <a:pPr>
              <a:lnSpc>
                <a:spcPts val="3000"/>
              </a:lnSpc>
            </a:pPr>
            <a:r>
              <a:rPr lang="en-US" altLang="ja-JP" sz="2000" dirty="0"/>
              <a:t>Even a single use constitutes abuse.</a:t>
            </a:r>
          </a:p>
          <a:p>
            <a:pPr>
              <a:lnSpc>
                <a:spcPts val="3000"/>
              </a:lnSpc>
            </a:pPr>
            <a:endParaRPr lang="en-US" altLang="ja-JP" sz="2000" dirty="0"/>
          </a:p>
          <a:p>
            <a:pPr>
              <a:lnSpc>
                <a:spcPts val="3000"/>
              </a:lnSpc>
            </a:pPr>
            <a:r>
              <a:rPr lang="ja-JP" altLang="en-US" sz="2400" dirty="0"/>
              <a:t>●</a:t>
            </a:r>
            <a:r>
              <a:rPr lang="ja-JP" altLang="en-US" sz="2400" dirty="0">
                <a:solidFill>
                  <a:srgbClr val="0000CC"/>
                </a:solidFill>
                <a:latin typeface="+mn-ea"/>
                <a:ea typeface="+mn-ea"/>
              </a:rPr>
              <a:t>「依存性がない」「いつでもやめられる」という情報は誤り</a:t>
            </a:r>
            <a:endParaRPr lang="en-US" altLang="ja-JP" sz="2400" dirty="0">
              <a:solidFill>
                <a:srgbClr val="0000CC"/>
              </a:solidFill>
              <a:latin typeface="+mn-ea"/>
              <a:ea typeface="+mn-ea"/>
            </a:endParaRPr>
          </a:p>
          <a:p>
            <a:pPr>
              <a:lnSpc>
                <a:spcPts val="3000"/>
              </a:lnSpc>
            </a:pPr>
            <a:r>
              <a:rPr lang="en-US" altLang="ja-JP" sz="2000" dirty="0">
                <a:latin typeface="+mj-lt"/>
              </a:rPr>
              <a:t>Claims that drug use is not addictive and can be stopped anytime are inaccurate.</a:t>
            </a:r>
            <a:endParaRPr lang="ja-JP" altLang="en-US" sz="2000" dirty="0">
              <a:solidFill>
                <a:srgbClr val="0070C0"/>
              </a:solidFill>
            </a:endParaRPr>
          </a:p>
        </p:txBody>
      </p:sp>
    </p:spTree>
    <p:extLst>
      <p:ext uri="{BB962C8B-B14F-4D97-AF65-F5344CB8AC3E}">
        <p14:creationId xmlns:p14="http://schemas.microsoft.com/office/powerpoint/2010/main" val="172098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2812"/>
            <a:ext cx="6842125" cy="723900"/>
          </a:xfrm>
        </p:spPr>
        <p:txBody>
          <a:bodyPr/>
          <a:lstStyle/>
          <a:p>
            <a:r>
              <a:rPr lang="zh-TW" altLang="en-US" sz="1600" dirty="0"/>
              <a:t>２　注意事項</a:t>
            </a:r>
            <a:br>
              <a:rPr lang="zh-TW" altLang="en-US" dirty="0"/>
            </a:br>
            <a:r>
              <a:rPr lang="en-US" altLang="ja-JP" dirty="0"/>
              <a:t>(8) </a:t>
            </a:r>
            <a:r>
              <a:rPr lang="ja-JP" altLang="en-US" dirty="0"/>
              <a:t>その他</a:t>
            </a:r>
          </a:p>
        </p:txBody>
      </p:sp>
      <p:sp>
        <p:nvSpPr>
          <p:cNvPr id="3" name="コンテンツ プレースホルダー 2"/>
          <p:cNvSpPr>
            <a:spLocks noGrp="1"/>
          </p:cNvSpPr>
          <p:nvPr>
            <p:ph idx="1"/>
          </p:nvPr>
        </p:nvSpPr>
        <p:spPr>
          <a:xfrm>
            <a:off x="107504" y="1412776"/>
            <a:ext cx="8856984" cy="3096344"/>
          </a:xfrm>
        </p:spPr>
        <p:txBody>
          <a:bodyPr/>
          <a:lstStyle/>
          <a:p>
            <a:pPr marL="0" indent="0">
              <a:buNone/>
            </a:pPr>
            <a:r>
              <a:rPr lang="ja-JP" altLang="en-US" sz="1800" dirty="0"/>
              <a:t>■各種団体に注意を！</a:t>
            </a:r>
            <a:endParaRPr lang="en-US" altLang="ja-JP" sz="1800" dirty="0"/>
          </a:p>
          <a:p>
            <a:pPr marL="0" indent="0">
              <a:buNone/>
            </a:pPr>
            <a:r>
              <a:rPr lang="en-US" altLang="ja-JP" sz="1800" dirty="0"/>
              <a:t>  </a:t>
            </a:r>
            <a:r>
              <a:rPr lang="ja-JP" altLang="en-US" sz="1800" dirty="0"/>
              <a:t>キャンパス内で気軽に声をかけられても，</a:t>
            </a:r>
            <a:endParaRPr lang="en-US" altLang="ja-JP" sz="1800" dirty="0"/>
          </a:p>
          <a:p>
            <a:pPr marL="0" indent="0">
              <a:buNone/>
            </a:pPr>
            <a:r>
              <a:rPr lang="ja-JP" altLang="en-US" sz="1800" dirty="0"/>
              <a:t>　</a:t>
            </a:r>
            <a:r>
              <a:rPr lang="ja-JP" altLang="en-US" sz="1800" b="1" u="sng" dirty="0">
                <a:solidFill>
                  <a:srgbClr val="FF0000"/>
                </a:solidFill>
              </a:rPr>
              <a:t>安易に住所を教えない！ＬＩＮＥの交換をしない！</a:t>
            </a:r>
            <a:endParaRPr lang="en-US" altLang="ja-JP" sz="1800" b="1" u="sng" dirty="0">
              <a:solidFill>
                <a:srgbClr val="FF0000"/>
              </a:solidFill>
            </a:endParaRPr>
          </a:p>
          <a:p>
            <a:pPr marL="0" indent="0">
              <a:buNone/>
            </a:pPr>
            <a:endParaRPr lang="en-US" altLang="ja-JP" sz="1800" b="1" u="sng" dirty="0">
              <a:solidFill>
                <a:srgbClr val="FF0000"/>
              </a:solidFill>
            </a:endParaRPr>
          </a:p>
          <a:p>
            <a:pPr marL="0" indent="0">
              <a:buNone/>
            </a:pPr>
            <a:r>
              <a:rPr lang="ja-JP" altLang="en-US" sz="1800" dirty="0"/>
              <a:t>　</a:t>
            </a:r>
            <a:endParaRPr lang="en-US" altLang="ja-JP" sz="1800" dirty="0"/>
          </a:p>
          <a:p>
            <a:pPr marL="0" indent="0">
              <a:buNone/>
            </a:pPr>
            <a:r>
              <a:rPr lang="ja-JP" altLang="en-US" sz="1800" dirty="0"/>
              <a:t> </a:t>
            </a:r>
            <a:r>
              <a:rPr lang="en-US" altLang="ja-JP" sz="1800" dirty="0"/>
              <a:t> </a:t>
            </a:r>
            <a:r>
              <a:rPr lang="ja-JP" altLang="en-US" sz="1800" dirty="0"/>
              <a:t>ひとり歩きの新入生は特に狙われやすい</a:t>
            </a:r>
            <a:endParaRPr lang="en-US" altLang="ja-JP" sz="1800" dirty="0"/>
          </a:p>
          <a:p>
            <a:pPr marL="0" indent="0">
              <a:buNone/>
            </a:pPr>
            <a:r>
              <a:rPr lang="ja-JP" altLang="en-US" sz="1800" dirty="0"/>
              <a:t>　活動への署名を強要されても，</a:t>
            </a:r>
            <a:r>
              <a:rPr lang="ja-JP" altLang="en-US" sz="1800" dirty="0">
                <a:solidFill>
                  <a:srgbClr val="0000CC"/>
                </a:solidFill>
              </a:rPr>
              <a:t>毅然とした態度で断りましょう</a:t>
            </a:r>
            <a:endParaRPr lang="en-US" altLang="ja-JP" sz="1800" dirty="0">
              <a:solidFill>
                <a:srgbClr val="0000CC"/>
              </a:solidFill>
            </a:endParaRPr>
          </a:p>
          <a:p>
            <a:pPr marL="0" indent="0">
              <a:buNone/>
            </a:pPr>
            <a:r>
              <a:rPr lang="en-US" altLang="ja-JP" sz="1800" dirty="0"/>
              <a:t>New students walking alone are particularly vulnerable. </a:t>
            </a:r>
          </a:p>
          <a:p>
            <a:pPr marL="0" indent="0">
              <a:buNone/>
            </a:pPr>
            <a:r>
              <a:rPr lang="en-US" altLang="ja-JP" sz="1800" dirty="0"/>
              <a:t>If you are asked to sign up for an activity, be firm and refuse.</a:t>
            </a:r>
            <a:endParaRPr lang="ja-JP" altLang="en-US" sz="2400" dirty="0"/>
          </a:p>
        </p:txBody>
      </p:sp>
      <p:grpSp>
        <p:nvGrpSpPr>
          <p:cNvPr id="8" name="図形グループ 7"/>
          <p:cNvGrpSpPr/>
          <p:nvPr/>
        </p:nvGrpSpPr>
        <p:grpSpPr>
          <a:xfrm>
            <a:off x="0" y="4509120"/>
            <a:ext cx="8886732" cy="2510554"/>
            <a:chOff x="0" y="4509120"/>
            <a:chExt cx="8886732" cy="2510554"/>
          </a:xfrm>
        </p:grpSpPr>
        <p:pic>
          <p:nvPicPr>
            <p:cNvPr id="1030" name="Picture 6" descr="http://3.bp.blogspot.com/-m31LpaTSzy4/U32NRZQpjbI/AAAAAAAAgr0/xx3csFTzTJ8/s800/character_akum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509120"/>
              <a:ext cx="1832193" cy="19526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6012160" y="4509120"/>
              <a:ext cx="2874572" cy="2510554"/>
              <a:chOff x="1907704" y="1213099"/>
              <a:chExt cx="6979028" cy="5862385"/>
            </a:xfrm>
          </p:grpSpPr>
          <p:pic>
            <p:nvPicPr>
              <p:cNvPr id="1028" name="Picture 4" descr="メールをするカップル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213099"/>
                <a:ext cx="6979028" cy="586238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7" y="3996000"/>
                <a:ext cx="1125016" cy="1125016"/>
              </a:xfrm>
              <a:prstGeom prst="rect">
                <a:avLst/>
              </a:prstGeom>
            </p:spPr>
          </p:pic>
        </p:grpSp>
        <p:grpSp>
          <p:nvGrpSpPr>
            <p:cNvPr id="7" name="図形グループ 6"/>
            <p:cNvGrpSpPr/>
            <p:nvPr/>
          </p:nvGrpSpPr>
          <p:grpSpPr>
            <a:xfrm>
              <a:off x="0" y="4541059"/>
              <a:ext cx="4860032" cy="1641618"/>
              <a:chOff x="0" y="4541059"/>
              <a:chExt cx="4860032" cy="1641618"/>
            </a:xfrm>
          </p:grpSpPr>
          <p:sp>
            <p:nvSpPr>
              <p:cNvPr id="6" name="雲形吹き出し 5"/>
              <p:cNvSpPr/>
              <p:nvPr/>
            </p:nvSpPr>
            <p:spPr>
              <a:xfrm>
                <a:off x="0" y="4541059"/>
                <a:ext cx="4644008" cy="599082"/>
              </a:xfrm>
              <a:prstGeom prst="cloudCallout">
                <a:avLst>
                  <a:gd name="adj1" fmla="val 56833"/>
                  <a:gd name="adj2" fmla="val 24512"/>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広島大学学生自治会</a:t>
                </a:r>
              </a:p>
            </p:txBody>
          </p:sp>
          <p:sp>
            <p:nvSpPr>
              <p:cNvPr id="9" name="雲形吹き出し 8"/>
              <p:cNvSpPr/>
              <p:nvPr/>
            </p:nvSpPr>
            <p:spPr>
              <a:xfrm>
                <a:off x="216024" y="5485466"/>
                <a:ext cx="4644008" cy="697211"/>
              </a:xfrm>
              <a:prstGeom prst="cloudCallout">
                <a:avLst>
                  <a:gd name="adj1" fmla="val 50270"/>
                  <a:gd name="adj2" fmla="val -5417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破壊的カルト</a:t>
                </a:r>
              </a:p>
            </p:txBody>
          </p:sp>
        </p:grpSp>
      </p:grpSp>
      <p:sp>
        <p:nvSpPr>
          <p:cNvPr id="10" name="テキスト ボックス 9"/>
          <p:cNvSpPr txBox="1"/>
          <p:nvPr/>
        </p:nvSpPr>
        <p:spPr>
          <a:xfrm>
            <a:off x="2920923" y="1360836"/>
            <a:ext cx="4031873" cy="400110"/>
          </a:xfrm>
          <a:prstGeom prst="rect">
            <a:avLst/>
          </a:prstGeom>
          <a:noFill/>
        </p:spPr>
        <p:txBody>
          <a:bodyPr wrap="none" rtlCol="0">
            <a:spAutoFit/>
          </a:bodyPr>
          <a:lstStyle/>
          <a:p>
            <a:r>
              <a:rPr kumimoji="1" lang="en-US" altLang="ja-JP" sz="2000" dirty="0"/>
              <a:t>Be careful about unreliable group.</a:t>
            </a:r>
            <a:endParaRPr kumimoji="1" lang="ja-JP" altLang="en-US" sz="2000" dirty="0"/>
          </a:p>
        </p:txBody>
      </p:sp>
      <p:sp>
        <p:nvSpPr>
          <p:cNvPr id="11" name="テキスト ボックス 10"/>
          <p:cNvSpPr txBox="1"/>
          <p:nvPr/>
        </p:nvSpPr>
        <p:spPr>
          <a:xfrm>
            <a:off x="250825" y="2475844"/>
            <a:ext cx="8091221" cy="646331"/>
          </a:xfrm>
          <a:prstGeom prst="rect">
            <a:avLst/>
          </a:prstGeom>
          <a:noFill/>
        </p:spPr>
        <p:txBody>
          <a:bodyPr wrap="square" rtlCol="0">
            <a:spAutoFit/>
          </a:bodyPr>
          <a:lstStyle/>
          <a:p>
            <a:r>
              <a:rPr kumimoji="1" lang="en-US" altLang="ja-JP" dirty="0"/>
              <a:t>Do not inform your personal information (phone number, address etc.), if you are asked from suspicious person.</a:t>
            </a:r>
            <a:endParaRPr kumimoji="1" lang="ja-JP" altLang="en-US" dirty="0"/>
          </a:p>
        </p:txBody>
      </p:sp>
      <p:sp>
        <p:nvSpPr>
          <p:cNvPr id="14" name="テキスト ボックス 13"/>
          <p:cNvSpPr txBox="1"/>
          <p:nvPr/>
        </p:nvSpPr>
        <p:spPr>
          <a:xfrm>
            <a:off x="2884413" y="385651"/>
            <a:ext cx="1122423" cy="400110"/>
          </a:xfrm>
          <a:prstGeom prst="rect">
            <a:avLst/>
          </a:prstGeom>
          <a:noFill/>
        </p:spPr>
        <p:txBody>
          <a:bodyPr wrap="none" rtlCol="0">
            <a:spAutoFit/>
          </a:bodyPr>
          <a:lstStyle/>
          <a:p>
            <a:r>
              <a:rPr lang="en-US" altLang="ja-JP" sz="2000" dirty="0"/>
              <a:t>(Others)</a:t>
            </a:r>
            <a:endParaRPr kumimoji="1" lang="ja-JP" altLang="en-US" sz="2000" dirty="0"/>
          </a:p>
        </p:txBody>
      </p:sp>
      <p:sp>
        <p:nvSpPr>
          <p:cNvPr id="12" name="正方形/長方形 11">
            <a:extLst>
              <a:ext uri="{FF2B5EF4-FFF2-40B4-BE49-F238E27FC236}">
                <a16:creationId xmlns:a16="http://schemas.microsoft.com/office/drawing/2014/main" id="{C076B8A2-1256-4629-BCE2-8F2CD08DA8D3}"/>
              </a:ext>
            </a:extLst>
          </p:cNvPr>
          <p:cNvSpPr/>
          <p:nvPr/>
        </p:nvSpPr>
        <p:spPr>
          <a:xfrm>
            <a:off x="518228" y="5116134"/>
            <a:ext cx="3865161" cy="369332"/>
          </a:xfrm>
          <a:prstGeom prst="rect">
            <a:avLst/>
          </a:prstGeom>
        </p:spPr>
        <p:txBody>
          <a:bodyPr wrap="none">
            <a:spAutoFit/>
          </a:bodyPr>
          <a:lstStyle/>
          <a:p>
            <a:r>
              <a:rPr lang="en-US" altLang="ja-JP" dirty="0"/>
              <a:t>Hiroshima </a:t>
            </a:r>
            <a:r>
              <a:rPr lang="en-US" altLang="ja-JP" dirty="0" err="1"/>
              <a:t>Daigaku</a:t>
            </a:r>
            <a:r>
              <a:rPr lang="en-US" altLang="ja-JP" dirty="0"/>
              <a:t> </a:t>
            </a:r>
            <a:r>
              <a:rPr lang="en-US" altLang="ja-JP" dirty="0" err="1"/>
              <a:t>Gakusei</a:t>
            </a:r>
            <a:r>
              <a:rPr lang="en-US" altLang="ja-JP" dirty="0"/>
              <a:t> </a:t>
            </a:r>
            <a:r>
              <a:rPr lang="en-US" altLang="ja-JP" dirty="0" err="1"/>
              <a:t>Jichikai</a:t>
            </a:r>
            <a:endParaRPr lang="ja-JP" altLang="en-US" dirty="0"/>
          </a:p>
        </p:txBody>
      </p:sp>
      <p:sp>
        <p:nvSpPr>
          <p:cNvPr id="13" name="正方形/長方形 12">
            <a:extLst>
              <a:ext uri="{FF2B5EF4-FFF2-40B4-BE49-F238E27FC236}">
                <a16:creationId xmlns:a16="http://schemas.microsoft.com/office/drawing/2014/main" id="{8C84A7CB-E16A-4FD4-A405-C547D9BDEDE1}"/>
              </a:ext>
            </a:extLst>
          </p:cNvPr>
          <p:cNvSpPr/>
          <p:nvPr/>
        </p:nvSpPr>
        <p:spPr>
          <a:xfrm>
            <a:off x="1544149" y="6277146"/>
            <a:ext cx="1813317" cy="369332"/>
          </a:xfrm>
          <a:prstGeom prst="rect">
            <a:avLst/>
          </a:prstGeom>
        </p:spPr>
        <p:txBody>
          <a:bodyPr wrap="none">
            <a:spAutoFit/>
          </a:bodyPr>
          <a:lstStyle/>
          <a:p>
            <a:r>
              <a:rPr lang="en-US" altLang="ja-JP" dirty="0"/>
              <a:t>Destructive Cult</a:t>
            </a:r>
            <a:endParaRPr lang="ja-JP" altLang="en-US" dirty="0"/>
          </a:p>
        </p:txBody>
      </p:sp>
    </p:spTree>
    <p:extLst>
      <p:ext uri="{BB962C8B-B14F-4D97-AF65-F5344CB8AC3E}">
        <p14:creationId xmlns:p14="http://schemas.microsoft.com/office/powerpoint/2010/main" val="170660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３．大学の相談体制</a:t>
            </a:r>
            <a:endParaRPr kumimoji="1" lang="ja-JP" altLang="en-US" dirty="0"/>
          </a:p>
        </p:txBody>
      </p:sp>
      <p:sp>
        <p:nvSpPr>
          <p:cNvPr id="3" name="テキスト ボックス 2"/>
          <p:cNvSpPr txBox="1"/>
          <p:nvPr/>
        </p:nvSpPr>
        <p:spPr>
          <a:xfrm>
            <a:off x="1691680" y="2550095"/>
            <a:ext cx="2957861" cy="461665"/>
          </a:xfrm>
          <a:prstGeom prst="rect">
            <a:avLst/>
          </a:prstGeom>
          <a:noFill/>
        </p:spPr>
        <p:txBody>
          <a:bodyPr wrap="none" rtlCol="0">
            <a:spAutoFit/>
          </a:bodyPr>
          <a:lstStyle/>
          <a:p>
            <a:r>
              <a:rPr lang="en-US" altLang="ja-JP" sz="2400" dirty="0"/>
              <a:t>Consultation system</a:t>
            </a:r>
            <a:endParaRPr kumimoji="1" lang="ja-JP" altLang="en-US" sz="2400" dirty="0"/>
          </a:p>
        </p:txBody>
      </p:sp>
    </p:spTree>
    <p:extLst>
      <p:ext uri="{BB962C8B-B14F-4D97-AF65-F5344CB8AC3E}">
        <p14:creationId xmlns:p14="http://schemas.microsoft.com/office/powerpoint/2010/main" val="218422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ja-JP" altLang="en-US" dirty="0"/>
              <a:t> 大学の相談体制</a:t>
            </a:r>
          </a:p>
        </p:txBody>
      </p:sp>
      <p:sp>
        <p:nvSpPr>
          <p:cNvPr id="4" name="サブタイトル 2"/>
          <p:cNvSpPr txBox="1">
            <a:spLocks/>
          </p:cNvSpPr>
          <p:nvPr/>
        </p:nvSpPr>
        <p:spPr bwMode="auto">
          <a:xfrm>
            <a:off x="755576" y="3429000"/>
            <a:ext cx="7776864" cy="31683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en-US" altLang="ja-JP" sz="2400" kern="0" dirty="0"/>
          </a:p>
        </p:txBody>
      </p:sp>
      <p:sp>
        <p:nvSpPr>
          <p:cNvPr id="5" name="コンテンツ プレースホルダー 4"/>
          <p:cNvSpPr>
            <a:spLocks noGrp="1"/>
          </p:cNvSpPr>
          <p:nvPr>
            <p:ph idx="1"/>
          </p:nvPr>
        </p:nvSpPr>
        <p:spPr>
          <a:xfrm>
            <a:off x="216024" y="1008112"/>
            <a:ext cx="5076056" cy="5733256"/>
          </a:xfrm>
        </p:spPr>
        <p:txBody>
          <a:bodyPr/>
          <a:lstStyle/>
          <a:p>
            <a:pPr marL="0" indent="0">
              <a:lnSpc>
                <a:spcPts val="3000"/>
              </a:lnSpc>
              <a:buNone/>
            </a:pPr>
            <a:r>
              <a:rPr lang="ja-JP" altLang="en-US" sz="2800" dirty="0">
                <a:solidFill>
                  <a:srgbClr val="FF0000"/>
                </a:solidFill>
              </a:rPr>
              <a:t>－様々な相談窓口－</a:t>
            </a:r>
            <a:endParaRPr lang="en-US" altLang="ja-JP" sz="2800" dirty="0">
              <a:solidFill>
                <a:srgbClr val="FF0000"/>
              </a:solidFill>
            </a:endParaRPr>
          </a:p>
          <a:p>
            <a:pPr>
              <a:lnSpc>
                <a:spcPts val="3000"/>
              </a:lnSpc>
            </a:pPr>
            <a:r>
              <a:rPr lang="ja-JP" altLang="en-US" sz="2800" dirty="0"/>
              <a:t>チューター教員</a:t>
            </a:r>
            <a:endParaRPr lang="en-US" altLang="ja-JP" sz="2800" dirty="0"/>
          </a:p>
          <a:p>
            <a:pPr>
              <a:lnSpc>
                <a:spcPts val="3000"/>
              </a:lnSpc>
            </a:pPr>
            <a:r>
              <a:rPr lang="ja-JP" altLang="en-US" sz="2800" dirty="0"/>
              <a:t>各学部の学生支援室</a:t>
            </a:r>
            <a:endParaRPr lang="en-US" altLang="ja-JP" sz="2800" dirty="0"/>
          </a:p>
          <a:p>
            <a:pPr>
              <a:lnSpc>
                <a:spcPts val="3000"/>
              </a:lnSpc>
            </a:pPr>
            <a:r>
              <a:rPr lang="ja-JP" altLang="en-US" sz="2800" dirty="0"/>
              <a:t>保健管理センター</a:t>
            </a:r>
            <a:endParaRPr lang="en-US" altLang="ja-JP" sz="2800" dirty="0"/>
          </a:p>
          <a:p>
            <a:pPr>
              <a:lnSpc>
                <a:spcPts val="3000"/>
              </a:lnSpc>
            </a:pPr>
            <a:r>
              <a:rPr lang="ja-JP" altLang="en-US" sz="2800" dirty="0"/>
              <a:t>ハラスメント相談室 </a:t>
            </a:r>
            <a:endParaRPr lang="en-US" altLang="ja-JP" sz="2800" dirty="0"/>
          </a:p>
          <a:p>
            <a:pPr>
              <a:lnSpc>
                <a:spcPts val="3000"/>
              </a:lnSpc>
            </a:pPr>
            <a:r>
              <a:rPr lang="ja-JP" altLang="en-US" sz="2800" dirty="0"/>
              <a:t>ピアサポートルーム</a:t>
            </a:r>
            <a:endParaRPr lang="en-US" altLang="ja-JP" sz="2800" dirty="0"/>
          </a:p>
          <a:p>
            <a:pPr>
              <a:lnSpc>
                <a:spcPts val="3000"/>
              </a:lnSpc>
            </a:pPr>
            <a:r>
              <a:rPr lang="ja-JP" altLang="en-US" sz="2800" dirty="0"/>
              <a:t>アクセシビリティセンター</a:t>
            </a:r>
            <a:endParaRPr lang="en-US" altLang="ja-JP" sz="2800" dirty="0"/>
          </a:p>
          <a:p>
            <a:pPr>
              <a:lnSpc>
                <a:spcPts val="3000"/>
              </a:lnSpc>
            </a:pPr>
            <a:r>
              <a:rPr lang="en-US" altLang="ja-JP" sz="2800" dirty="0"/>
              <a:t>LGBT</a:t>
            </a:r>
            <a:r>
              <a:rPr lang="ja-JP" altLang="en-US" sz="2800" dirty="0"/>
              <a:t>等に関する相談窓口</a:t>
            </a:r>
            <a:endParaRPr lang="en-US" altLang="ja-JP" sz="2800" dirty="0"/>
          </a:p>
          <a:p>
            <a:pPr>
              <a:lnSpc>
                <a:spcPts val="3000"/>
              </a:lnSpc>
            </a:pPr>
            <a:r>
              <a:rPr lang="ja-JP" altLang="en-US" sz="2800" dirty="0"/>
              <a:t>グローバルキャリア</a:t>
            </a:r>
            <a:endParaRPr lang="en-US" altLang="ja-JP" sz="2800" dirty="0"/>
          </a:p>
          <a:p>
            <a:pPr marL="0" indent="0">
              <a:lnSpc>
                <a:spcPts val="3000"/>
              </a:lnSpc>
              <a:buNone/>
            </a:pPr>
            <a:r>
              <a:rPr lang="ja-JP" altLang="en-US" sz="2800" dirty="0"/>
              <a:t>　　　　デザインセンター</a:t>
            </a:r>
            <a:endParaRPr lang="en-US" altLang="ja-JP" sz="2800" dirty="0"/>
          </a:p>
          <a:p>
            <a:pPr>
              <a:lnSpc>
                <a:spcPts val="3000"/>
              </a:lnSpc>
            </a:pPr>
            <a:r>
              <a:rPr lang="ja-JP" altLang="en-US" sz="2800" dirty="0"/>
              <a:t>学生のための</a:t>
            </a:r>
            <a:endParaRPr lang="en-US" altLang="ja-JP" sz="2800" dirty="0"/>
          </a:p>
          <a:p>
            <a:pPr marL="0" indent="0">
              <a:lnSpc>
                <a:spcPts val="3000"/>
              </a:lnSpc>
              <a:buNone/>
            </a:pPr>
            <a:r>
              <a:rPr lang="en-US" altLang="ja-JP" sz="2800" dirty="0"/>
              <a:t>	</a:t>
            </a:r>
            <a:r>
              <a:rPr lang="ja-JP" altLang="en-US" sz="2800" dirty="0"/>
              <a:t>なんでも相談窓口</a:t>
            </a:r>
            <a:endParaRPr lang="en-US" altLang="ja-JP" sz="2800"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9066" r="11646"/>
          <a:stretch/>
        </p:blipFill>
        <p:spPr>
          <a:xfrm>
            <a:off x="5472770" y="3932483"/>
            <a:ext cx="3240360" cy="2724581"/>
          </a:xfrm>
          <a:prstGeom prst="rect">
            <a:avLst/>
          </a:prstGeom>
        </p:spPr>
      </p:pic>
      <p:sp>
        <p:nvSpPr>
          <p:cNvPr id="6" name="テキスト ボックス 5"/>
          <p:cNvSpPr txBox="1"/>
          <p:nvPr/>
        </p:nvSpPr>
        <p:spPr>
          <a:xfrm>
            <a:off x="4355976" y="1036237"/>
            <a:ext cx="4761944" cy="2585323"/>
          </a:xfrm>
          <a:prstGeom prst="rect">
            <a:avLst/>
          </a:prstGeom>
          <a:noFill/>
        </p:spPr>
        <p:txBody>
          <a:bodyPr wrap="square" rtlCol="0">
            <a:spAutoFit/>
          </a:bodyPr>
          <a:lstStyle/>
          <a:p>
            <a:r>
              <a:rPr lang="ja-JP" altLang="en-US" dirty="0"/>
              <a:t>・</a:t>
            </a:r>
            <a:r>
              <a:rPr lang="en-US" altLang="ja-JP" dirty="0"/>
              <a:t> Tutor teacher</a:t>
            </a:r>
          </a:p>
          <a:p>
            <a:r>
              <a:rPr lang="ja-JP" altLang="en-US"/>
              <a:t>・ </a:t>
            </a:r>
            <a:r>
              <a:rPr lang="en-US" altLang="ja-JP" dirty="0"/>
              <a:t>Student supporting office</a:t>
            </a:r>
          </a:p>
          <a:p>
            <a:r>
              <a:rPr lang="ja-JP" altLang="en-US"/>
              <a:t>・</a:t>
            </a:r>
            <a:r>
              <a:rPr lang="en-US" altLang="ja-JP" dirty="0"/>
              <a:t>Health administration center</a:t>
            </a:r>
          </a:p>
          <a:p>
            <a:r>
              <a:rPr lang="ja-JP" altLang="en-US"/>
              <a:t>・ </a:t>
            </a:r>
            <a:r>
              <a:rPr lang="en-US" altLang="ja-JP" dirty="0"/>
              <a:t>Harassment counselor's office</a:t>
            </a:r>
          </a:p>
          <a:p>
            <a:r>
              <a:rPr lang="ja-JP" altLang="en-US" dirty="0"/>
              <a:t>・ </a:t>
            </a:r>
            <a:r>
              <a:rPr lang="en-US" altLang="ja-JP" dirty="0" err="1"/>
              <a:t>Morito</a:t>
            </a:r>
            <a:r>
              <a:rPr lang="en-US" altLang="ja-JP" dirty="0"/>
              <a:t> Institute of Global Higher Education</a:t>
            </a:r>
          </a:p>
          <a:p>
            <a:r>
              <a:rPr lang="ja-JP" altLang="en-US" dirty="0"/>
              <a:t>・ </a:t>
            </a:r>
            <a:r>
              <a:rPr lang="en-US" altLang="ja-JP" dirty="0"/>
              <a:t>Peer support room</a:t>
            </a:r>
          </a:p>
          <a:p>
            <a:r>
              <a:rPr lang="ja-JP" altLang="en-US" dirty="0"/>
              <a:t>・ </a:t>
            </a:r>
            <a:r>
              <a:rPr lang="en-US" altLang="ja-JP" dirty="0"/>
              <a:t>Accessibility center</a:t>
            </a:r>
          </a:p>
          <a:p>
            <a:r>
              <a:rPr lang="ja-JP" altLang="en-US" dirty="0"/>
              <a:t>・ </a:t>
            </a:r>
            <a:r>
              <a:rPr lang="en-US" altLang="ja-JP" dirty="0"/>
              <a:t>Global carrier Design Center</a:t>
            </a:r>
          </a:p>
          <a:p>
            <a:r>
              <a:rPr lang="ja-JP" altLang="en-US"/>
              <a:t>・ </a:t>
            </a:r>
            <a:r>
              <a:rPr lang="en-US" altLang="ja-JP" dirty="0"/>
              <a:t>A consultation in anything for students</a:t>
            </a:r>
          </a:p>
        </p:txBody>
      </p:sp>
      <p:sp>
        <p:nvSpPr>
          <p:cNvPr id="7" name="テキスト ボックス 6"/>
          <p:cNvSpPr txBox="1"/>
          <p:nvPr/>
        </p:nvSpPr>
        <p:spPr>
          <a:xfrm>
            <a:off x="4283968" y="273395"/>
            <a:ext cx="3384376" cy="461665"/>
          </a:xfrm>
          <a:prstGeom prst="rect">
            <a:avLst/>
          </a:prstGeom>
          <a:noFill/>
        </p:spPr>
        <p:txBody>
          <a:bodyPr wrap="square" rtlCol="0">
            <a:spAutoFit/>
          </a:bodyPr>
          <a:lstStyle/>
          <a:p>
            <a:r>
              <a:rPr lang="en-US" altLang="ja-JP" sz="2400" dirty="0"/>
              <a:t>(Consultation system)</a:t>
            </a:r>
            <a:endParaRPr kumimoji="1" lang="ja-JP" altLang="en-US" sz="2400" dirty="0"/>
          </a:p>
        </p:txBody>
      </p:sp>
    </p:spTree>
    <p:extLst>
      <p:ext uri="{BB962C8B-B14F-4D97-AF65-F5344CB8AC3E}">
        <p14:creationId xmlns:p14="http://schemas.microsoft.com/office/powerpoint/2010/main" val="687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４．課外活動・ボランティア活動</a:t>
            </a:r>
            <a:endParaRPr kumimoji="1" lang="ja-JP" altLang="en-US" dirty="0"/>
          </a:p>
        </p:txBody>
      </p:sp>
      <p:sp>
        <p:nvSpPr>
          <p:cNvPr id="3" name="テキスト ボックス 2"/>
          <p:cNvSpPr txBox="1"/>
          <p:nvPr/>
        </p:nvSpPr>
        <p:spPr>
          <a:xfrm>
            <a:off x="1331640" y="2596262"/>
            <a:ext cx="5198987" cy="369332"/>
          </a:xfrm>
          <a:prstGeom prst="rect">
            <a:avLst/>
          </a:prstGeom>
          <a:noFill/>
        </p:spPr>
        <p:txBody>
          <a:bodyPr wrap="none" rtlCol="0">
            <a:spAutoFit/>
          </a:bodyPr>
          <a:lstStyle/>
          <a:p>
            <a:r>
              <a:rPr lang="en-US" altLang="ja-JP" dirty="0"/>
              <a:t>Extracurricular activities and Volunteer activities</a:t>
            </a:r>
            <a:endParaRPr kumimoji="1" lang="ja-JP" altLang="en-US" dirty="0"/>
          </a:p>
        </p:txBody>
      </p:sp>
    </p:spTree>
    <p:extLst>
      <p:ext uri="{BB962C8B-B14F-4D97-AF65-F5344CB8AC3E}">
        <p14:creationId xmlns:p14="http://schemas.microsoft.com/office/powerpoint/2010/main" val="28968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64525"/>
            <a:ext cx="8640960" cy="4389444"/>
          </a:xfrm>
        </p:spPr>
        <p:txBody>
          <a:bodyPr>
            <a:noAutofit/>
          </a:bodyPr>
          <a:lstStyle/>
          <a:p>
            <a:pPr marL="0" indent="0">
              <a:buNone/>
            </a:pPr>
            <a:r>
              <a:rPr lang="ja-JP" altLang="en-US" sz="1600" dirty="0">
                <a:solidFill>
                  <a:srgbClr val="0000CC"/>
                </a:solidFill>
                <a:latin typeface="+mj-ea"/>
                <a:ea typeface="+mj-ea"/>
              </a:rPr>
              <a:t>➢自主性・協調性、視野の広がり</a:t>
            </a:r>
          </a:p>
          <a:p>
            <a:pPr marL="0" indent="0">
              <a:buNone/>
            </a:pPr>
            <a:r>
              <a:rPr lang="ja-JP" altLang="en-US" sz="1600" dirty="0">
                <a:solidFill>
                  <a:srgbClr val="0000CC"/>
                </a:solidFill>
                <a:latin typeface="+mj-ea"/>
                <a:ea typeface="+mj-ea"/>
              </a:rPr>
              <a:t>➢学部等を超えた縦と横のつながりの友人</a:t>
            </a:r>
            <a:endParaRPr kumimoji="1" lang="en-US" altLang="ja-JP" sz="1600" dirty="0">
              <a:solidFill>
                <a:srgbClr val="0000CC"/>
              </a:solidFill>
              <a:latin typeface="+mj-ea"/>
              <a:ea typeface="+mj-ea"/>
            </a:endParaRPr>
          </a:p>
          <a:p>
            <a:pPr marL="0" indent="0">
              <a:spcBef>
                <a:spcPts val="0"/>
              </a:spcBef>
              <a:buNone/>
            </a:pPr>
            <a:r>
              <a:rPr lang="en-US" altLang="ja-JP" sz="1600" dirty="0">
                <a:solidFill>
                  <a:srgbClr val="0000CC"/>
                </a:solidFill>
                <a:latin typeface="+mj-ea"/>
                <a:ea typeface="+mj-ea"/>
              </a:rPr>
              <a:t>➢Build independence, experience the spirit of cooperation and broaden your vision </a:t>
            </a:r>
          </a:p>
          <a:p>
            <a:pPr marL="0" indent="0">
              <a:spcBef>
                <a:spcPts val="0"/>
              </a:spcBef>
              <a:buNone/>
            </a:pPr>
            <a:r>
              <a:rPr lang="en-US" altLang="ja-JP" sz="1600" dirty="0">
                <a:solidFill>
                  <a:srgbClr val="0000CC"/>
                </a:solidFill>
                <a:latin typeface="+mj-ea"/>
                <a:ea typeface="+mj-ea"/>
              </a:rPr>
              <a:t>➢Forge friendships outside of your school</a:t>
            </a:r>
          </a:p>
          <a:p>
            <a:pPr marL="0" indent="0">
              <a:spcBef>
                <a:spcPts val="0"/>
              </a:spcBef>
              <a:buNone/>
            </a:pPr>
            <a:endParaRPr lang="en-US" altLang="ja-JP" sz="1600" dirty="0">
              <a:solidFill>
                <a:srgbClr val="0000CC"/>
              </a:solidFill>
              <a:latin typeface="+mj-ea"/>
              <a:ea typeface="+mj-ea"/>
            </a:endParaRPr>
          </a:p>
          <a:p>
            <a:pPr marL="0" indent="0">
              <a:spcBef>
                <a:spcPts val="0"/>
              </a:spcBef>
              <a:buNone/>
            </a:pPr>
            <a:r>
              <a:rPr lang="ja-JP" altLang="en-US" sz="1600" dirty="0">
                <a:solidFill>
                  <a:srgbClr val="0000CC"/>
                </a:solidFill>
                <a:latin typeface="+mj-ea"/>
                <a:ea typeface="+mj-ea"/>
              </a:rPr>
              <a:t>広島大学の課外活動団体</a:t>
            </a:r>
            <a:endParaRPr lang="en-US" altLang="ja-JP" sz="1600" dirty="0">
              <a:solidFill>
                <a:srgbClr val="0000CC"/>
              </a:solidFill>
              <a:latin typeface="+mj-ea"/>
              <a:ea typeface="+mj-ea"/>
            </a:endParaRPr>
          </a:p>
          <a:p>
            <a:pPr marL="0" indent="0">
              <a:spcBef>
                <a:spcPts val="0"/>
              </a:spcBef>
              <a:buNone/>
            </a:pPr>
            <a:r>
              <a:rPr lang="ja-JP" altLang="en-US" sz="1600" dirty="0">
                <a:latin typeface="+mj-ea"/>
                <a:ea typeface="+mj-ea"/>
              </a:rPr>
              <a:t>体育会、音楽協議会、文化サークル団体連合、大学祭実行委員会、ボランティア団体、東広島キャンパス・霞キャンパス・東千田キャンパスのその他の団体</a:t>
            </a:r>
            <a:endParaRPr lang="en-US" altLang="ja-JP" sz="1600" dirty="0">
              <a:latin typeface="+mj-ea"/>
              <a:ea typeface="+mj-ea"/>
            </a:endParaRPr>
          </a:p>
          <a:p>
            <a:pPr marL="271463" indent="-271463">
              <a:spcBef>
                <a:spcPts val="600"/>
              </a:spcBef>
              <a:buNone/>
            </a:pPr>
            <a:r>
              <a:rPr lang="ja-JP" altLang="en-US" sz="1600" dirty="0">
                <a:latin typeface="+mj-ea"/>
              </a:rPr>
              <a:t>〇入学式で配布される資料、総合科学部の掲示、もみじ、広大</a:t>
            </a:r>
            <a:r>
              <a:rPr lang="en-US" altLang="ja-JP" sz="1600" dirty="0">
                <a:latin typeface="+mj-ea"/>
              </a:rPr>
              <a:t>FACEBOOK</a:t>
            </a:r>
            <a:r>
              <a:rPr lang="ja-JP" altLang="en-US" sz="1600" dirty="0" err="1">
                <a:latin typeface="+mj-ea"/>
              </a:rPr>
              <a:t>、</a:t>
            </a:r>
            <a:r>
              <a:rPr lang="ja-JP" altLang="en-US" sz="1600" dirty="0">
                <a:latin typeface="+mj-ea"/>
              </a:rPr>
              <a:t>Ｘ（旧</a:t>
            </a:r>
            <a:r>
              <a:rPr lang="en-US" altLang="ja-JP" sz="1600" dirty="0">
                <a:latin typeface="+mj-ea"/>
              </a:rPr>
              <a:t>Twitter</a:t>
            </a:r>
            <a:r>
              <a:rPr lang="ja-JP" altLang="en-US" sz="1600" dirty="0">
                <a:latin typeface="+mj-ea"/>
              </a:rPr>
              <a:t>）等に課外活動の紹介。</a:t>
            </a:r>
            <a:endParaRPr lang="en-US" altLang="ja-JP" sz="1600" dirty="0">
              <a:latin typeface="+mj-ea"/>
            </a:endParaRPr>
          </a:p>
          <a:p>
            <a:pPr marL="271463" indent="-271463">
              <a:lnSpc>
                <a:spcPts val="1700"/>
              </a:lnSpc>
              <a:spcBef>
                <a:spcPts val="600"/>
              </a:spcBef>
              <a:buNone/>
            </a:pPr>
            <a:r>
              <a:rPr lang="ja-JP" altLang="en-US" sz="1600" dirty="0"/>
              <a:t>〇</a:t>
            </a:r>
            <a:r>
              <a:rPr lang="en-US" altLang="ja-JP" sz="1600" dirty="0"/>
              <a:t>The extracurricular</a:t>
            </a:r>
            <a:r>
              <a:rPr lang="ja-JP" altLang="en-US" sz="1600" dirty="0"/>
              <a:t> </a:t>
            </a:r>
            <a:r>
              <a:rPr lang="en-US" altLang="ja-JP" sz="1600" dirty="0"/>
              <a:t>activities and volunteer activities are introduced on the leaflet that will be provided at entrance ceremony, the student notice at School of Integrated arts and Sciences, Momiji and other websites.</a:t>
            </a:r>
            <a:r>
              <a:rPr lang="ja-JP" altLang="en-US" sz="1600" dirty="0"/>
              <a:t>　</a:t>
            </a:r>
          </a:p>
        </p:txBody>
      </p:sp>
      <p:pic>
        <p:nvPicPr>
          <p:cNvPr id="4" name="Picture 2">
            <a:extLst>
              <a:ext uri="{FF2B5EF4-FFF2-40B4-BE49-F238E27FC236}">
                <a16:creationId xmlns:a16="http://schemas.microsoft.com/office/drawing/2014/main" id="{ABBA74AA-0DDD-B041-A88F-26D8A24136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80964"/>
            <a:ext cx="1872208" cy="39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コネクタ 4">
            <a:extLst>
              <a:ext uri="{FF2B5EF4-FFF2-40B4-BE49-F238E27FC236}">
                <a16:creationId xmlns:a16="http://schemas.microsoft.com/office/drawing/2014/main" id="{93E3930B-6300-DF40-88D4-721016FFB595}"/>
              </a:ext>
            </a:extLst>
          </p:cNvPr>
          <p:cNvCxnSpPr/>
          <p:nvPr/>
        </p:nvCxnSpPr>
        <p:spPr>
          <a:xfrm>
            <a:off x="36512" y="764704"/>
            <a:ext cx="9144000"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12AB7384-8BF0-464F-BEE7-532BB2815E5C}" type="slidenum">
              <a:rPr kumimoji="1" lang="ja-JP" altLang="en-US" smtClean="0"/>
              <a:t>17</a:t>
            </a:fld>
            <a:endParaRPr kumimoji="1" lang="ja-JP" altLang="en-US"/>
          </a:p>
        </p:txBody>
      </p:sp>
      <p:sp>
        <p:nvSpPr>
          <p:cNvPr id="11" name="タイトル 1">
            <a:extLst>
              <a:ext uri="{FF2B5EF4-FFF2-40B4-BE49-F238E27FC236}">
                <a16:creationId xmlns:a16="http://schemas.microsoft.com/office/drawing/2014/main" id="{841FD4F0-24F9-4E63-A4CC-399D859893BD}"/>
              </a:ext>
            </a:extLst>
          </p:cNvPr>
          <p:cNvSpPr>
            <a:spLocks noGrp="1"/>
          </p:cNvSpPr>
          <p:nvPr>
            <p:ph type="title"/>
          </p:nvPr>
        </p:nvSpPr>
        <p:spPr>
          <a:xfrm>
            <a:off x="395536" y="157201"/>
            <a:ext cx="6696744" cy="463487"/>
          </a:xfrm>
        </p:spPr>
        <p:txBody>
          <a:bodyPr>
            <a:noAutofit/>
          </a:bodyPr>
          <a:lstStyle/>
          <a:p>
            <a:r>
              <a:rPr lang="ja-JP" altLang="en-US" sz="2000" b="1" dirty="0"/>
              <a:t>課外活動　</a:t>
            </a:r>
            <a:r>
              <a:rPr lang="en-US" altLang="ja-JP" sz="2000" dirty="0"/>
              <a:t> Extracurricular Activities </a:t>
            </a:r>
            <a:endParaRPr kumimoji="1" lang="ja-JP" altLang="en-US" sz="2000" b="1" dirty="0"/>
          </a:p>
        </p:txBody>
      </p:sp>
      <p:pic>
        <p:nvPicPr>
          <p:cNvPr id="12" name="図 11">
            <a:extLst>
              <a:ext uri="{FF2B5EF4-FFF2-40B4-BE49-F238E27FC236}">
                <a16:creationId xmlns:a16="http://schemas.microsoft.com/office/drawing/2014/main" id="{DBEAC3F0-A1BB-4ABA-98BC-43CBC5888534}"/>
              </a:ext>
            </a:extLst>
          </p:cNvPr>
          <p:cNvPicPr>
            <a:picLocks noChangeAspect="1"/>
          </p:cNvPicPr>
          <p:nvPr/>
        </p:nvPicPr>
        <p:blipFill>
          <a:blip r:embed="rId4"/>
          <a:stretch>
            <a:fillRect/>
          </a:stretch>
        </p:blipFill>
        <p:spPr>
          <a:xfrm>
            <a:off x="3170272" y="4869160"/>
            <a:ext cx="2803456" cy="1543425"/>
          </a:xfrm>
          <a:prstGeom prst="rect">
            <a:avLst/>
          </a:prstGeom>
        </p:spPr>
      </p:pic>
      <p:pic>
        <p:nvPicPr>
          <p:cNvPr id="13" name="図 12">
            <a:extLst>
              <a:ext uri="{FF2B5EF4-FFF2-40B4-BE49-F238E27FC236}">
                <a16:creationId xmlns:a16="http://schemas.microsoft.com/office/drawing/2014/main" id="{F8009661-5F8D-4EDD-BC98-7BE0DAE6F491}"/>
              </a:ext>
            </a:extLst>
          </p:cNvPr>
          <p:cNvPicPr>
            <a:picLocks noChangeAspect="1"/>
          </p:cNvPicPr>
          <p:nvPr/>
        </p:nvPicPr>
        <p:blipFill>
          <a:blip r:embed="rId5"/>
          <a:stretch>
            <a:fillRect/>
          </a:stretch>
        </p:blipFill>
        <p:spPr>
          <a:xfrm>
            <a:off x="6209848" y="4839199"/>
            <a:ext cx="2473052" cy="1554570"/>
          </a:xfrm>
          <a:prstGeom prst="rect">
            <a:avLst/>
          </a:prstGeom>
        </p:spPr>
      </p:pic>
    </p:spTree>
    <p:extLst>
      <p:ext uri="{BB962C8B-B14F-4D97-AF65-F5344CB8AC3E}">
        <p14:creationId xmlns:p14="http://schemas.microsoft.com/office/powerpoint/2010/main" val="164164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５．連絡システム</a:t>
            </a:r>
            <a:endParaRPr kumimoji="1" lang="ja-JP" altLang="en-US" dirty="0"/>
          </a:p>
        </p:txBody>
      </p:sp>
      <p:sp>
        <p:nvSpPr>
          <p:cNvPr id="3" name="テキスト ボックス 2"/>
          <p:cNvSpPr txBox="1"/>
          <p:nvPr/>
        </p:nvSpPr>
        <p:spPr>
          <a:xfrm>
            <a:off x="1331640" y="2596262"/>
            <a:ext cx="2133918" cy="369332"/>
          </a:xfrm>
          <a:prstGeom prst="rect">
            <a:avLst/>
          </a:prstGeom>
          <a:noFill/>
        </p:spPr>
        <p:txBody>
          <a:bodyPr wrap="none" rtlCol="0">
            <a:spAutoFit/>
          </a:bodyPr>
          <a:lstStyle/>
          <a:p>
            <a:r>
              <a:rPr lang="en-US" altLang="ja-JP" dirty="0"/>
              <a:t>Information system</a:t>
            </a:r>
            <a:endParaRPr kumimoji="1" lang="ja-JP" altLang="en-US" dirty="0"/>
          </a:p>
        </p:txBody>
      </p:sp>
    </p:spTree>
    <p:extLst>
      <p:ext uri="{BB962C8B-B14F-4D97-AF65-F5344CB8AC3E}">
        <p14:creationId xmlns:p14="http://schemas.microsoft.com/office/powerpoint/2010/main" val="191614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3E3930B-6300-DF40-88D4-721016FFB595}"/>
              </a:ext>
            </a:extLst>
          </p:cNvPr>
          <p:cNvCxnSpPr/>
          <p:nvPr/>
        </p:nvCxnSpPr>
        <p:spPr>
          <a:xfrm>
            <a:off x="36512" y="764704"/>
            <a:ext cx="9144000"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12AB7384-8BF0-464F-BEE7-532BB2815E5C}" type="slidenum">
              <a:rPr kumimoji="1" lang="ja-JP" altLang="en-US" smtClean="0"/>
              <a:t>19</a:t>
            </a:fld>
            <a:endParaRPr kumimoji="1" lang="ja-JP" altLang="en-US"/>
          </a:p>
        </p:txBody>
      </p:sp>
      <p:sp>
        <p:nvSpPr>
          <p:cNvPr id="4" name="タイトル 3">
            <a:extLst>
              <a:ext uri="{FF2B5EF4-FFF2-40B4-BE49-F238E27FC236}">
                <a16:creationId xmlns:a16="http://schemas.microsoft.com/office/drawing/2014/main" id="{CB439572-B68E-499E-9D53-302DD8969580}"/>
              </a:ext>
            </a:extLst>
          </p:cNvPr>
          <p:cNvSpPr>
            <a:spLocks noGrp="1"/>
          </p:cNvSpPr>
          <p:nvPr>
            <p:ph type="title"/>
          </p:nvPr>
        </p:nvSpPr>
        <p:spPr>
          <a:xfrm>
            <a:off x="250825" y="115888"/>
            <a:ext cx="7417519" cy="723900"/>
          </a:xfrm>
        </p:spPr>
        <p:txBody>
          <a:bodyPr/>
          <a:lstStyle/>
          <a:p>
            <a:r>
              <a:rPr lang="ja-JP" altLang="en-US" sz="2000" dirty="0"/>
              <a:t>大学からのお知らせシステム  </a:t>
            </a:r>
            <a:r>
              <a:rPr lang="en-US" altLang="ja-JP" sz="2000" dirty="0"/>
              <a:t>University Notification System</a:t>
            </a:r>
            <a:endParaRPr lang="ja-JP" altLang="en-US" sz="2000" dirty="0"/>
          </a:p>
        </p:txBody>
      </p:sp>
      <p:sp>
        <p:nvSpPr>
          <p:cNvPr id="10" name="テキスト ボックス 9">
            <a:extLst>
              <a:ext uri="{FF2B5EF4-FFF2-40B4-BE49-F238E27FC236}">
                <a16:creationId xmlns:a16="http://schemas.microsoft.com/office/drawing/2014/main" id="{39A2E575-57A6-4970-BCBF-40BFC2B1AEAF}"/>
              </a:ext>
            </a:extLst>
          </p:cNvPr>
          <p:cNvSpPr txBox="1"/>
          <p:nvPr/>
        </p:nvSpPr>
        <p:spPr>
          <a:xfrm>
            <a:off x="5237600" y="2800087"/>
            <a:ext cx="3528392" cy="3293209"/>
          </a:xfrm>
          <a:prstGeom prst="rect">
            <a:avLst/>
          </a:prstGeom>
          <a:noFill/>
        </p:spPr>
        <p:txBody>
          <a:bodyPr wrap="square" rtlCol="0">
            <a:spAutoFit/>
          </a:bodyPr>
          <a:lstStyle/>
          <a:p>
            <a:r>
              <a:rPr kumimoji="1" lang="ja-JP" altLang="en-US" sz="2400" dirty="0">
                <a:solidFill>
                  <a:srgbClr val="0000CC"/>
                </a:solidFill>
              </a:rPr>
              <a:t>学生情報の森</a:t>
            </a:r>
            <a:r>
              <a:rPr lang="ja-JP" altLang="en-US" sz="2400" dirty="0">
                <a:solidFill>
                  <a:srgbClr val="0000CC"/>
                </a:solidFill>
              </a:rPr>
              <a:t>「もみじ」</a:t>
            </a:r>
            <a:endParaRPr lang="en-US" altLang="ja-JP" sz="2400" dirty="0">
              <a:solidFill>
                <a:srgbClr val="0000CC"/>
              </a:solidFill>
            </a:endParaRPr>
          </a:p>
          <a:p>
            <a:r>
              <a:rPr lang="ja-JP" altLang="en-US" sz="2000" dirty="0"/>
              <a:t>・学びのサポート</a:t>
            </a:r>
            <a:endParaRPr lang="en-US" altLang="ja-JP" sz="2000" dirty="0"/>
          </a:p>
          <a:p>
            <a:r>
              <a:rPr lang="ja-JP" altLang="en-US" sz="2000" dirty="0"/>
              <a:t>・学生生活のサポート</a:t>
            </a:r>
            <a:endParaRPr lang="en-US" altLang="ja-JP" sz="2000" dirty="0"/>
          </a:p>
          <a:p>
            <a:r>
              <a:rPr lang="ja-JP" altLang="en-US" sz="2000" dirty="0"/>
              <a:t>・進学・就職のサポート</a:t>
            </a:r>
            <a:endParaRPr lang="en-US" altLang="ja-JP" sz="2000" dirty="0"/>
          </a:p>
          <a:p>
            <a:r>
              <a:rPr lang="ja-JP" altLang="en-US" sz="2000" dirty="0"/>
              <a:t>・留学生へのサポート</a:t>
            </a:r>
            <a:endParaRPr lang="en-US" altLang="ja-JP" sz="2000" dirty="0"/>
          </a:p>
          <a:p>
            <a:r>
              <a:rPr lang="ja-JP" altLang="en-US" sz="2000" dirty="0"/>
              <a:t>・インフォメーション</a:t>
            </a:r>
            <a:endParaRPr lang="en-US" altLang="ja-JP" sz="2000" dirty="0"/>
          </a:p>
          <a:p>
            <a:r>
              <a:rPr lang="en-US" altLang="ja-JP" sz="2400" dirty="0">
                <a:solidFill>
                  <a:srgbClr val="0000CC"/>
                </a:solidFill>
              </a:rPr>
              <a:t>My</a:t>
            </a:r>
            <a:r>
              <a:rPr lang="ja-JP" altLang="en-US" sz="2400" dirty="0">
                <a:solidFill>
                  <a:srgbClr val="0000CC"/>
                </a:solidFill>
              </a:rPr>
              <a:t>もみじ</a:t>
            </a:r>
            <a:endParaRPr lang="en-US" altLang="ja-JP" sz="2400" dirty="0">
              <a:solidFill>
                <a:srgbClr val="0000CC"/>
              </a:solidFill>
            </a:endParaRPr>
          </a:p>
          <a:p>
            <a:r>
              <a:rPr lang="ja-JP" altLang="en-US" sz="2000" dirty="0"/>
              <a:t>・お知らせの通知、個人の学修記録など修学のサポート</a:t>
            </a:r>
            <a:endParaRPr lang="en-US" altLang="ja-JP" sz="2000" dirty="0"/>
          </a:p>
          <a:p>
            <a:r>
              <a:rPr lang="ja-JP" altLang="en-US" sz="2000" dirty="0"/>
              <a:t>・掲示板の通知は見逃さない</a:t>
            </a:r>
            <a:endParaRPr kumimoji="1" lang="ja-JP" altLang="en-US" sz="2000" dirty="0"/>
          </a:p>
        </p:txBody>
      </p:sp>
      <p:sp>
        <p:nvSpPr>
          <p:cNvPr id="12" name="テキスト ボックス 11">
            <a:extLst>
              <a:ext uri="{FF2B5EF4-FFF2-40B4-BE49-F238E27FC236}">
                <a16:creationId xmlns:a16="http://schemas.microsoft.com/office/drawing/2014/main" id="{E1F0FE36-6541-490F-9B5E-750C727F512A}"/>
              </a:ext>
            </a:extLst>
          </p:cNvPr>
          <p:cNvSpPr txBox="1"/>
          <p:nvPr/>
        </p:nvSpPr>
        <p:spPr>
          <a:xfrm>
            <a:off x="617240" y="991717"/>
            <a:ext cx="7982544" cy="2185214"/>
          </a:xfrm>
          <a:prstGeom prst="rect">
            <a:avLst/>
          </a:prstGeom>
          <a:noFill/>
        </p:spPr>
        <p:txBody>
          <a:bodyPr wrap="square" rtlCol="0">
            <a:spAutoFit/>
          </a:bodyPr>
          <a:lstStyle/>
          <a:p>
            <a:pPr>
              <a:spcBef>
                <a:spcPts val="600"/>
              </a:spcBef>
            </a:pPr>
            <a:r>
              <a:rPr kumimoji="1" lang="ja-JP" altLang="en-US" sz="1600" dirty="0">
                <a:solidFill>
                  <a:srgbClr val="0000CC"/>
                </a:solidFill>
              </a:rPr>
              <a:t>大学からの通知・お知らせ</a:t>
            </a:r>
            <a:endParaRPr kumimoji="1" lang="en-US" altLang="ja-JP" sz="1600" dirty="0">
              <a:solidFill>
                <a:srgbClr val="0000CC"/>
              </a:solidFill>
            </a:endParaRPr>
          </a:p>
          <a:p>
            <a:pPr>
              <a:spcBef>
                <a:spcPts val="600"/>
              </a:spcBef>
            </a:pPr>
            <a:r>
              <a:rPr lang="ja-JP" altLang="en-US" sz="1600" dirty="0">
                <a:solidFill>
                  <a:srgbClr val="C00000"/>
                </a:solidFill>
              </a:rPr>
              <a:t>「チューターや大学からのメール」、「もみじ」、「</a:t>
            </a:r>
            <a:r>
              <a:rPr lang="en-US" altLang="ja-JP" sz="1600" dirty="0">
                <a:solidFill>
                  <a:srgbClr val="C00000"/>
                </a:solidFill>
              </a:rPr>
              <a:t>My</a:t>
            </a:r>
            <a:r>
              <a:rPr lang="ja-JP" altLang="en-US" sz="1600" dirty="0">
                <a:solidFill>
                  <a:srgbClr val="C00000"/>
                </a:solidFill>
              </a:rPr>
              <a:t>もみじ」には大切なお知らせがあるので、必ず見てください</a:t>
            </a:r>
            <a:endParaRPr lang="en-US" altLang="ja-JP" sz="1600" dirty="0">
              <a:solidFill>
                <a:srgbClr val="C00000"/>
              </a:solidFill>
            </a:endParaRPr>
          </a:p>
          <a:p>
            <a:pPr>
              <a:spcBef>
                <a:spcPts val="600"/>
              </a:spcBef>
            </a:pPr>
            <a:r>
              <a:rPr lang="en-US" altLang="ja-JP" sz="1600" dirty="0">
                <a:solidFill>
                  <a:srgbClr val="C00000"/>
                </a:solidFill>
              </a:rPr>
              <a:t>Notifications from the university</a:t>
            </a:r>
          </a:p>
          <a:p>
            <a:pPr>
              <a:spcBef>
                <a:spcPts val="600"/>
              </a:spcBef>
            </a:pPr>
            <a:r>
              <a:rPr lang="en-US" altLang="ja-JP" sz="1600" dirty="0">
                <a:solidFill>
                  <a:srgbClr val="C00000"/>
                </a:solidFill>
              </a:rPr>
              <a:t>Please make sure to check emails from HU and your tutor, Momiji and My Momiji as they all </a:t>
            </a:r>
            <a:endParaRPr kumimoji="1" lang="en-US" altLang="ja-JP" sz="1600" dirty="0">
              <a:solidFill>
                <a:srgbClr val="C00000"/>
              </a:solidFill>
            </a:endParaRPr>
          </a:p>
          <a:p>
            <a:pPr>
              <a:spcBef>
                <a:spcPts val="600"/>
              </a:spcBef>
            </a:pPr>
            <a:endParaRPr kumimoji="1" lang="ja-JP" altLang="en-US" sz="2000" dirty="0">
              <a:solidFill>
                <a:srgbClr val="C00000"/>
              </a:solidFill>
            </a:endParaRPr>
          </a:p>
        </p:txBody>
      </p:sp>
      <p:pic>
        <p:nvPicPr>
          <p:cNvPr id="2" name="図 1">
            <a:extLst>
              <a:ext uri="{FF2B5EF4-FFF2-40B4-BE49-F238E27FC236}">
                <a16:creationId xmlns:a16="http://schemas.microsoft.com/office/drawing/2014/main" id="{051D9B7A-1FC2-D0E6-D4A7-5D46D3BBB21F}"/>
              </a:ext>
            </a:extLst>
          </p:cNvPr>
          <p:cNvPicPr>
            <a:picLocks noChangeAspect="1"/>
          </p:cNvPicPr>
          <p:nvPr/>
        </p:nvPicPr>
        <p:blipFill>
          <a:blip r:embed="rId3"/>
          <a:stretch>
            <a:fillRect/>
          </a:stretch>
        </p:blipFill>
        <p:spPr>
          <a:xfrm>
            <a:off x="521927" y="2951692"/>
            <a:ext cx="4599627" cy="3415564"/>
          </a:xfrm>
          <a:prstGeom prst="rect">
            <a:avLst/>
          </a:prstGeom>
          <a:ln>
            <a:solidFill>
              <a:schemeClr val="accent1">
                <a:lumMod val="75000"/>
              </a:schemeClr>
            </a:solidFill>
          </a:ln>
        </p:spPr>
      </p:pic>
    </p:spTree>
    <p:extLst>
      <p:ext uri="{BB962C8B-B14F-4D97-AF65-F5344CB8AC3E}">
        <p14:creationId xmlns:p14="http://schemas.microsoft.com/office/powerpoint/2010/main" val="359817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１．はじめに</a:t>
            </a:r>
            <a:endParaRPr kumimoji="1" lang="ja-JP" altLang="en-US" dirty="0"/>
          </a:p>
        </p:txBody>
      </p:sp>
      <p:sp>
        <p:nvSpPr>
          <p:cNvPr id="3" name="テキスト ボックス 2"/>
          <p:cNvSpPr txBox="1"/>
          <p:nvPr/>
        </p:nvSpPr>
        <p:spPr>
          <a:xfrm>
            <a:off x="1331640" y="2550095"/>
            <a:ext cx="7611533" cy="461665"/>
          </a:xfrm>
          <a:prstGeom prst="rect">
            <a:avLst/>
          </a:prstGeom>
          <a:noFill/>
        </p:spPr>
        <p:txBody>
          <a:bodyPr wrap="square" rtlCol="0">
            <a:spAutoFit/>
          </a:bodyPr>
          <a:lstStyle/>
          <a:p>
            <a:r>
              <a:rPr lang="en-US" altLang="ja-JP" sz="2400" dirty="0"/>
              <a:t>Welcome to Hiroshima University. </a:t>
            </a:r>
            <a:endParaRPr kumimoji="1" lang="ja-JP" altLang="en-US" sz="2400" dirty="0"/>
          </a:p>
        </p:txBody>
      </p:sp>
    </p:spTree>
    <p:extLst>
      <p:ext uri="{BB962C8B-B14F-4D97-AF65-F5344CB8AC3E}">
        <p14:creationId xmlns:p14="http://schemas.microsoft.com/office/powerpoint/2010/main" val="63882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F7A68FA-1E8C-32AE-6D4B-5B61F15B7E7D}"/>
              </a:ext>
            </a:extLst>
          </p:cNvPr>
          <p:cNvGrpSpPr/>
          <p:nvPr/>
        </p:nvGrpSpPr>
        <p:grpSpPr>
          <a:xfrm>
            <a:off x="5090195" y="2005724"/>
            <a:ext cx="3816424" cy="1379086"/>
            <a:chOff x="655782" y="283332"/>
            <a:chExt cx="8256847" cy="2506050"/>
          </a:xfrm>
        </p:grpSpPr>
        <p:pic>
          <p:nvPicPr>
            <p:cNvPr id="4" name="図 3">
              <a:extLst>
                <a:ext uri="{FF2B5EF4-FFF2-40B4-BE49-F238E27FC236}">
                  <a16:creationId xmlns:a16="http://schemas.microsoft.com/office/drawing/2014/main" id="{91E26582-184C-EC52-9EA4-DAB329751F8B}"/>
                </a:ext>
              </a:extLst>
            </p:cNvPr>
            <p:cNvPicPr>
              <a:picLocks noChangeAspect="1"/>
            </p:cNvPicPr>
            <p:nvPr/>
          </p:nvPicPr>
          <p:blipFill>
            <a:blip r:embed="rId3"/>
            <a:srcRect b="59127"/>
            <a:stretch>
              <a:fillRect/>
            </a:stretch>
          </p:blipFill>
          <p:spPr>
            <a:xfrm>
              <a:off x="655782" y="283332"/>
              <a:ext cx="8256847" cy="2506050"/>
            </a:xfrm>
            <a:prstGeom prst="rect">
              <a:avLst/>
            </a:prstGeom>
            <a:ln>
              <a:solidFill>
                <a:schemeClr val="accent5">
                  <a:lumMod val="75000"/>
                </a:schemeClr>
              </a:solidFill>
            </a:ln>
          </p:spPr>
        </p:pic>
        <p:sp>
          <p:nvSpPr>
            <p:cNvPr id="5" name="四角形: 角を丸くする 4">
              <a:extLst>
                <a:ext uri="{FF2B5EF4-FFF2-40B4-BE49-F238E27FC236}">
                  <a16:creationId xmlns:a16="http://schemas.microsoft.com/office/drawing/2014/main" id="{D0B616A1-1DF4-2DC0-6048-8509AD1EDB70}"/>
                </a:ext>
              </a:extLst>
            </p:cNvPr>
            <p:cNvSpPr/>
            <p:nvPr/>
          </p:nvSpPr>
          <p:spPr>
            <a:xfrm>
              <a:off x="6668655" y="1440873"/>
              <a:ext cx="2142374" cy="766618"/>
            </a:xfrm>
            <a:prstGeom prst="roundRect">
              <a:avLst/>
            </a:prstGeom>
            <a:noFill/>
            <a:ln w="476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lang="ja-JP" altLang="en-US" dirty="0"/>
              <a:t>緊急連絡システム</a:t>
            </a:r>
          </a:p>
        </p:txBody>
      </p:sp>
      <p:sp>
        <p:nvSpPr>
          <p:cNvPr id="7" name="テキスト ボックス 6"/>
          <p:cNvSpPr txBox="1"/>
          <p:nvPr/>
        </p:nvSpPr>
        <p:spPr>
          <a:xfrm>
            <a:off x="4067944" y="293172"/>
            <a:ext cx="4176464" cy="369332"/>
          </a:xfrm>
          <a:prstGeom prst="rect">
            <a:avLst/>
          </a:prstGeom>
          <a:noFill/>
        </p:spPr>
        <p:txBody>
          <a:bodyPr wrap="square" rtlCol="0">
            <a:spAutoFit/>
          </a:bodyPr>
          <a:lstStyle/>
          <a:p>
            <a:r>
              <a:rPr lang="en-US" altLang="ja-JP" dirty="0"/>
              <a:t>(Emergency Information</a:t>
            </a:r>
            <a:r>
              <a:rPr lang="ja-JP" altLang="en-US" dirty="0"/>
              <a:t>　</a:t>
            </a:r>
            <a:r>
              <a:rPr lang="en-US" altLang="ja-JP" dirty="0"/>
              <a:t>system)</a:t>
            </a:r>
            <a:endParaRPr kumimoji="1" lang="ja-JP" altLang="en-US" dirty="0"/>
          </a:p>
        </p:txBody>
      </p:sp>
      <p:sp>
        <p:nvSpPr>
          <p:cNvPr id="10" name="テキスト ボックス 9">
            <a:extLst>
              <a:ext uri="{FF2B5EF4-FFF2-40B4-BE49-F238E27FC236}">
                <a16:creationId xmlns:a16="http://schemas.microsoft.com/office/drawing/2014/main" id="{B8AD4FFB-ABF3-1F41-8708-96ADCD676541}"/>
              </a:ext>
            </a:extLst>
          </p:cNvPr>
          <p:cNvSpPr txBox="1"/>
          <p:nvPr/>
        </p:nvSpPr>
        <p:spPr>
          <a:xfrm>
            <a:off x="237381" y="1102524"/>
            <a:ext cx="8367067" cy="3424014"/>
          </a:xfrm>
          <a:prstGeom prst="rect">
            <a:avLst/>
          </a:prstGeom>
          <a:noFill/>
        </p:spPr>
        <p:txBody>
          <a:bodyPr wrap="square" rtlCol="0">
            <a:spAutoFit/>
          </a:bodyPr>
          <a:lstStyle/>
          <a:p>
            <a:r>
              <a:rPr lang="ja-JP" altLang="en-US" sz="2800" dirty="0"/>
              <a:t>緊急連絡体制</a:t>
            </a:r>
            <a:endParaRPr lang="en-US" altLang="ja-JP" sz="2800" dirty="0"/>
          </a:p>
          <a:p>
            <a:pPr marL="358775" indent="-179388"/>
            <a:r>
              <a:rPr lang="ja-JP" altLang="en-US" sz="2000" dirty="0"/>
              <a:t>・気象警報、公共交通機関の運休、事件・事故・災害等による授業等の扱いの連絡</a:t>
            </a:r>
            <a:endParaRPr lang="en-US" altLang="ja-JP" sz="2000" dirty="0"/>
          </a:p>
          <a:p>
            <a:pPr marL="179388"/>
            <a:r>
              <a:rPr lang="ja-JP" altLang="en-US" sz="2000" dirty="0"/>
              <a:t>・「もみじ」に掲載。</a:t>
            </a:r>
            <a:endParaRPr lang="en-US" altLang="ja-JP" sz="2000" dirty="0"/>
          </a:p>
          <a:p>
            <a:pPr marL="179388"/>
            <a:r>
              <a:rPr lang="ja-JP" altLang="en-US" sz="2000" dirty="0"/>
              <a:t>・アクセスできなければ所属の学部・</a:t>
            </a:r>
            <a:br>
              <a:rPr lang="en-US" altLang="ja-JP" sz="2000" dirty="0"/>
            </a:br>
            <a:r>
              <a:rPr lang="ja-JP" altLang="en-US" sz="2000" dirty="0"/>
              <a:t>　研究科等の学生支援室へ問い合わせ。</a:t>
            </a:r>
            <a:endParaRPr lang="en-US" altLang="ja-JP" sz="2000" dirty="0"/>
          </a:p>
          <a:p>
            <a:pPr>
              <a:spcBef>
                <a:spcPts val="600"/>
              </a:spcBef>
            </a:pPr>
            <a:endParaRPr lang="en-US" altLang="ja-JP" sz="1000" dirty="0"/>
          </a:p>
          <a:p>
            <a:pPr>
              <a:spcBef>
                <a:spcPts val="600"/>
              </a:spcBef>
            </a:pPr>
            <a:r>
              <a:rPr lang="ja-JP" altLang="en-US" sz="2800" dirty="0"/>
              <a:t>広島大学安否確認システム</a:t>
            </a:r>
            <a:endParaRPr lang="en-US" altLang="ja-JP" sz="2800" dirty="0"/>
          </a:p>
          <a:p>
            <a:pPr marL="179388"/>
            <a:r>
              <a:rPr lang="ja-JP" altLang="en-US" sz="2000" dirty="0"/>
              <a:t>・災害時に学生や教職員全員の安否を確認するシステムを導入している。</a:t>
            </a:r>
            <a:endParaRPr lang="en-US" altLang="ja-JP" sz="2000" dirty="0"/>
          </a:p>
          <a:p>
            <a:pPr marL="179388"/>
            <a:r>
              <a:rPr lang="ja-JP" altLang="en-US" sz="2000" dirty="0"/>
              <a:t>・毎年</a:t>
            </a:r>
            <a:r>
              <a:rPr lang="en-US" altLang="ja-JP" sz="2000" dirty="0"/>
              <a:t>2</a:t>
            </a:r>
            <a:r>
              <a:rPr lang="ja-JP" altLang="en-US" sz="2000" dirty="0"/>
              <a:t>回ほど、広大メール送信によるこのシステムの訓練を行う。</a:t>
            </a:r>
            <a:endParaRPr lang="en-US" altLang="ja-JP" sz="2000" dirty="0"/>
          </a:p>
        </p:txBody>
      </p:sp>
      <p:sp>
        <p:nvSpPr>
          <p:cNvPr id="11" name="テキスト ボックス 10">
            <a:extLst>
              <a:ext uri="{FF2B5EF4-FFF2-40B4-BE49-F238E27FC236}">
                <a16:creationId xmlns:a16="http://schemas.microsoft.com/office/drawing/2014/main" id="{9B878614-6DA0-1246-9782-4DB5410B0FD2}"/>
              </a:ext>
            </a:extLst>
          </p:cNvPr>
          <p:cNvSpPr txBox="1"/>
          <p:nvPr/>
        </p:nvSpPr>
        <p:spPr>
          <a:xfrm>
            <a:off x="336972" y="4526538"/>
            <a:ext cx="8569647" cy="2123658"/>
          </a:xfrm>
          <a:prstGeom prst="rect">
            <a:avLst/>
          </a:prstGeom>
          <a:noFill/>
        </p:spPr>
        <p:txBody>
          <a:bodyPr wrap="square" rtlCol="0">
            <a:spAutoFit/>
          </a:bodyPr>
          <a:lstStyle/>
          <a:p>
            <a:r>
              <a:rPr lang="en-US" altLang="ja-JP" sz="2400" dirty="0"/>
              <a:t>Emergency Information system</a:t>
            </a:r>
            <a:endParaRPr lang="en" altLang="ja-JP" sz="2400" dirty="0"/>
          </a:p>
          <a:p>
            <a:pPr marL="88900" indent="-88900"/>
            <a:r>
              <a:rPr lang="ja-JP" altLang="en-US" dirty="0"/>
              <a:t>・</a:t>
            </a:r>
            <a:r>
              <a:rPr lang="en-US" altLang="ja-JP" dirty="0"/>
              <a:t>Management of class following issuance of meteorological warming, the suspension of public transportation service, accidents, and others will be informed on “Momiji” system.</a:t>
            </a:r>
            <a:endParaRPr lang="en" altLang="ja-JP" dirty="0"/>
          </a:p>
          <a:p>
            <a:pPr marL="88900" indent="-88900"/>
            <a:r>
              <a:rPr lang="ja-JP" altLang="en-US" dirty="0"/>
              <a:t>・</a:t>
            </a:r>
            <a:r>
              <a:rPr lang="en" altLang="ja-JP" dirty="0"/>
              <a:t>We have a system to confirm the safety of all students and faculty members in the case of a disaster. We will train with this system twice every year</a:t>
            </a:r>
            <a:r>
              <a:rPr lang="en-US" altLang="ja-JP" dirty="0"/>
              <a:t> using personal HIRODAI email address.</a:t>
            </a:r>
            <a:endParaRPr lang="en" altLang="ja-JP" dirty="0"/>
          </a:p>
        </p:txBody>
      </p:sp>
    </p:spTree>
    <p:extLst>
      <p:ext uri="{BB962C8B-B14F-4D97-AF65-F5344CB8AC3E}">
        <p14:creationId xmlns:p14="http://schemas.microsoft.com/office/powerpoint/2010/main" val="246546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2812"/>
            <a:ext cx="6842125" cy="723900"/>
          </a:xfrm>
        </p:spPr>
        <p:txBody>
          <a:bodyPr/>
          <a:lstStyle/>
          <a:p>
            <a:r>
              <a:rPr lang="ja-JP" altLang="en-US" dirty="0"/>
              <a:t>詳しくは「学生生活の手引」を！</a:t>
            </a:r>
          </a:p>
        </p:txBody>
      </p:sp>
      <p:sp>
        <p:nvSpPr>
          <p:cNvPr id="3" name="テキスト ボックス 2"/>
          <p:cNvSpPr txBox="1"/>
          <p:nvPr/>
        </p:nvSpPr>
        <p:spPr>
          <a:xfrm>
            <a:off x="6709697" y="6039935"/>
            <a:ext cx="2159566" cy="369332"/>
          </a:xfrm>
          <a:prstGeom prst="rect">
            <a:avLst/>
          </a:prstGeom>
          <a:noFill/>
        </p:spPr>
        <p:txBody>
          <a:bodyPr wrap="none" rtlCol="0">
            <a:spAutoFit/>
          </a:bodyPr>
          <a:lstStyle/>
          <a:p>
            <a:r>
              <a:rPr lang="en-US" altLang="ja-JP" dirty="0"/>
              <a:t>Campus Life Guide</a:t>
            </a:r>
            <a:endParaRPr kumimoji="1" lang="ja-JP" altLang="en-US" dirty="0"/>
          </a:p>
        </p:txBody>
      </p:sp>
      <p:sp>
        <p:nvSpPr>
          <p:cNvPr id="5" name="テキスト ボックス 4"/>
          <p:cNvSpPr txBox="1"/>
          <p:nvPr/>
        </p:nvSpPr>
        <p:spPr>
          <a:xfrm>
            <a:off x="4673060" y="6060904"/>
            <a:ext cx="1996059" cy="369332"/>
          </a:xfrm>
          <a:prstGeom prst="rect">
            <a:avLst/>
          </a:prstGeom>
          <a:noFill/>
        </p:spPr>
        <p:txBody>
          <a:bodyPr wrap="none" rtlCol="0">
            <a:spAutoFit/>
          </a:bodyPr>
          <a:lstStyle/>
          <a:p>
            <a:r>
              <a:rPr kumimoji="1" lang="ja-JP" altLang="en-US" dirty="0"/>
              <a:t>学生生活の手引き</a:t>
            </a:r>
          </a:p>
        </p:txBody>
      </p:sp>
      <p:sp>
        <p:nvSpPr>
          <p:cNvPr id="6" name="正方形/長方形 5"/>
          <p:cNvSpPr/>
          <p:nvPr/>
        </p:nvSpPr>
        <p:spPr>
          <a:xfrm>
            <a:off x="250825" y="1132698"/>
            <a:ext cx="3660287" cy="5355970"/>
          </a:xfrm>
          <a:prstGeom prst="rect">
            <a:avLst/>
          </a:prstGeom>
          <a:noFill/>
          <a:ln w="3175">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368044" y="430707"/>
            <a:ext cx="2390398" cy="369332"/>
          </a:xfrm>
          <a:prstGeom prst="rect">
            <a:avLst/>
          </a:prstGeom>
          <a:noFill/>
        </p:spPr>
        <p:txBody>
          <a:bodyPr wrap="none" rtlCol="0">
            <a:spAutoFit/>
          </a:bodyPr>
          <a:lstStyle/>
          <a:p>
            <a:r>
              <a:rPr lang="ja-JP" altLang="en-US" dirty="0"/>
              <a:t>「</a:t>
            </a:r>
            <a:r>
              <a:rPr lang="en-US" altLang="ja-JP" dirty="0"/>
              <a:t>Campus Life Guide</a:t>
            </a:r>
            <a:r>
              <a:rPr lang="ja-JP" altLang="en-US" dirty="0"/>
              <a:t>」</a:t>
            </a:r>
            <a:endParaRPr kumimoji="1" lang="ja-JP" altLang="en-US" dirty="0"/>
          </a:p>
        </p:txBody>
      </p:sp>
      <p:sp>
        <p:nvSpPr>
          <p:cNvPr id="12" name="テキスト ボックス 11">
            <a:extLst>
              <a:ext uri="{FF2B5EF4-FFF2-40B4-BE49-F238E27FC236}">
                <a16:creationId xmlns:a16="http://schemas.microsoft.com/office/drawing/2014/main" id="{7418514D-27AF-45EA-B299-5A76FFEE6DAA}"/>
              </a:ext>
            </a:extLst>
          </p:cNvPr>
          <p:cNvSpPr txBox="1"/>
          <p:nvPr/>
        </p:nvSpPr>
        <p:spPr>
          <a:xfrm>
            <a:off x="5168398" y="1081625"/>
            <a:ext cx="3660287" cy="369332"/>
          </a:xfrm>
          <a:prstGeom prst="rect">
            <a:avLst/>
          </a:prstGeom>
          <a:noFill/>
        </p:spPr>
        <p:txBody>
          <a:bodyPr wrap="square" rtlCol="0">
            <a:spAutoFit/>
          </a:bodyPr>
          <a:lstStyle/>
          <a:p>
            <a:r>
              <a:rPr lang="en-US" altLang="ja-JP" dirty="0"/>
              <a:t>Campus Life at Hiroshima Univ.</a:t>
            </a:r>
            <a:endParaRPr kumimoji="1" lang="ja-JP" altLang="en-US" dirty="0"/>
          </a:p>
        </p:txBody>
      </p:sp>
      <p:pic>
        <p:nvPicPr>
          <p:cNvPr id="14" name="図 13">
            <a:extLst>
              <a:ext uri="{FF2B5EF4-FFF2-40B4-BE49-F238E27FC236}">
                <a16:creationId xmlns:a16="http://schemas.microsoft.com/office/drawing/2014/main" id="{AFC6859E-F53B-B695-128D-EACF3B174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2" y="1057341"/>
            <a:ext cx="3978084" cy="5625723"/>
          </a:xfrm>
          <a:prstGeom prst="rect">
            <a:avLst/>
          </a:prstGeom>
        </p:spPr>
      </p:pic>
    </p:spTree>
    <p:extLst>
      <p:ext uri="{BB962C8B-B14F-4D97-AF65-F5344CB8AC3E}">
        <p14:creationId xmlns:p14="http://schemas.microsoft.com/office/powerpoint/2010/main" val="3750622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６．おわりに</a:t>
            </a:r>
            <a:endParaRPr kumimoji="1" lang="ja-JP" altLang="en-US" dirty="0"/>
          </a:p>
        </p:txBody>
      </p:sp>
      <p:sp>
        <p:nvSpPr>
          <p:cNvPr id="3" name="テキスト ボックス 2"/>
          <p:cNvSpPr txBox="1"/>
          <p:nvPr/>
        </p:nvSpPr>
        <p:spPr>
          <a:xfrm>
            <a:off x="683568" y="2580873"/>
            <a:ext cx="4363887" cy="400110"/>
          </a:xfrm>
          <a:prstGeom prst="rect">
            <a:avLst/>
          </a:prstGeom>
          <a:noFill/>
        </p:spPr>
        <p:txBody>
          <a:bodyPr wrap="none" rtlCol="0">
            <a:spAutoFit/>
          </a:bodyPr>
          <a:lstStyle/>
          <a:p>
            <a:r>
              <a:rPr lang="en-US" altLang="ja-JP" sz="2000" dirty="0"/>
              <a:t>(</a:t>
            </a:r>
            <a:r>
              <a:rPr kumimoji="1" lang="en-US" altLang="ja-JP" sz="2000" dirty="0"/>
              <a:t>Last comments from Vice president)</a:t>
            </a:r>
            <a:endParaRPr kumimoji="1" lang="ja-JP" altLang="en-US" sz="2000" dirty="0"/>
          </a:p>
        </p:txBody>
      </p:sp>
    </p:spTree>
    <p:extLst>
      <p:ext uri="{BB962C8B-B14F-4D97-AF65-F5344CB8AC3E}">
        <p14:creationId xmlns:p14="http://schemas.microsoft.com/office/powerpoint/2010/main" val="389586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3E3930B-6300-DF40-88D4-721016FFB595}"/>
              </a:ext>
            </a:extLst>
          </p:cNvPr>
          <p:cNvCxnSpPr/>
          <p:nvPr/>
        </p:nvCxnSpPr>
        <p:spPr>
          <a:xfrm>
            <a:off x="36512" y="764704"/>
            <a:ext cx="9144000"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12AB7384-8BF0-464F-BEE7-532BB2815E5C}" type="slidenum">
              <a:rPr kumimoji="1" lang="ja-JP" altLang="en-US" smtClean="0"/>
              <a:t>3</a:t>
            </a:fld>
            <a:endParaRPr kumimoji="1" lang="ja-JP" altLang="en-US"/>
          </a:p>
        </p:txBody>
      </p:sp>
      <p:sp>
        <p:nvSpPr>
          <p:cNvPr id="15" name="テキスト ボックス 14">
            <a:extLst>
              <a:ext uri="{FF2B5EF4-FFF2-40B4-BE49-F238E27FC236}">
                <a16:creationId xmlns:a16="http://schemas.microsoft.com/office/drawing/2014/main" id="{3A56C7C9-3991-4F29-BB7C-A25AE0B2F4B1}"/>
              </a:ext>
            </a:extLst>
          </p:cNvPr>
          <p:cNvSpPr txBox="1"/>
          <p:nvPr/>
        </p:nvSpPr>
        <p:spPr>
          <a:xfrm>
            <a:off x="1008112" y="1484784"/>
            <a:ext cx="7200800" cy="3508653"/>
          </a:xfrm>
          <a:prstGeom prst="rect">
            <a:avLst/>
          </a:prstGeom>
          <a:noFill/>
        </p:spPr>
        <p:txBody>
          <a:bodyPr wrap="square" rtlCol="0">
            <a:spAutoFit/>
          </a:bodyPr>
          <a:lstStyle/>
          <a:p>
            <a:r>
              <a:rPr lang="ja-JP" altLang="en-US" sz="2800" dirty="0"/>
              <a:t>広島大学へのご入学おめでとうございます。</a:t>
            </a:r>
            <a:endParaRPr lang="en-US" altLang="ja-JP" sz="2800" dirty="0"/>
          </a:p>
          <a:p>
            <a:r>
              <a:rPr lang="en-US" altLang="ja-JP" sz="2000" dirty="0"/>
              <a:t>Congratulations on your admission to Hiroshima University!</a:t>
            </a:r>
            <a:endParaRPr kumimoji="1" lang="en-US" altLang="ja-JP" sz="2000" dirty="0"/>
          </a:p>
          <a:p>
            <a:endParaRPr kumimoji="1" lang="en-US" altLang="ja-JP" sz="2400" dirty="0"/>
          </a:p>
          <a:p>
            <a:r>
              <a:rPr kumimoji="1" lang="ja-JP" altLang="en-US" sz="2400" dirty="0"/>
              <a:t>健康に留意し、</a:t>
            </a:r>
            <a:r>
              <a:rPr lang="ja-JP" altLang="en-US" sz="2400" dirty="0"/>
              <a:t>学修、課外活動、友人との出会い、新たなことへの挑戦等の機会を大事にしながら、充実した学生生活を送ってください。</a:t>
            </a:r>
            <a:endParaRPr lang="en-US" altLang="ja-JP" sz="2400" dirty="0"/>
          </a:p>
          <a:p>
            <a:r>
              <a:rPr lang="en-US" altLang="ja-JP" dirty="0"/>
              <a:t>We would like to ask that you take care of your health while cherishing opportunities to study, take part in extracurricular activities, make new friends and take on new challenges.</a:t>
            </a:r>
          </a:p>
          <a:p>
            <a:endParaRPr lang="en-US" altLang="ja-JP" sz="2400" dirty="0"/>
          </a:p>
        </p:txBody>
      </p:sp>
    </p:spTree>
    <p:extLst>
      <p:ext uri="{BB962C8B-B14F-4D97-AF65-F5344CB8AC3E}">
        <p14:creationId xmlns:p14="http://schemas.microsoft.com/office/powerpoint/2010/main" val="158420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２．</a:t>
            </a:r>
            <a:r>
              <a:rPr kumimoji="1" lang="ja-JP" altLang="en-US" dirty="0"/>
              <a:t>注意事項</a:t>
            </a:r>
          </a:p>
        </p:txBody>
      </p:sp>
      <p:sp>
        <p:nvSpPr>
          <p:cNvPr id="6" name="テキスト ボックス 5"/>
          <p:cNvSpPr txBox="1"/>
          <p:nvPr/>
        </p:nvSpPr>
        <p:spPr>
          <a:xfrm>
            <a:off x="1331640" y="2550095"/>
            <a:ext cx="7611533" cy="461665"/>
          </a:xfrm>
          <a:prstGeom prst="rect">
            <a:avLst/>
          </a:prstGeom>
          <a:noFill/>
        </p:spPr>
        <p:txBody>
          <a:bodyPr wrap="square" rtlCol="0">
            <a:spAutoFit/>
          </a:bodyPr>
          <a:lstStyle/>
          <a:p>
            <a:r>
              <a:rPr lang="en-US" altLang="ja-JP" sz="2400" dirty="0"/>
              <a:t>Instructions </a:t>
            </a:r>
            <a:endParaRPr kumimoji="1" lang="ja-JP" altLang="en-US" sz="2400" dirty="0"/>
          </a:p>
        </p:txBody>
      </p:sp>
    </p:spTree>
    <p:extLst>
      <p:ext uri="{BB962C8B-B14F-4D97-AF65-F5344CB8AC3E}">
        <p14:creationId xmlns:p14="http://schemas.microsoft.com/office/powerpoint/2010/main" val="212224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6632"/>
            <a:ext cx="8569647" cy="723900"/>
          </a:xfrm>
        </p:spPr>
        <p:txBody>
          <a:bodyPr/>
          <a:lstStyle/>
          <a:p>
            <a:r>
              <a:rPr lang="ja-JP" altLang="en-US" sz="1600" dirty="0"/>
              <a:t>２　注意事項</a:t>
            </a:r>
            <a:br>
              <a:rPr lang="en-US" altLang="ja-JP" sz="3200" dirty="0"/>
            </a:br>
            <a:r>
              <a:rPr lang="en-US" altLang="ja-JP" sz="3200" dirty="0"/>
              <a:t>(1)</a:t>
            </a:r>
            <a:r>
              <a:rPr lang="ja-JP" altLang="en-US" sz="3200" dirty="0"/>
              <a:t> 規範意識について</a:t>
            </a:r>
            <a:r>
              <a:rPr lang="ja-JP" altLang="en-US" sz="2400" dirty="0"/>
              <a:t>（加害者にならない）</a:t>
            </a:r>
          </a:p>
        </p:txBody>
      </p:sp>
      <p:sp>
        <p:nvSpPr>
          <p:cNvPr id="3" name="コンテンツ プレースホルダー 2"/>
          <p:cNvSpPr>
            <a:spLocks noGrp="1"/>
          </p:cNvSpPr>
          <p:nvPr>
            <p:ph idx="1"/>
          </p:nvPr>
        </p:nvSpPr>
        <p:spPr>
          <a:xfrm>
            <a:off x="216000" y="3248980"/>
            <a:ext cx="6624736" cy="936104"/>
          </a:xfrm>
        </p:spPr>
        <p:txBody>
          <a:bodyPr/>
          <a:lstStyle/>
          <a:p>
            <a:pPr marL="0" indent="0">
              <a:buNone/>
            </a:pPr>
            <a:r>
              <a:rPr lang="ja-JP" altLang="en-US" sz="1600" dirty="0">
                <a:solidFill>
                  <a:srgbClr val="FF0000"/>
                </a:solidFill>
              </a:rPr>
              <a:t>　</a:t>
            </a:r>
            <a:endParaRPr lang="en-US" altLang="ja-JP" sz="1600" dirty="0">
              <a:solidFill>
                <a:srgbClr val="FF0000"/>
              </a:solidFill>
            </a:endParaRPr>
          </a:p>
          <a:p>
            <a:pPr marL="0" indent="0">
              <a:buNone/>
            </a:pPr>
            <a:endParaRPr lang="en-US" altLang="ja-JP" sz="2400" b="1" dirty="0"/>
          </a:p>
          <a:p>
            <a:pPr marL="0" indent="0">
              <a:buNone/>
            </a:pPr>
            <a:r>
              <a:rPr lang="ja-JP" altLang="ja-JP" sz="2400" dirty="0"/>
              <a:t>　</a:t>
            </a:r>
            <a:endParaRPr kumimoji="1" lang="ja-JP" altLang="en-US" sz="2400" dirty="0"/>
          </a:p>
        </p:txBody>
      </p:sp>
      <p:sp>
        <p:nvSpPr>
          <p:cNvPr id="8" name="テキスト ボックス 7"/>
          <p:cNvSpPr txBox="1"/>
          <p:nvPr/>
        </p:nvSpPr>
        <p:spPr>
          <a:xfrm>
            <a:off x="270632" y="1159237"/>
            <a:ext cx="7610583" cy="2458173"/>
          </a:xfrm>
          <a:prstGeom prst="rect">
            <a:avLst/>
          </a:prstGeom>
          <a:noFill/>
        </p:spPr>
        <p:txBody>
          <a:bodyPr wrap="square" rtlCol="0">
            <a:spAutoFit/>
          </a:bodyPr>
          <a:lstStyle/>
          <a:p>
            <a:pPr lvl="0">
              <a:lnSpc>
                <a:spcPct val="150000"/>
              </a:lnSpc>
              <a:spcBef>
                <a:spcPct val="20000"/>
              </a:spcBef>
            </a:pPr>
            <a:r>
              <a:rPr lang="ja-JP" altLang="en-US" sz="2400" kern="0" dirty="0">
                <a:solidFill>
                  <a:srgbClr val="000000"/>
                </a:solidFill>
                <a:latin typeface="Arial"/>
                <a:ea typeface="ＭＳ Ｐゴシック"/>
              </a:rPr>
              <a:t>■マナーを守る（交通マナー，公共施設利用マナー）</a:t>
            </a:r>
            <a:endParaRPr lang="en-US" altLang="ja-JP" sz="2400" kern="0" dirty="0">
              <a:solidFill>
                <a:srgbClr val="000000"/>
              </a:solidFill>
              <a:latin typeface="Arial"/>
              <a:ea typeface="ＭＳ Ｐゴシック"/>
            </a:endParaRPr>
          </a:p>
          <a:p>
            <a:pPr>
              <a:lnSpc>
                <a:spcPct val="150000"/>
              </a:lnSpc>
              <a:spcBef>
                <a:spcPct val="20000"/>
              </a:spcBef>
            </a:pPr>
            <a:r>
              <a:rPr lang="ja-JP" altLang="en-US" sz="2400" kern="0" dirty="0">
                <a:solidFill>
                  <a:srgbClr val="000000"/>
                </a:solidFill>
                <a:latin typeface="Arial"/>
                <a:ea typeface="ＭＳ Ｐゴシック"/>
              </a:rPr>
              <a:t>■ＳＮＳは適切に利用する</a:t>
            </a:r>
            <a:endParaRPr lang="en-US" altLang="ja-JP" sz="2400" kern="0" dirty="0">
              <a:solidFill>
                <a:srgbClr val="000000"/>
              </a:solidFill>
              <a:latin typeface="Arial"/>
              <a:ea typeface="ＭＳ Ｐゴシック"/>
            </a:endParaRPr>
          </a:p>
          <a:p>
            <a:pPr lvl="0">
              <a:lnSpc>
                <a:spcPct val="150000"/>
              </a:lnSpc>
              <a:spcBef>
                <a:spcPct val="20000"/>
              </a:spcBef>
            </a:pPr>
            <a:r>
              <a:rPr lang="ja-JP" altLang="en-US" sz="2400" kern="0" dirty="0">
                <a:solidFill>
                  <a:srgbClr val="000000"/>
                </a:solidFill>
                <a:latin typeface="Arial"/>
                <a:ea typeface="ＭＳ Ｐゴシック"/>
              </a:rPr>
              <a:t>■放置されている自転車に勝手に乗らない</a:t>
            </a:r>
            <a:endParaRPr lang="en-US" altLang="ja-JP" sz="2400" kern="0" dirty="0">
              <a:solidFill>
                <a:srgbClr val="000000"/>
              </a:solidFill>
              <a:latin typeface="Arial"/>
              <a:ea typeface="ＭＳ Ｐゴシック"/>
            </a:endParaRPr>
          </a:p>
          <a:p>
            <a:pPr>
              <a:lnSpc>
                <a:spcPct val="150000"/>
              </a:lnSpc>
              <a:spcBef>
                <a:spcPct val="20000"/>
              </a:spcBef>
            </a:pPr>
            <a:r>
              <a:rPr lang="ja-JP" altLang="en-US" sz="2400" dirty="0"/>
              <a:t>■罪を犯した学生→</a:t>
            </a:r>
            <a:r>
              <a:rPr lang="ja-JP" altLang="en-US" sz="2400" dirty="0">
                <a:solidFill>
                  <a:srgbClr val="FF0000"/>
                </a:solidFill>
              </a:rPr>
              <a:t>学生懲戒規則により処分</a:t>
            </a:r>
            <a:endParaRPr lang="en-US" altLang="ja-JP" sz="2400" dirty="0">
              <a:solidFill>
                <a:srgbClr val="FF0000"/>
              </a:solidFill>
            </a:endParaRPr>
          </a:p>
        </p:txBody>
      </p:sp>
      <p:sp>
        <p:nvSpPr>
          <p:cNvPr id="5" name="テキスト ボックス 4"/>
          <p:cNvSpPr txBox="1"/>
          <p:nvPr/>
        </p:nvSpPr>
        <p:spPr>
          <a:xfrm>
            <a:off x="270632" y="3687694"/>
            <a:ext cx="8873368" cy="3113096"/>
          </a:xfrm>
          <a:prstGeom prst="rect">
            <a:avLst/>
          </a:prstGeom>
          <a:noFill/>
        </p:spPr>
        <p:txBody>
          <a:bodyPr wrap="square" rtlCol="0">
            <a:spAutoFit/>
          </a:bodyPr>
          <a:lstStyle/>
          <a:p>
            <a:pPr lvl="0">
              <a:lnSpc>
                <a:spcPct val="150000"/>
              </a:lnSpc>
              <a:spcBef>
                <a:spcPct val="20000"/>
              </a:spcBef>
            </a:pPr>
            <a:r>
              <a:rPr lang="ja-JP" altLang="en-US" sz="2000" kern="0" dirty="0">
                <a:solidFill>
                  <a:srgbClr val="000000"/>
                </a:solidFill>
                <a:latin typeface="Arial"/>
                <a:ea typeface="ＭＳ Ｐゴシック"/>
              </a:rPr>
              <a:t>■</a:t>
            </a:r>
            <a:r>
              <a:rPr lang="en-US" altLang="ja-JP" sz="2000" kern="0" dirty="0">
                <a:solidFill>
                  <a:srgbClr val="000000"/>
                </a:solidFill>
                <a:latin typeface="Arial"/>
                <a:ea typeface="ＭＳ Ｐゴシック"/>
              </a:rPr>
              <a:t>Please follow a manner.</a:t>
            </a:r>
            <a:endParaRPr lang="ja-JP" altLang="en-US" sz="2000" kern="0" dirty="0">
              <a:solidFill>
                <a:srgbClr val="000000"/>
              </a:solidFill>
              <a:latin typeface="Arial"/>
              <a:ea typeface="ＭＳ Ｐゴシック"/>
            </a:endParaRP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 (Traffic manner, Public accommodation use manner, etc.)</a:t>
            </a:r>
            <a:endParaRPr lang="ja-JP" altLang="en-US" sz="2000" kern="0" dirty="0">
              <a:solidFill>
                <a:srgbClr val="000000"/>
              </a:solidFill>
              <a:latin typeface="Arial"/>
              <a:ea typeface="ＭＳ Ｐゴシック"/>
            </a:endParaRP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Please use SNS appropriately.</a:t>
            </a:r>
            <a:endParaRPr lang="ja-JP" altLang="en-US" sz="2000" kern="0" dirty="0">
              <a:solidFill>
                <a:srgbClr val="000000"/>
              </a:solidFill>
              <a:latin typeface="Arial"/>
              <a:ea typeface="ＭＳ Ｐゴシック"/>
            </a:endParaRP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Please do not take a abandoned bicycle with you without permission.</a:t>
            </a: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HU Student who commits a crime will be subjected to the University’s</a:t>
            </a:r>
          </a:p>
          <a:p>
            <a:pPr lvl="0">
              <a:lnSpc>
                <a:spcPct val="150000"/>
              </a:lnSpc>
              <a:spcBef>
                <a:spcPct val="20000"/>
              </a:spcBef>
            </a:pPr>
            <a:r>
              <a:rPr lang="en-US" altLang="ja-JP" sz="2000" kern="0" dirty="0">
                <a:solidFill>
                  <a:srgbClr val="000000"/>
                </a:solidFill>
                <a:latin typeface="Arial"/>
                <a:ea typeface="ＭＳ Ｐゴシック"/>
              </a:rPr>
              <a:t>disciplinary action, in addition to a judicial penalty.</a:t>
            </a:r>
          </a:p>
        </p:txBody>
      </p:sp>
      <p:sp>
        <p:nvSpPr>
          <p:cNvPr id="4" name="正方形/長方形 3"/>
          <p:cNvSpPr/>
          <p:nvPr/>
        </p:nvSpPr>
        <p:spPr>
          <a:xfrm>
            <a:off x="4235281" y="107340"/>
            <a:ext cx="3145031" cy="369332"/>
          </a:xfrm>
          <a:prstGeom prst="rect">
            <a:avLst/>
          </a:prstGeom>
        </p:spPr>
        <p:txBody>
          <a:bodyPr wrap="square">
            <a:spAutoFit/>
          </a:bodyPr>
          <a:lstStyle/>
          <a:p>
            <a:r>
              <a:rPr lang="en-US" altLang="ja-JP" dirty="0"/>
              <a:t>(normative consciousness)</a:t>
            </a:r>
            <a:endParaRPr lang="ja-JP" altLang="en-US" dirty="0"/>
          </a:p>
        </p:txBody>
      </p:sp>
    </p:spTree>
    <p:extLst>
      <p:ext uri="{BB962C8B-B14F-4D97-AF65-F5344CB8AC3E}">
        <p14:creationId xmlns:p14="http://schemas.microsoft.com/office/powerpoint/2010/main" val="107219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7544" y="2154436"/>
            <a:ext cx="8060952" cy="21386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3529" y="116632"/>
            <a:ext cx="4392488" cy="723900"/>
          </a:xfrm>
        </p:spPr>
        <p:txBody>
          <a:bodyPr/>
          <a:lstStyle/>
          <a:p>
            <a:r>
              <a:rPr lang="ja-JP" altLang="en-US" sz="1600" dirty="0"/>
              <a:t>　２　注意事項</a:t>
            </a:r>
            <a:br>
              <a:rPr lang="en-US" altLang="ja-JP" sz="6000" dirty="0"/>
            </a:br>
            <a:r>
              <a:rPr lang="en-US" altLang="ja-JP" dirty="0"/>
              <a:t>(2)</a:t>
            </a:r>
            <a:r>
              <a:rPr kumimoji="1" lang="ja-JP" altLang="en-US" dirty="0"/>
              <a:t> カンニングは厳罰</a:t>
            </a:r>
          </a:p>
        </p:txBody>
      </p:sp>
      <p:sp>
        <p:nvSpPr>
          <p:cNvPr id="3" name="コンテンツ プレースホルダー 2"/>
          <p:cNvSpPr>
            <a:spLocks noGrp="1"/>
          </p:cNvSpPr>
          <p:nvPr>
            <p:ph idx="1"/>
          </p:nvPr>
        </p:nvSpPr>
        <p:spPr>
          <a:xfrm>
            <a:off x="323528" y="1340768"/>
            <a:ext cx="8589640" cy="2880320"/>
          </a:xfrm>
        </p:spPr>
        <p:txBody>
          <a:bodyPr/>
          <a:lstStyle/>
          <a:p>
            <a:pPr marL="0" indent="0" algn="ctr">
              <a:buNone/>
            </a:pPr>
            <a:r>
              <a:rPr lang="ja-JP" altLang="en-US" sz="2800" b="1" dirty="0">
                <a:solidFill>
                  <a:srgbClr val="FF0000"/>
                </a:solidFill>
              </a:rPr>
              <a:t>カンニング（不正行為）は絶対に行ってはいけません！</a:t>
            </a:r>
            <a:endParaRPr lang="en-US" altLang="ja-JP" sz="2800" b="1" dirty="0">
              <a:solidFill>
                <a:srgbClr val="FF0000"/>
              </a:solidFill>
            </a:endParaRPr>
          </a:p>
          <a:p>
            <a:pPr marL="0" indent="0" algn="ctr">
              <a:buNone/>
            </a:pPr>
            <a:endParaRPr lang="en-US" altLang="ja-JP" sz="2800" dirty="0"/>
          </a:p>
          <a:p>
            <a:pPr marL="0" indent="0" algn="ctr">
              <a:buNone/>
            </a:pPr>
            <a:r>
              <a:rPr lang="ja-JP" altLang="en-US" sz="2800" dirty="0"/>
              <a:t>不正行為を行うと，</a:t>
            </a:r>
            <a:endParaRPr lang="en-US" altLang="ja-JP" sz="2800" dirty="0"/>
          </a:p>
          <a:p>
            <a:pPr marL="0" indent="0" algn="ctr">
              <a:buNone/>
            </a:pPr>
            <a:r>
              <a:rPr lang="ja-JP" altLang="en-US" sz="3600" b="1" dirty="0">
                <a:solidFill>
                  <a:srgbClr val="FF0000"/>
                </a:solidFill>
              </a:rPr>
              <a:t>その学期の修得単位が「０」</a:t>
            </a:r>
            <a:endParaRPr lang="en-US" altLang="ja-JP" sz="3600" b="1" dirty="0">
              <a:solidFill>
                <a:srgbClr val="FF0000"/>
              </a:solidFill>
            </a:endParaRPr>
          </a:p>
          <a:p>
            <a:pPr marL="0" indent="0" algn="ctr">
              <a:buNone/>
            </a:pPr>
            <a:r>
              <a:rPr lang="ja-JP" altLang="en-US" sz="2800" dirty="0"/>
              <a:t>になります！</a:t>
            </a:r>
            <a:endParaRPr kumimoji="1" lang="ja-JP" altLang="en-US" sz="2800" dirty="0"/>
          </a:p>
        </p:txBody>
      </p:sp>
      <p:pic>
        <p:nvPicPr>
          <p:cNvPr id="3076" name="Picture 4"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b="9702"/>
          <a:stretch/>
        </p:blipFill>
        <p:spPr bwMode="auto">
          <a:xfrm>
            <a:off x="4067944" y="4043687"/>
            <a:ext cx="4460552" cy="2743920"/>
          </a:xfrm>
          <a:prstGeom prst="rect">
            <a:avLst/>
          </a:prstGeom>
          <a:noFill/>
          <a:extLst>
            <a:ext uri="{909E8E84-426E-40DD-AFC4-6F175D3DCCD1}">
              <a14:hiddenFill xmlns:a14="http://schemas.microsoft.com/office/drawing/2010/main">
                <a:solidFill>
                  <a:srgbClr val="FFFFFF"/>
                </a:solidFill>
              </a14:hiddenFill>
            </a:ext>
          </a:extLst>
        </p:spPr>
      </p:pic>
      <p:sp>
        <p:nvSpPr>
          <p:cNvPr id="4" name="禁止 3"/>
          <p:cNvSpPr/>
          <p:nvPr/>
        </p:nvSpPr>
        <p:spPr>
          <a:xfrm>
            <a:off x="6298220" y="4437111"/>
            <a:ext cx="2124236" cy="2039343"/>
          </a:xfrm>
          <a:prstGeom prst="noSmoking">
            <a:avLst>
              <a:gd name="adj" fmla="val 88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323528" y="4711590"/>
            <a:ext cx="3993401" cy="1200329"/>
          </a:xfrm>
          <a:prstGeom prst="rect">
            <a:avLst/>
          </a:prstGeom>
          <a:noFill/>
        </p:spPr>
        <p:txBody>
          <a:bodyPr wrap="none" rtlCol="0">
            <a:spAutoFit/>
          </a:bodyPr>
          <a:lstStyle/>
          <a:p>
            <a:r>
              <a:rPr lang="en-US" altLang="ja-JP" dirty="0">
                <a:solidFill>
                  <a:srgbClr val="FF0000"/>
                </a:solidFill>
              </a:rPr>
              <a:t>If you cheat at the examination,</a:t>
            </a:r>
            <a:endParaRPr lang="ja-JP" altLang="en-US" dirty="0">
              <a:solidFill>
                <a:srgbClr val="FF0000"/>
              </a:solidFill>
            </a:endParaRPr>
          </a:p>
          <a:p>
            <a:r>
              <a:rPr lang="en-US" altLang="ja-JP" dirty="0"/>
              <a:t>the acquirement unit of the semester </a:t>
            </a:r>
          </a:p>
          <a:p>
            <a:r>
              <a:rPr lang="en-US" altLang="ja-JP" dirty="0"/>
              <a:t>becomes zero.</a:t>
            </a:r>
          </a:p>
          <a:p>
            <a:r>
              <a:rPr kumimoji="1" lang="en-US" altLang="ja-JP" dirty="0"/>
              <a:t>(</a:t>
            </a:r>
            <a:r>
              <a:rPr lang="en-US" altLang="ja-JP" dirty="0"/>
              <a:t>You lose all units of the half year)</a:t>
            </a:r>
            <a:endParaRPr kumimoji="1" lang="en-US" altLang="ja-JP" dirty="0"/>
          </a:p>
        </p:txBody>
      </p:sp>
      <p:sp>
        <p:nvSpPr>
          <p:cNvPr id="7" name="正方形/長方形 6"/>
          <p:cNvSpPr/>
          <p:nvPr/>
        </p:nvSpPr>
        <p:spPr>
          <a:xfrm>
            <a:off x="4788024" y="404664"/>
            <a:ext cx="3211135" cy="369332"/>
          </a:xfrm>
          <a:prstGeom prst="rect">
            <a:avLst/>
          </a:prstGeom>
        </p:spPr>
        <p:txBody>
          <a:bodyPr wrap="none">
            <a:spAutoFit/>
          </a:bodyPr>
          <a:lstStyle/>
          <a:p>
            <a:r>
              <a:rPr lang="en-US" altLang="ja-JP" dirty="0"/>
              <a:t>(Cheating at the examination)</a:t>
            </a:r>
            <a:endParaRPr lang="ja-JP" altLang="en-US" dirty="0"/>
          </a:p>
        </p:txBody>
      </p:sp>
    </p:spTree>
    <p:extLst>
      <p:ext uri="{BB962C8B-B14F-4D97-AF65-F5344CB8AC3E}">
        <p14:creationId xmlns:p14="http://schemas.microsoft.com/office/powerpoint/2010/main" val="33099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6632"/>
            <a:ext cx="6842125" cy="723900"/>
          </a:xfrm>
        </p:spPr>
        <p:txBody>
          <a:bodyPr/>
          <a:lstStyle/>
          <a:p>
            <a:r>
              <a:rPr lang="zh-TW" altLang="en-US" sz="1600" dirty="0"/>
              <a:t>２　注意事項</a:t>
            </a:r>
            <a:br>
              <a:rPr lang="zh-TW" altLang="en-US" sz="1600" dirty="0"/>
            </a:br>
            <a:r>
              <a:rPr kumimoji="1" lang="en-US" altLang="ja-JP" dirty="0"/>
              <a:t>(3) </a:t>
            </a:r>
            <a:r>
              <a:rPr kumimoji="1" lang="ja-JP" altLang="en-US" dirty="0"/>
              <a:t>交通事故について</a:t>
            </a:r>
          </a:p>
        </p:txBody>
      </p:sp>
      <p:sp>
        <p:nvSpPr>
          <p:cNvPr id="3" name="コンテンツ プレースホルダー 2"/>
          <p:cNvSpPr>
            <a:spLocks noGrp="1"/>
          </p:cNvSpPr>
          <p:nvPr>
            <p:ph idx="1"/>
          </p:nvPr>
        </p:nvSpPr>
        <p:spPr>
          <a:xfrm>
            <a:off x="1043608" y="3118269"/>
            <a:ext cx="5865864" cy="971744"/>
          </a:xfrm>
        </p:spPr>
        <p:txBody>
          <a:bodyPr/>
          <a:lstStyle/>
          <a:p>
            <a:pPr marL="0" indent="0">
              <a:buNone/>
            </a:pPr>
            <a:r>
              <a:rPr lang="ja-JP" altLang="en-US" dirty="0"/>
              <a:t>●ルールを守りましょう！</a:t>
            </a:r>
            <a:endParaRPr lang="en-US" altLang="ja-JP" dirty="0"/>
          </a:p>
          <a:p>
            <a:pPr marL="0" indent="0">
              <a:buNone/>
            </a:pPr>
            <a:r>
              <a:rPr lang="ja-JP" altLang="en-US" sz="2400" dirty="0"/>
              <a:t>　</a:t>
            </a:r>
            <a:r>
              <a:rPr lang="ja-JP" altLang="en-US" sz="2200" dirty="0"/>
              <a:t>　</a:t>
            </a:r>
            <a:r>
              <a:rPr lang="en-US" altLang="ja-JP" sz="2200" dirty="0"/>
              <a:t>Follow a rule</a:t>
            </a:r>
            <a:r>
              <a:rPr kumimoji="1" lang="ja-JP" altLang="en-US" sz="2400" dirty="0"/>
              <a:t>　</a:t>
            </a:r>
          </a:p>
        </p:txBody>
      </p:sp>
      <p:sp>
        <p:nvSpPr>
          <p:cNvPr id="4" name="テキスト ボックス 3"/>
          <p:cNvSpPr txBox="1"/>
          <p:nvPr/>
        </p:nvSpPr>
        <p:spPr>
          <a:xfrm>
            <a:off x="467544" y="1173355"/>
            <a:ext cx="6842126" cy="1077218"/>
          </a:xfrm>
          <a:prstGeom prst="rect">
            <a:avLst/>
          </a:prstGeom>
          <a:noFill/>
        </p:spPr>
        <p:txBody>
          <a:bodyPr wrap="square" rtlCol="0">
            <a:spAutoFit/>
          </a:bodyPr>
          <a:lstStyle/>
          <a:p>
            <a:r>
              <a:rPr lang="ja-JP" altLang="en-US" sz="3200" b="1" i="1" dirty="0"/>
              <a:t>東広島市では年間</a:t>
            </a:r>
            <a:r>
              <a:rPr lang="en-US" altLang="ja-JP" sz="3200" b="1" i="1" dirty="0"/>
              <a:t>350</a:t>
            </a:r>
            <a:r>
              <a:rPr lang="ja-JP" altLang="en-US" sz="3200" b="1" i="1" dirty="0"/>
              <a:t>件以上発生</a:t>
            </a:r>
            <a:endParaRPr lang="en-US" altLang="ja-JP" sz="3200" b="1" i="1" dirty="0"/>
          </a:p>
          <a:p>
            <a:r>
              <a:rPr kumimoji="1" lang="ja-JP" altLang="en-US" sz="3200" b="1" i="1" dirty="0"/>
              <a:t>大半が，自転車又はバイクによる事故</a:t>
            </a:r>
          </a:p>
        </p:txBody>
      </p:sp>
      <p:sp>
        <p:nvSpPr>
          <p:cNvPr id="7" name="テキスト ボックス 6"/>
          <p:cNvSpPr txBox="1"/>
          <p:nvPr/>
        </p:nvSpPr>
        <p:spPr>
          <a:xfrm>
            <a:off x="4806732" y="372578"/>
            <a:ext cx="2264402" cy="400110"/>
          </a:xfrm>
          <a:prstGeom prst="rect">
            <a:avLst/>
          </a:prstGeom>
          <a:noFill/>
        </p:spPr>
        <p:txBody>
          <a:bodyPr wrap="none" rtlCol="0">
            <a:spAutoFit/>
          </a:bodyPr>
          <a:lstStyle/>
          <a:p>
            <a:r>
              <a:rPr lang="ja-JP" altLang="en-US" sz="2000" dirty="0"/>
              <a:t>（</a:t>
            </a:r>
            <a:r>
              <a:rPr lang="en-US" altLang="ja-JP" sz="2000" dirty="0"/>
              <a:t>Traffic Accidents)</a:t>
            </a:r>
            <a:endParaRPr kumimoji="1" lang="ja-JP" altLang="en-US" sz="2000" dirty="0"/>
          </a:p>
        </p:txBody>
      </p:sp>
      <p:sp>
        <p:nvSpPr>
          <p:cNvPr id="8" name="テキスト ボックス 7"/>
          <p:cNvSpPr txBox="1"/>
          <p:nvPr/>
        </p:nvSpPr>
        <p:spPr>
          <a:xfrm>
            <a:off x="585171" y="2270610"/>
            <a:ext cx="7973658" cy="769441"/>
          </a:xfrm>
          <a:prstGeom prst="rect">
            <a:avLst/>
          </a:prstGeom>
          <a:noFill/>
        </p:spPr>
        <p:txBody>
          <a:bodyPr wrap="none" rtlCol="0">
            <a:spAutoFit/>
          </a:bodyPr>
          <a:lstStyle/>
          <a:p>
            <a:r>
              <a:rPr kumimoji="1" lang="en-US" altLang="ja-JP" sz="2200" dirty="0"/>
              <a:t>There are more than 350 accidents in Higashi Hiroshima area.</a:t>
            </a:r>
          </a:p>
          <a:p>
            <a:r>
              <a:rPr lang="en-US" altLang="ja-JP" sz="2200" dirty="0"/>
              <a:t>Most are cycling accident and motorcycle accident.</a:t>
            </a:r>
            <a:endParaRPr kumimoji="1" lang="ja-JP" altLang="en-US" sz="2200" dirty="0"/>
          </a:p>
        </p:txBody>
      </p:sp>
      <p:sp>
        <p:nvSpPr>
          <p:cNvPr id="14" name="正方形/長方形 13">
            <a:extLst>
              <a:ext uri="{FF2B5EF4-FFF2-40B4-BE49-F238E27FC236}">
                <a16:creationId xmlns:a16="http://schemas.microsoft.com/office/drawing/2014/main" id="{3B8A840E-BAEA-4975-90FF-6C7B4C9EB49E}"/>
              </a:ext>
            </a:extLst>
          </p:cNvPr>
          <p:cNvSpPr/>
          <p:nvPr/>
        </p:nvSpPr>
        <p:spPr>
          <a:xfrm>
            <a:off x="4447607" y="3244334"/>
            <a:ext cx="248786" cy="369332"/>
          </a:xfrm>
          <a:prstGeom prst="rect">
            <a:avLst/>
          </a:prstGeom>
        </p:spPr>
        <p:txBody>
          <a:bodyPr wrap="none">
            <a:spAutoFit/>
          </a:bodyPr>
          <a:lstStyle/>
          <a:p>
            <a:r>
              <a:rPr lang="ja-JP" altLang="en-US" dirty="0"/>
              <a:t> </a:t>
            </a:r>
          </a:p>
        </p:txBody>
      </p:sp>
      <p:sp>
        <p:nvSpPr>
          <p:cNvPr id="17" name="正方形/長方形 16">
            <a:extLst>
              <a:ext uri="{FF2B5EF4-FFF2-40B4-BE49-F238E27FC236}">
                <a16:creationId xmlns:a16="http://schemas.microsoft.com/office/drawing/2014/main" id="{83866238-196A-4920-A8A9-575ADF52E89E}"/>
              </a:ext>
            </a:extLst>
          </p:cNvPr>
          <p:cNvSpPr/>
          <p:nvPr/>
        </p:nvSpPr>
        <p:spPr>
          <a:xfrm>
            <a:off x="4447607" y="3244334"/>
            <a:ext cx="248786" cy="369332"/>
          </a:xfrm>
          <a:prstGeom prst="rect">
            <a:avLst/>
          </a:prstGeom>
        </p:spPr>
        <p:txBody>
          <a:bodyPr wrap="none">
            <a:spAutoFit/>
          </a:bodyPr>
          <a:lstStyle/>
          <a:p>
            <a:r>
              <a:rPr lang="ja-JP" altLang="en-US" dirty="0"/>
              <a:t> </a:t>
            </a:r>
          </a:p>
        </p:txBody>
      </p:sp>
      <p:sp>
        <p:nvSpPr>
          <p:cNvPr id="11" name="テキスト ボックス 10">
            <a:extLst>
              <a:ext uri="{FF2B5EF4-FFF2-40B4-BE49-F238E27FC236}">
                <a16:creationId xmlns:a16="http://schemas.microsoft.com/office/drawing/2014/main" id="{54512DA6-DDFE-5E15-5155-5FD9CBF0869D}"/>
              </a:ext>
            </a:extLst>
          </p:cNvPr>
          <p:cNvSpPr txBox="1"/>
          <p:nvPr/>
        </p:nvSpPr>
        <p:spPr>
          <a:xfrm>
            <a:off x="551519" y="4279155"/>
            <a:ext cx="8289747" cy="2462213"/>
          </a:xfrm>
          <a:prstGeom prst="rect">
            <a:avLst/>
          </a:prstGeom>
          <a:noFill/>
        </p:spPr>
        <p:txBody>
          <a:bodyPr wrap="square">
            <a:spAutoFit/>
          </a:bodyPr>
          <a:lstStyle/>
          <a:p>
            <a:r>
              <a:rPr lang="en-US" altLang="ja-JP" dirty="0"/>
              <a:t>【2026</a:t>
            </a:r>
            <a:r>
              <a:rPr lang="ja-JP" altLang="en-US" dirty="0"/>
              <a:t>年</a:t>
            </a:r>
            <a:r>
              <a:rPr lang="en-US" altLang="ja-JP" dirty="0"/>
              <a:t>4</a:t>
            </a:r>
            <a:r>
              <a:rPr lang="ja-JP" altLang="en-US" dirty="0"/>
              <a:t>月</a:t>
            </a:r>
            <a:r>
              <a:rPr lang="en-US" altLang="ja-JP" dirty="0"/>
              <a:t>1</a:t>
            </a:r>
            <a:r>
              <a:rPr lang="ja-JP" altLang="en-US" dirty="0"/>
              <a:t>日から</a:t>
            </a:r>
            <a:r>
              <a:rPr lang="en-US" altLang="ja-JP" dirty="0"/>
              <a:t>】</a:t>
            </a:r>
            <a:r>
              <a:rPr lang="ja-JP" altLang="en-US" sz="2400" dirty="0"/>
              <a:t>自転車の「交通反則通告制度」（青切符）導入</a:t>
            </a:r>
            <a:endParaRPr lang="en-US" altLang="ja-JP" sz="2400" dirty="0"/>
          </a:p>
          <a:p>
            <a:r>
              <a:rPr lang="ja-JP" altLang="en-US" dirty="0"/>
              <a:t>例えば、信号無視や夜間の無灯火、右側通行、ながら運転（傘さし、携帯電話、イヤホン等）は反則行為として</a:t>
            </a:r>
            <a:r>
              <a:rPr lang="ja-JP" altLang="en-US" dirty="0">
                <a:solidFill>
                  <a:srgbClr val="FF0000"/>
                </a:solidFill>
              </a:rPr>
              <a:t>反則金</a:t>
            </a:r>
            <a:r>
              <a:rPr lang="ja-JP" altLang="en-US" dirty="0"/>
              <a:t>の対象。</a:t>
            </a:r>
            <a:endParaRPr lang="en-US" altLang="ja-JP" dirty="0"/>
          </a:p>
          <a:p>
            <a:r>
              <a:rPr lang="en-US" altLang="ja-JP" sz="2000" dirty="0"/>
              <a:t>The Traffic Violation Notification System (Blue Ticket) will be introduced starting on April 1, 2026.</a:t>
            </a:r>
          </a:p>
          <a:p>
            <a:r>
              <a:rPr lang="en-US" altLang="ja-JP" dirty="0"/>
              <a:t>For example, it is illegal and financial penalty for bikers to ignore traffic signals, ride at night without lights, ride on the right side of the road, and ride while holding an umbrella, using a cell phone, wearing earphones and so forth.</a:t>
            </a:r>
          </a:p>
        </p:txBody>
      </p:sp>
    </p:spTree>
    <p:extLst>
      <p:ext uri="{BB962C8B-B14F-4D97-AF65-F5344CB8AC3E}">
        <p14:creationId xmlns:p14="http://schemas.microsoft.com/office/powerpoint/2010/main" val="3850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65126"/>
            <a:ext cx="3960440" cy="19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a:extLst>
              <a:ext uri="{FF2B5EF4-FFF2-40B4-BE49-F238E27FC236}">
                <a16:creationId xmlns:a16="http://schemas.microsoft.com/office/drawing/2014/main" id="{96484E80-8392-5A41-852D-726BD4DD3686}"/>
              </a:ext>
            </a:extLst>
          </p:cNvPr>
          <p:cNvSpPr txBox="1"/>
          <p:nvPr/>
        </p:nvSpPr>
        <p:spPr>
          <a:xfrm>
            <a:off x="4763460" y="1186550"/>
            <a:ext cx="3768980" cy="677108"/>
          </a:xfrm>
          <a:prstGeom prst="rect">
            <a:avLst/>
          </a:prstGeom>
          <a:noFill/>
        </p:spPr>
        <p:txBody>
          <a:bodyPr wrap="none" rtlCol="0">
            <a:spAutoFit/>
          </a:bodyPr>
          <a:lstStyle/>
          <a:p>
            <a:r>
              <a:rPr kumimoji="1" lang="ja-JP" altLang="en-US" sz="2000" dirty="0">
                <a:latin typeface="+mj-ea"/>
                <a:ea typeface="+mj-ea"/>
              </a:rPr>
              <a:t>危険個所では自転車から降りる。</a:t>
            </a:r>
            <a:endParaRPr kumimoji="1" lang="en-US" altLang="ja-JP" sz="2000" dirty="0">
              <a:latin typeface="+mj-ea"/>
              <a:ea typeface="+mj-ea"/>
            </a:endParaRPr>
          </a:p>
          <a:p>
            <a:r>
              <a:rPr lang="en-US" altLang="ja-JP" dirty="0">
                <a:latin typeface="+mj-ea"/>
                <a:ea typeface="+mj-ea"/>
              </a:rPr>
              <a:t>Get off a bicycle at the danger point.</a:t>
            </a:r>
            <a:endParaRPr kumimoji="1" lang="en-US" altLang="ja-JP" dirty="0">
              <a:latin typeface="+mj-ea"/>
              <a:ea typeface="+mj-ea"/>
            </a:endParaRPr>
          </a:p>
        </p:txBody>
      </p:sp>
      <p:sp>
        <p:nvSpPr>
          <p:cNvPr id="13" name="タイトル 1">
            <a:extLst>
              <a:ext uri="{FF2B5EF4-FFF2-40B4-BE49-F238E27FC236}">
                <a16:creationId xmlns:a16="http://schemas.microsoft.com/office/drawing/2014/main" id="{56657272-CF40-4296-B58B-E2ABE0A4C48C}"/>
              </a:ext>
            </a:extLst>
          </p:cNvPr>
          <p:cNvSpPr txBox="1">
            <a:spLocks/>
          </p:cNvSpPr>
          <p:nvPr/>
        </p:nvSpPr>
        <p:spPr>
          <a:xfrm>
            <a:off x="250825" y="44624"/>
            <a:ext cx="8281615" cy="723900"/>
          </a:xfrm>
          <a:prstGeom prst="rect">
            <a:avLst/>
          </a:prstGeom>
        </p:spPr>
        <p:txBody>
          <a:bodyPr/>
          <a:lstStyle>
            <a:lvl1pPr algn="l" rtl="0" eaLnBrk="1" fontAlgn="base" hangingPunct="1">
              <a:spcBef>
                <a:spcPct val="0"/>
              </a:spcBef>
              <a:spcAft>
                <a:spcPct val="0"/>
              </a:spcAft>
              <a:defRPr kumimoji="1" sz="3600" b="1">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kern="0" dirty="0"/>
              <a:t>(4) </a:t>
            </a:r>
            <a:r>
              <a:rPr lang="ja-JP" altLang="en-US" kern="0" dirty="0"/>
              <a:t>自転車の運転・駐輪マナー</a:t>
            </a:r>
          </a:p>
        </p:txBody>
      </p:sp>
      <p:sp>
        <p:nvSpPr>
          <p:cNvPr id="18" name="テキスト ボックス 17">
            <a:extLst>
              <a:ext uri="{FF2B5EF4-FFF2-40B4-BE49-F238E27FC236}">
                <a16:creationId xmlns:a16="http://schemas.microsoft.com/office/drawing/2014/main" id="{EF06521C-7ECB-40D5-9A98-310137D45B5C}"/>
              </a:ext>
            </a:extLst>
          </p:cNvPr>
          <p:cNvSpPr txBox="1"/>
          <p:nvPr/>
        </p:nvSpPr>
        <p:spPr>
          <a:xfrm>
            <a:off x="6268038" y="406574"/>
            <a:ext cx="2279791" cy="400110"/>
          </a:xfrm>
          <a:prstGeom prst="rect">
            <a:avLst/>
          </a:prstGeom>
          <a:noFill/>
        </p:spPr>
        <p:txBody>
          <a:bodyPr wrap="none" rtlCol="0">
            <a:spAutoFit/>
          </a:bodyPr>
          <a:lstStyle/>
          <a:p>
            <a:r>
              <a:rPr lang="ja-JP" altLang="en-US" sz="2000" dirty="0"/>
              <a:t>（</a:t>
            </a:r>
            <a:r>
              <a:rPr lang="en-US" altLang="ja-JP" sz="2000" dirty="0"/>
              <a:t>Bicycles manner)</a:t>
            </a:r>
            <a:endParaRPr kumimoji="1" lang="ja-JP" altLang="en-US" sz="2000" dirty="0"/>
          </a:p>
        </p:txBody>
      </p:sp>
      <p:sp>
        <p:nvSpPr>
          <p:cNvPr id="4" name="テキスト ボックス 3">
            <a:extLst>
              <a:ext uri="{FF2B5EF4-FFF2-40B4-BE49-F238E27FC236}">
                <a16:creationId xmlns:a16="http://schemas.microsoft.com/office/drawing/2014/main" id="{8D96B1CB-7313-1115-A224-2A12207B2DDB}"/>
              </a:ext>
            </a:extLst>
          </p:cNvPr>
          <p:cNvSpPr txBox="1"/>
          <p:nvPr/>
        </p:nvSpPr>
        <p:spPr>
          <a:xfrm>
            <a:off x="526666" y="3184295"/>
            <a:ext cx="8281615" cy="369332"/>
          </a:xfrm>
          <a:prstGeom prst="rect">
            <a:avLst/>
          </a:prstGeom>
          <a:solidFill>
            <a:srgbClr val="FFE7FF"/>
          </a:solidFill>
        </p:spPr>
        <p:txBody>
          <a:bodyPr wrap="square" rtlCol="0">
            <a:spAutoFit/>
          </a:bodyPr>
          <a:lstStyle/>
          <a:p>
            <a:r>
              <a:rPr lang="ja-JP" altLang="en-US" dirty="0"/>
              <a:t>◆東広島キャンパス内の主な自転車走行禁止区域</a:t>
            </a:r>
            <a:endParaRPr kumimoji="1" lang="ja-JP" altLang="en-US" dirty="0"/>
          </a:p>
        </p:txBody>
      </p:sp>
      <p:pic>
        <p:nvPicPr>
          <p:cNvPr id="5" name="図 4">
            <a:extLst>
              <a:ext uri="{FF2B5EF4-FFF2-40B4-BE49-F238E27FC236}">
                <a16:creationId xmlns:a16="http://schemas.microsoft.com/office/drawing/2014/main" id="{0B4AA2DE-5EDF-C306-F126-C9926A874AA9}"/>
              </a:ext>
            </a:extLst>
          </p:cNvPr>
          <p:cNvPicPr>
            <a:picLocks noChangeAspect="1"/>
          </p:cNvPicPr>
          <p:nvPr/>
        </p:nvPicPr>
        <p:blipFill>
          <a:blip r:embed="rId4"/>
          <a:srcRect r="15495"/>
          <a:stretch>
            <a:fillRect/>
          </a:stretch>
        </p:blipFill>
        <p:spPr>
          <a:xfrm>
            <a:off x="526666" y="3899980"/>
            <a:ext cx="3169176" cy="250017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テキスト ボックス 6">
            <a:extLst>
              <a:ext uri="{FF2B5EF4-FFF2-40B4-BE49-F238E27FC236}">
                <a16:creationId xmlns:a16="http://schemas.microsoft.com/office/drawing/2014/main" id="{36793A91-1E79-3700-68BB-ED1C181DBFF2}"/>
              </a:ext>
            </a:extLst>
          </p:cNvPr>
          <p:cNvSpPr txBox="1"/>
          <p:nvPr/>
        </p:nvSpPr>
        <p:spPr>
          <a:xfrm>
            <a:off x="431539" y="3553627"/>
            <a:ext cx="2160241" cy="307777"/>
          </a:xfrm>
          <a:prstGeom prst="rect">
            <a:avLst/>
          </a:prstGeom>
          <a:noFill/>
        </p:spPr>
        <p:txBody>
          <a:bodyPr wrap="square">
            <a:spAutoFit/>
          </a:bodyPr>
          <a:lstStyle/>
          <a:p>
            <a:r>
              <a:rPr kumimoji="1" lang="ja-JP" altLang="en-US" sz="1400" dirty="0"/>
              <a:t>総合科学部講義棟周辺</a:t>
            </a:r>
            <a:endParaRPr kumimoji="1" lang="en-US" altLang="ja-JP" sz="1400" dirty="0"/>
          </a:p>
        </p:txBody>
      </p:sp>
      <p:pic>
        <p:nvPicPr>
          <p:cNvPr id="10" name="図 9">
            <a:extLst>
              <a:ext uri="{FF2B5EF4-FFF2-40B4-BE49-F238E27FC236}">
                <a16:creationId xmlns:a16="http://schemas.microsoft.com/office/drawing/2014/main" id="{4F5EFDFD-70B1-2C93-C520-624567425238}"/>
              </a:ext>
            </a:extLst>
          </p:cNvPr>
          <p:cNvPicPr>
            <a:picLocks noChangeAspect="1"/>
          </p:cNvPicPr>
          <p:nvPr/>
        </p:nvPicPr>
        <p:blipFill>
          <a:blip r:embed="rId5"/>
          <a:stretch>
            <a:fillRect/>
          </a:stretch>
        </p:blipFill>
        <p:spPr>
          <a:xfrm>
            <a:off x="3962883" y="4196369"/>
            <a:ext cx="4845398" cy="219368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1" name="テキスト ボックス 10">
            <a:extLst>
              <a:ext uri="{FF2B5EF4-FFF2-40B4-BE49-F238E27FC236}">
                <a16:creationId xmlns:a16="http://schemas.microsoft.com/office/drawing/2014/main" id="{7DE7515F-6AA8-AE1D-3FE5-649BB27B18A9}"/>
              </a:ext>
            </a:extLst>
          </p:cNvPr>
          <p:cNvSpPr txBox="1"/>
          <p:nvPr/>
        </p:nvSpPr>
        <p:spPr>
          <a:xfrm>
            <a:off x="3851920" y="3861404"/>
            <a:ext cx="4260254" cy="307777"/>
          </a:xfrm>
          <a:prstGeom prst="rect">
            <a:avLst/>
          </a:prstGeom>
          <a:noFill/>
        </p:spPr>
        <p:txBody>
          <a:bodyPr wrap="square">
            <a:spAutoFit/>
          </a:bodyPr>
          <a:lstStyle/>
          <a:p>
            <a:r>
              <a:rPr lang="ja-JP" altLang="en-US" sz="1400" dirty="0"/>
              <a:t>教育学部・文学部・経済学部周辺</a:t>
            </a:r>
            <a:endParaRPr kumimoji="1" lang="en-US" altLang="ja-JP" sz="1400" dirty="0"/>
          </a:p>
        </p:txBody>
      </p:sp>
    </p:spTree>
    <p:extLst>
      <p:ext uri="{BB962C8B-B14F-4D97-AF65-F5344CB8AC3E}">
        <p14:creationId xmlns:p14="http://schemas.microsoft.com/office/powerpoint/2010/main" val="350131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4ABE578-CCCD-4AA2-90C4-C3498EA6A14A}"/>
              </a:ext>
            </a:extLst>
          </p:cNvPr>
          <p:cNvSpPr/>
          <p:nvPr/>
        </p:nvSpPr>
        <p:spPr>
          <a:xfrm>
            <a:off x="322204" y="1225036"/>
            <a:ext cx="3600401" cy="1908215"/>
          </a:xfrm>
          <a:prstGeom prst="rect">
            <a:avLst/>
          </a:prstGeom>
        </p:spPr>
        <p:txBody>
          <a:bodyPr wrap="square">
            <a:spAutoFit/>
          </a:bodyPr>
          <a:lstStyle/>
          <a:p>
            <a:r>
              <a:rPr lang="ja-JP" altLang="en-US" sz="2800" dirty="0">
                <a:latin typeface="+mj-ea"/>
                <a:ea typeface="+mj-ea"/>
              </a:rPr>
              <a:t>駐輪場</a:t>
            </a:r>
            <a:r>
              <a:rPr lang="ja-JP" altLang="en-US" sz="2400" dirty="0">
                <a:latin typeface="+mj-ea"/>
                <a:ea typeface="+mj-ea"/>
              </a:rPr>
              <a:t> </a:t>
            </a:r>
            <a:r>
              <a:rPr lang="en-US" altLang="ja-JP" sz="2000" dirty="0">
                <a:latin typeface="+mj-ea"/>
                <a:ea typeface="+mj-ea"/>
              </a:rPr>
              <a:t>Bicycle parking lot</a:t>
            </a:r>
          </a:p>
          <a:p>
            <a:r>
              <a:rPr lang="ja-JP" altLang="en-US" dirty="0">
                <a:latin typeface="+mj-ea"/>
                <a:ea typeface="+mj-ea"/>
              </a:rPr>
              <a:t>緊急車両の進入路妨害や事故の誘発を防ぐため、必ず駐輪場内に駐輪</a:t>
            </a:r>
            <a:endParaRPr lang="en-US" altLang="ja-JP" dirty="0">
              <a:latin typeface="+mj-ea"/>
              <a:ea typeface="+mj-ea"/>
            </a:endParaRPr>
          </a:p>
          <a:p>
            <a:r>
              <a:rPr lang="en-US" altLang="ja-JP" dirty="0">
                <a:latin typeface="+mj-ea"/>
                <a:ea typeface="+mj-ea"/>
              </a:rPr>
              <a:t>Do not park bicycles out of the parking lot.</a:t>
            </a:r>
          </a:p>
        </p:txBody>
      </p:sp>
      <p:sp>
        <p:nvSpPr>
          <p:cNvPr id="11" name="正方形/長方形 10">
            <a:extLst>
              <a:ext uri="{FF2B5EF4-FFF2-40B4-BE49-F238E27FC236}">
                <a16:creationId xmlns:a16="http://schemas.microsoft.com/office/drawing/2014/main" id="{0CF6EB3A-3BAB-43ED-A944-A879B5E23055}"/>
              </a:ext>
            </a:extLst>
          </p:cNvPr>
          <p:cNvSpPr/>
          <p:nvPr/>
        </p:nvSpPr>
        <p:spPr>
          <a:xfrm>
            <a:off x="4370944" y="1105372"/>
            <a:ext cx="4291844" cy="2431435"/>
          </a:xfrm>
          <a:prstGeom prst="rect">
            <a:avLst/>
          </a:prstGeom>
        </p:spPr>
        <p:txBody>
          <a:bodyPr wrap="square">
            <a:spAutoFit/>
          </a:bodyPr>
          <a:lstStyle/>
          <a:p>
            <a:r>
              <a:rPr lang="ja-JP" altLang="en-US" sz="2400" dirty="0">
                <a:latin typeface="+mj-ea"/>
                <a:ea typeface="+mj-ea"/>
              </a:rPr>
              <a:t>自転車登録番号（広島大学）</a:t>
            </a:r>
            <a:endParaRPr lang="en-US" altLang="ja-JP" sz="2400" dirty="0">
              <a:latin typeface="+mj-ea"/>
              <a:ea typeface="+mj-ea"/>
            </a:endParaRPr>
          </a:p>
          <a:p>
            <a:r>
              <a:rPr lang="en-US" altLang="ja-JP" sz="2000" dirty="0">
                <a:latin typeface="+mj-ea"/>
                <a:ea typeface="+mj-ea"/>
              </a:rPr>
              <a:t>Bicycle registration number</a:t>
            </a:r>
          </a:p>
          <a:p>
            <a:r>
              <a:rPr lang="ja-JP" altLang="en-US" dirty="0">
                <a:latin typeface="+mj-ea"/>
                <a:ea typeface="+mj-ea"/>
              </a:rPr>
              <a:t>自転車登録番号のステッカー（駐輪証）を配付。自転車で通学する人は登録を。</a:t>
            </a:r>
            <a:endParaRPr lang="en-US" altLang="ja-JP" dirty="0">
              <a:latin typeface="+mj-ea"/>
              <a:ea typeface="+mj-ea"/>
            </a:endParaRPr>
          </a:p>
          <a:p>
            <a:r>
              <a:rPr lang="en-US" altLang="ja-JP" dirty="0">
                <a:latin typeface="+mj-ea"/>
                <a:ea typeface="+mj-ea"/>
              </a:rPr>
              <a:t>We are distributing bicycle registration number stickers (parking permits).</a:t>
            </a:r>
          </a:p>
          <a:p>
            <a:r>
              <a:rPr lang="en-US" altLang="ja-JP" dirty="0">
                <a:latin typeface="+mj-ea"/>
                <a:ea typeface="+mj-ea"/>
              </a:rPr>
              <a:t>Students who commute by bicycle must register.</a:t>
            </a:r>
          </a:p>
        </p:txBody>
      </p:sp>
      <p:sp>
        <p:nvSpPr>
          <p:cNvPr id="13" name="タイトル 1">
            <a:extLst>
              <a:ext uri="{FF2B5EF4-FFF2-40B4-BE49-F238E27FC236}">
                <a16:creationId xmlns:a16="http://schemas.microsoft.com/office/drawing/2014/main" id="{56657272-CF40-4296-B58B-E2ABE0A4C48C}"/>
              </a:ext>
            </a:extLst>
          </p:cNvPr>
          <p:cNvSpPr txBox="1">
            <a:spLocks/>
          </p:cNvSpPr>
          <p:nvPr/>
        </p:nvSpPr>
        <p:spPr>
          <a:xfrm>
            <a:off x="250825" y="44624"/>
            <a:ext cx="8281615" cy="723900"/>
          </a:xfrm>
          <a:prstGeom prst="rect">
            <a:avLst/>
          </a:prstGeom>
        </p:spPr>
        <p:txBody>
          <a:bodyPr/>
          <a:lstStyle>
            <a:lvl1pPr algn="l" rtl="0" eaLnBrk="1" fontAlgn="base" hangingPunct="1">
              <a:spcBef>
                <a:spcPct val="0"/>
              </a:spcBef>
              <a:spcAft>
                <a:spcPct val="0"/>
              </a:spcAft>
              <a:defRPr kumimoji="1" sz="3600" b="1">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kern="0" dirty="0"/>
              <a:t>(4) </a:t>
            </a:r>
            <a:r>
              <a:rPr lang="ja-JP" altLang="en-US" kern="0" dirty="0"/>
              <a:t>自転車の運転・駐輪マナー</a:t>
            </a:r>
          </a:p>
        </p:txBody>
      </p:sp>
      <p:sp>
        <p:nvSpPr>
          <p:cNvPr id="18" name="テキスト ボックス 17">
            <a:extLst>
              <a:ext uri="{FF2B5EF4-FFF2-40B4-BE49-F238E27FC236}">
                <a16:creationId xmlns:a16="http://schemas.microsoft.com/office/drawing/2014/main" id="{EF06521C-7ECB-40D5-9A98-310137D45B5C}"/>
              </a:ext>
            </a:extLst>
          </p:cNvPr>
          <p:cNvSpPr txBox="1"/>
          <p:nvPr/>
        </p:nvSpPr>
        <p:spPr>
          <a:xfrm>
            <a:off x="6268038" y="406574"/>
            <a:ext cx="2279791" cy="400110"/>
          </a:xfrm>
          <a:prstGeom prst="rect">
            <a:avLst/>
          </a:prstGeom>
          <a:noFill/>
        </p:spPr>
        <p:txBody>
          <a:bodyPr wrap="none" rtlCol="0">
            <a:spAutoFit/>
          </a:bodyPr>
          <a:lstStyle/>
          <a:p>
            <a:r>
              <a:rPr lang="ja-JP" altLang="en-US" sz="2000" dirty="0"/>
              <a:t>（</a:t>
            </a:r>
            <a:r>
              <a:rPr lang="en-US" altLang="ja-JP" sz="2000" dirty="0"/>
              <a:t>Bicycles manner)</a:t>
            </a:r>
            <a:endParaRPr kumimoji="1" lang="ja-JP" altLang="en-US" sz="2000" dirty="0"/>
          </a:p>
        </p:txBody>
      </p:sp>
      <p:grpSp>
        <p:nvGrpSpPr>
          <p:cNvPr id="27" name="グループ化 26">
            <a:extLst>
              <a:ext uri="{FF2B5EF4-FFF2-40B4-BE49-F238E27FC236}">
                <a16:creationId xmlns:a16="http://schemas.microsoft.com/office/drawing/2014/main" id="{F6C02C14-A0AB-7985-2E82-793F1A965526}"/>
              </a:ext>
            </a:extLst>
          </p:cNvPr>
          <p:cNvGrpSpPr/>
          <p:nvPr/>
        </p:nvGrpSpPr>
        <p:grpSpPr>
          <a:xfrm>
            <a:off x="467544" y="3375346"/>
            <a:ext cx="2997565" cy="2111910"/>
            <a:chOff x="467544" y="2980026"/>
            <a:chExt cx="2997565" cy="2111910"/>
          </a:xfrm>
        </p:grpSpPr>
        <p:pic>
          <p:nvPicPr>
            <p:cNvPr id="2" name="Picture 6">
              <a:extLst>
                <a:ext uri="{FF2B5EF4-FFF2-40B4-BE49-F238E27FC236}">
                  <a16:creationId xmlns:a16="http://schemas.microsoft.com/office/drawing/2014/main" id="{63C2AD17-F4E8-5648-F735-8391A66E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80026"/>
              <a:ext cx="2997565" cy="1741552"/>
            </a:xfrm>
            <a:prstGeom prst="rect">
              <a:avLst/>
            </a:prstGeom>
            <a:noFill/>
            <a:ln w="9525">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乗算記号 24">
              <a:extLst>
                <a:ext uri="{FF2B5EF4-FFF2-40B4-BE49-F238E27FC236}">
                  <a16:creationId xmlns:a16="http://schemas.microsoft.com/office/drawing/2014/main" id="{59C0EDAB-D94A-058E-90C4-A6DC6F3F6FD1}"/>
                </a:ext>
              </a:extLst>
            </p:cNvPr>
            <p:cNvSpPr/>
            <p:nvPr/>
          </p:nvSpPr>
          <p:spPr>
            <a:xfrm>
              <a:off x="491208" y="2992974"/>
              <a:ext cx="2276971" cy="2098962"/>
            </a:xfrm>
            <a:prstGeom prst="mathMultiply">
              <a:avLst>
                <a:gd name="adj1" fmla="val 514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FD2DC2D2-A727-2644-1166-8E69C28554E3}"/>
              </a:ext>
            </a:extLst>
          </p:cNvPr>
          <p:cNvSpPr txBox="1"/>
          <p:nvPr/>
        </p:nvSpPr>
        <p:spPr>
          <a:xfrm>
            <a:off x="467544" y="5174327"/>
            <a:ext cx="3600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駐輪場外</a:t>
            </a:r>
            <a:r>
              <a:rPr lang="ja-JP" altLang="en-US" dirty="0">
                <a:solidFill>
                  <a:srgbClr val="000000"/>
                </a:solidFill>
              </a:rPr>
              <a:t>に</a:t>
            </a: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駐輪しない</a:t>
            </a:r>
          </a:p>
        </p:txBody>
      </p:sp>
      <p:sp>
        <p:nvSpPr>
          <p:cNvPr id="3" name="正方形/長方形 2">
            <a:extLst>
              <a:ext uri="{FF2B5EF4-FFF2-40B4-BE49-F238E27FC236}">
                <a16:creationId xmlns:a16="http://schemas.microsoft.com/office/drawing/2014/main" id="{A1DCF837-0DDC-4214-86FB-A454FEB73415}"/>
              </a:ext>
            </a:extLst>
          </p:cNvPr>
          <p:cNvSpPr/>
          <p:nvPr/>
        </p:nvSpPr>
        <p:spPr>
          <a:xfrm>
            <a:off x="4415581" y="3667600"/>
            <a:ext cx="4291844" cy="3013454"/>
          </a:xfrm>
          <a:prstGeom prst="rect">
            <a:avLst/>
          </a:prstGeom>
        </p:spPr>
        <p:txBody>
          <a:bodyPr wrap="square">
            <a:spAutoFit/>
          </a:bodyPr>
          <a:lstStyle/>
          <a:p>
            <a:pPr>
              <a:lnSpc>
                <a:spcPts val="2900"/>
              </a:lnSpc>
              <a:spcAft>
                <a:spcPts val="0"/>
              </a:spcAft>
            </a:pPr>
            <a:r>
              <a:rPr lang="ja-JP" altLang="en-US" sz="2400" dirty="0">
                <a:latin typeface="+mj-ea"/>
                <a:ea typeface="+mj-ea"/>
              </a:rPr>
              <a:t>自転車保険の加入義務化</a:t>
            </a:r>
            <a:endParaRPr lang="en-US" altLang="ja-JP" sz="2400" dirty="0">
              <a:latin typeface="+mj-ea"/>
              <a:ea typeface="+mj-ea"/>
            </a:endParaRPr>
          </a:p>
          <a:p>
            <a:pPr>
              <a:lnSpc>
                <a:spcPts val="2900"/>
              </a:lnSpc>
              <a:spcAft>
                <a:spcPts val="0"/>
              </a:spcAft>
            </a:pPr>
            <a:r>
              <a:rPr lang="ja-JP" altLang="en-US" sz="2000" dirty="0">
                <a:latin typeface="+mj-ea"/>
                <a:ea typeface="+mj-ea"/>
              </a:rPr>
              <a:t>広島県は令和</a:t>
            </a:r>
            <a:r>
              <a:rPr lang="en-US" altLang="ja-JP" sz="2000" dirty="0">
                <a:latin typeface="+mj-ea"/>
                <a:ea typeface="+mj-ea"/>
              </a:rPr>
              <a:t>5</a:t>
            </a:r>
            <a:r>
              <a:rPr lang="ja-JP" altLang="en-US" sz="2000" dirty="0">
                <a:latin typeface="+mj-ea"/>
                <a:ea typeface="+mj-ea"/>
              </a:rPr>
              <a:t>年</a:t>
            </a:r>
            <a:r>
              <a:rPr lang="en-US" altLang="ja-JP" sz="2000" dirty="0">
                <a:latin typeface="+mj-ea"/>
                <a:ea typeface="+mj-ea"/>
              </a:rPr>
              <a:t>4</a:t>
            </a:r>
            <a:r>
              <a:rPr lang="ja-JP" altLang="en-US" sz="2000" dirty="0">
                <a:latin typeface="+mj-ea"/>
                <a:ea typeface="+mj-ea"/>
              </a:rPr>
              <a:t>月</a:t>
            </a:r>
            <a:r>
              <a:rPr lang="en-US" altLang="ja-JP" sz="2000" dirty="0">
                <a:latin typeface="+mj-ea"/>
                <a:ea typeface="+mj-ea"/>
              </a:rPr>
              <a:t>1</a:t>
            </a:r>
            <a:r>
              <a:rPr lang="ja-JP" altLang="en-US" sz="2000" dirty="0">
                <a:latin typeface="+mj-ea"/>
                <a:ea typeface="+mj-ea"/>
              </a:rPr>
              <a:t>日から自転車保険の加入を義務化。保険に加入すること。</a:t>
            </a:r>
            <a:endParaRPr lang="en-GB" altLang="ja-JP" dirty="0">
              <a:latin typeface="+mj-ea"/>
              <a:ea typeface="+mj-ea"/>
            </a:endParaRPr>
          </a:p>
          <a:p>
            <a:pPr>
              <a:lnSpc>
                <a:spcPts val="2900"/>
              </a:lnSpc>
              <a:spcAft>
                <a:spcPts val="0"/>
              </a:spcAft>
            </a:pPr>
            <a:r>
              <a:rPr lang="en-GB" altLang="ja-JP" dirty="0">
                <a:latin typeface="+mj-ea"/>
                <a:ea typeface="+mj-ea"/>
              </a:rPr>
              <a:t>Bicycle insurance has been made mandatory within Hiroshima Prefecture, beginning April 1, 2023. Therefore, bicycle users should make sure they are insured.</a:t>
            </a:r>
            <a:endParaRPr lang="en-US" altLang="ja-JP" kern="100" dirty="0">
              <a:latin typeface="+mj-ea"/>
              <a:ea typeface="+mj-ea"/>
              <a:cs typeface="Times New Roman"/>
            </a:endParaRPr>
          </a:p>
        </p:txBody>
      </p:sp>
    </p:spTree>
    <p:extLst>
      <p:ext uri="{BB962C8B-B14F-4D97-AF65-F5344CB8AC3E}">
        <p14:creationId xmlns:p14="http://schemas.microsoft.com/office/powerpoint/2010/main" val="4130028845"/>
      </p:ext>
    </p:extLst>
  </p:cSld>
  <p:clrMapOvr>
    <a:masterClrMapping/>
  </p:clrMapOvr>
</p:sld>
</file>

<file path=ppt/theme/theme1.xml><?xml version="1.0" encoding="utf-8"?>
<a:theme xmlns:a="http://schemas.openxmlformats.org/drawingml/2006/main" name="Japanese">
  <a:themeElements>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apane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apane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apane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apane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apane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apane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apane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apane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apane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apane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apanese 13">
        <a:dk1>
          <a:srgbClr val="000000"/>
        </a:dk1>
        <a:lt1>
          <a:srgbClr val="FFFFFF"/>
        </a:lt1>
        <a:dk2>
          <a:srgbClr val="386CAF"/>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14">
        <a:dk1>
          <a:srgbClr val="000000"/>
        </a:dk1>
        <a:lt1>
          <a:srgbClr val="FFFFFF"/>
        </a:lt1>
        <a:dk2>
          <a:srgbClr val="000000"/>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Japanese</Template>
  <TotalTime>3413</TotalTime>
  <Words>1856</Words>
  <Application>Microsoft Office PowerPoint</Application>
  <PresentationFormat>画面に合わせる (4:3)</PresentationFormat>
  <Paragraphs>225</Paragraphs>
  <Slides>22</Slides>
  <Notes>22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ＭＳ ゴシック</vt:lpstr>
      <vt:lpstr>Arial</vt:lpstr>
      <vt:lpstr>Calibri</vt:lpstr>
      <vt:lpstr>Japanese</vt:lpstr>
      <vt:lpstr>学生生活ガイダンス A Student life</vt:lpstr>
      <vt:lpstr>１．はじめに</vt:lpstr>
      <vt:lpstr>PowerPoint プレゼンテーション</vt:lpstr>
      <vt:lpstr>２．注意事項</vt:lpstr>
      <vt:lpstr>２　注意事項 (1) 規範意識について（加害者にならない）</vt:lpstr>
      <vt:lpstr>　２　注意事項 (2) カンニングは厳罰</vt:lpstr>
      <vt:lpstr>２　注意事項 (3) 交通事故について</vt:lpstr>
      <vt:lpstr>PowerPoint プレゼンテーション</vt:lpstr>
      <vt:lpstr>PowerPoint プレゼンテーション</vt:lpstr>
      <vt:lpstr>２　注意事項 (5) 飲酒について　</vt:lpstr>
      <vt:lpstr>PowerPoint プレゼンテーション</vt:lpstr>
      <vt:lpstr>PowerPoint プレゼンテーション</vt:lpstr>
      <vt:lpstr>２　注意事項 (8) その他</vt:lpstr>
      <vt:lpstr>３．大学の相談体制</vt:lpstr>
      <vt:lpstr>3. 大学の相談体制</vt:lpstr>
      <vt:lpstr>４．課外活動・ボランティア活動</vt:lpstr>
      <vt:lpstr>課外活動　 Extracurricular Activities </vt:lpstr>
      <vt:lpstr>５．連絡システム</vt:lpstr>
      <vt:lpstr>大学からのお知らせシステム  University Notification System</vt:lpstr>
      <vt:lpstr>緊急連絡システム</vt:lpstr>
      <vt:lpstr>詳しくは「学生生活の手引」を！</vt:lpstr>
      <vt:lpstr>６．おわりに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io sano</dc:creator>
  <cp:lastModifiedBy>古屋　紫織</cp:lastModifiedBy>
  <cp:revision>265</cp:revision>
  <cp:lastPrinted>2026-02-13T02:51:47Z</cp:lastPrinted>
  <dcterms:created xsi:type="dcterms:W3CDTF">2014-05-23T11:34:38Z</dcterms:created>
  <dcterms:modified xsi:type="dcterms:W3CDTF">2026-03-13T07:34:44Z</dcterms:modified>
</cp:coreProperties>
</file>