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673" r:id="rId2"/>
    <p:sldMasterId id="2147483724" r:id="rId3"/>
  </p:sldMasterIdLst>
  <p:notesMasterIdLst>
    <p:notesMasterId r:id="rId5"/>
  </p:notesMasterIdLst>
  <p:sldIdLst>
    <p:sldId id="256" r:id="rId4"/>
  </p:sldIdLst>
  <p:sldSz cx="9144000" cy="6858000" type="screen4x3"/>
  <p:notesSz cx="6858000" cy="99456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FF"/>
    <a:srgbClr val="FFCC00"/>
    <a:srgbClr val="93FFE3"/>
    <a:srgbClr val="85FFDF"/>
    <a:srgbClr val="8BFFE1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7267" autoAdjust="0"/>
    <p:restoredTop sz="94618" autoAdjust="0"/>
  </p:normalViewPr>
  <p:slideViewPr>
    <p:cSldViewPr>
      <p:cViewPr>
        <p:scale>
          <a:sx n="72" d="100"/>
          <a:sy n="72" d="100"/>
        </p:scale>
        <p:origin x="-1714" y="-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72547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17" tIns="48158" rIns="96317" bIns="48158" numCol="1" anchor="t" anchorCtr="0" compatLnSpc="1">
            <a:prstTxWarp prst="textNoShape">
              <a:avLst/>
            </a:prstTxWarp>
          </a:bodyPr>
          <a:lstStyle>
            <a:lvl1pPr defTabSz="963281" eaLnBrk="1" hangingPunct="1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83852" y="1"/>
            <a:ext cx="2972547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17" tIns="48158" rIns="96317" bIns="48158" numCol="1" anchor="t" anchorCtr="0" compatLnSpc="1">
            <a:prstTxWarp prst="textNoShape">
              <a:avLst/>
            </a:prstTxWarp>
          </a:bodyPr>
          <a:lstStyle>
            <a:lvl1pPr algn="r" defTabSz="963281" eaLnBrk="1" hangingPunct="1">
              <a:defRPr sz="1300"/>
            </a:lvl1pPr>
          </a:lstStyle>
          <a:p>
            <a:pPr>
              <a:defRPr/>
            </a:pPr>
            <a:fld id="{F30D4605-9D64-4FCB-B7C6-697C90FB4C44}" type="datetimeFigureOut">
              <a:rPr lang="ja-JP" altLang="en-US"/>
              <a:pPr>
                <a:defRPr/>
              </a:pPr>
              <a:t>2019/6/17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975225" cy="3732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918" tIns="44459" rIns="88918" bIns="4445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85480" y="4724162"/>
            <a:ext cx="5487041" cy="447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17" tIns="48158" rIns="96317" bIns="481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448324"/>
            <a:ext cx="2972547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17" tIns="48158" rIns="96317" bIns="48158" numCol="1" anchor="b" anchorCtr="0" compatLnSpc="1">
            <a:prstTxWarp prst="textNoShape">
              <a:avLst/>
            </a:prstTxWarp>
          </a:bodyPr>
          <a:lstStyle>
            <a:lvl1pPr defTabSz="963281" eaLnBrk="1" hangingPunct="1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83852" y="9448324"/>
            <a:ext cx="2972547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17" tIns="48158" rIns="96317" bIns="48158" numCol="1" anchor="b" anchorCtr="0" compatLnSpc="1">
            <a:prstTxWarp prst="textNoShape">
              <a:avLst/>
            </a:prstTxWarp>
          </a:bodyPr>
          <a:lstStyle>
            <a:lvl1pPr algn="r" defTabSz="963225" eaLnBrk="1" hangingPunct="1">
              <a:defRPr sz="1300"/>
            </a:lvl1pPr>
          </a:lstStyle>
          <a:p>
            <a:pPr>
              <a:defRPr/>
            </a:pPr>
            <a:fld id="{A4113B0E-AB9E-4FC8-B2AC-7237ECF5550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0363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8819" indent="-288007" defTabSz="963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030" indent="-230406" defTabSz="963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842" indent="-230406" defTabSz="963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3653" indent="-230406" defTabSz="963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4465" indent="-230406" defTabSz="963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95277" indent="-230406" defTabSz="963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56089" indent="-230406" defTabSz="963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16901" indent="-230406" defTabSz="963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6106D47D-0389-482B-B1E3-1FB8A0C3BAEE}" type="slidenum">
              <a:rPr lang="ja-JP" altLang="en-US" sz="130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67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323850" y="2276475"/>
            <a:ext cx="8604250" cy="1697038"/>
            <a:chOff x="0" y="1536"/>
            <a:chExt cx="5675" cy="663"/>
          </a:xfrm>
        </p:grpSpPr>
        <p:grpSp>
          <p:nvGrpSpPr>
            <p:cNvPr id="5" name="Group 3"/>
            <p:cNvGrpSpPr>
              <a:grpSpLocks noChangeAspect="1"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spect="1"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  <p:sp>
            <p:nvSpPr>
              <p:cNvPr id="13" name="Rectangle 5"/>
              <p:cNvSpPr>
                <a:spLocks noChangeAspect="1" noChangeArrowheads="1"/>
              </p:cNvSpPr>
              <p:nvPr/>
            </p:nvSpPr>
            <p:spPr bwMode="auto">
              <a:xfrm>
                <a:off x="1056" y="336"/>
                <a:ext cx="290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</p:grpSp>
        <p:grpSp>
          <p:nvGrpSpPr>
            <p:cNvPr id="6" name="Group 6"/>
            <p:cNvGrpSpPr>
              <a:grpSpLocks noChangeAspect="1"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spect="1"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  <p:sp>
            <p:nvSpPr>
              <p:cNvPr id="11" name="Rectangle 8"/>
              <p:cNvSpPr>
                <a:spLocks noChangeAspect="1"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</p:grpSp>
        <p:sp>
          <p:nvSpPr>
            <p:cNvPr id="7" name="Rectangle 9"/>
            <p:cNvSpPr>
              <a:spLocks noChangeAspect="1"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8" name="Rectangle 10"/>
            <p:cNvSpPr>
              <a:spLocks noChangeAspect="1"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9" name="Rectangle 11"/>
            <p:cNvSpPr>
              <a:spLocks noChangeAspect="1"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1013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13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606B39D-B399-4B74-AD34-15E41734C6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854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8DF61-48D4-4B29-84DF-DBA4971DC1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294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16725" y="692150"/>
            <a:ext cx="1947863" cy="584358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71550" y="692150"/>
            <a:ext cx="5692775" cy="584358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44B62-F7EB-4DE8-A819-4EEAF7031A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1019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8BC5F-C890-418C-B730-B487573E7B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6757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34F7B-0D89-4F59-B53E-9C56629EED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0784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4F41A-5732-4E3A-B34E-6F6CA174DC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930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903B1-8181-4AAA-B0DE-E053BABC1C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6704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371B-3496-4F42-9E30-1D7F9EBEF1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8745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33A4B-6892-4106-BA87-234CEE6AA2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8894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F83D5-379F-46D1-8B4E-E84BD945C9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3694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1986F-093D-4AB7-849D-E3BB313462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41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30F40-232A-47C2-96ED-DBAE62D5DC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50968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94F6B-A82B-466B-A547-F6F6D384C5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7047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7B7CD-DD8D-420C-AE2D-4D874C69F0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109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76995-3DF0-4C4F-9EB7-FD806E575A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658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323850" y="2276475"/>
            <a:ext cx="8604250" cy="1697038"/>
            <a:chOff x="0" y="1536"/>
            <a:chExt cx="5675" cy="663"/>
          </a:xfrm>
        </p:grpSpPr>
        <p:grpSp>
          <p:nvGrpSpPr>
            <p:cNvPr id="5" name="Group 3"/>
            <p:cNvGrpSpPr>
              <a:grpSpLocks noChangeAspect="1"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spect="1"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  <p:sp>
            <p:nvSpPr>
              <p:cNvPr id="13" name="Rectangle 5"/>
              <p:cNvSpPr>
                <a:spLocks noChangeAspect="1" noChangeArrowheads="1"/>
              </p:cNvSpPr>
              <p:nvPr/>
            </p:nvSpPr>
            <p:spPr bwMode="auto">
              <a:xfrm>
                <a:off x="1056" y="336"/>
                <a:ext cx="290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</p:grpSp>
        <p:grpSp>
          <p:nvGrpSpPr>
            <p:cNvPr id="6" name="Group 6"/>
            <p:cNvGrpSpPr>
              <a:grpSpLocks noChangeAspect="1"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spect="1"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  <p:sp>
            <p:nvSpPr>
              <p:cNvPr id="11" name="Rectangle 8"/>
              <p:cNvSpPr>
                <a:spLocks noChangeAspect="1"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</p:grpSp>
        <p:sp>
          <p:nvSpPr>
            <p:cNvPr id="7" name="Rectangle 9"/>
            <p:cNvSpPr>
              <a:spLocks noChangeAspect="1"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8" name="Rectangle 10"/>
            <p:cNvSpPr>
              <a:spLocks noChangeAspect="1"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9" name="Rectangle 11"/>
            <p:cNvSpPr>
              <a:spLocks noChangeAspect="1"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942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42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6E5DB4B-1519-47B4-BBEA-C0DB8D8E69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6839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7D379-AED9-4F69-985C-62AD0EEF6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75607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9ED81-93F9-4A87-8ED9-1853104385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70307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C61D6-0169-469E-8562-993B82FCCF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58573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1BCD6-F83E-4902-83B5-3F56F561AA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32839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941F0-20F1-41A8-9575-E50DFCDD1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3826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1D604-3F8A-44AF-B0AF-6CA437C2D9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776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847E8-63FF-4CD7-8CF7-B21502EFDD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97814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B44A0-B1E4-4DA3-B27F-E3CD860390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98773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5D677-E7C7-4304-9087-C7F5C6F79C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5165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C4F5D-C1DB-4B99-B071-AC9D58A289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49760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785B3-AECC-401A-8BF6-C3C16F48D3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29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71550" y="24209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33950" y="24209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3A53D-3350-44B4-99F5-EEAC248D73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332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D3B79-B2AC-4D0E-A3E3-91BEBD210B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587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E8DC-5C05-4E9D-8007-8DBD3BBB9E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9265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85A9F-8304-43FF-9690-7ED3874D67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355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EE0F0-7C12-4F21-B6E5-DFCBD353D6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76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5E061-552F-4A59-99F6-6F513BB73D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28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627063" y="202406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1036638" y="2051050"/>
            <a:ext cx="328612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750888" y="244633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1139825" y="2419350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384175" y="1804988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971550" y="2060575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684213" y="2924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692150"/>
            <a:ext cx="7793038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4209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03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09E8E68D-BB9A-431F-A4C6-EBCDC5F905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32" r:id="rId1"/>
    <p:sldLayoutId id="2147485301" r:id="rId2"/>
    <p:sldLayoutId id="2147485302" r:id="rId3"/>
    <p:sldLayoutId id="2147485303" r:id="rId4"/>
    <p:sldLayoutId id="2147485304" r:id="rId5"/>
    <p:sldLayoutId id="2147485305" r:id="rId6"/>
    <p:sldLayoutId id="2147485306" r:id="rId7"/>
    <p:sldLayoutId id="2147485307" r:id="rId8"/>
    <p:sldLayoutId id="2147485308" r:id="rId9"/>
    <p:sldLayoutId id="2147485309" r:id="rId10"/>
    <p:sldLayoutId id="21474853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5392BA2-3B66-493F-A621-E2D08CF007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11" r:id="rId1"/>
    <p:sldLayoutId id="2147485312" r:id="rId2"/>
    <p:sldLayoutId id="2147485313" r:id="rId3"/>
    <p:sldLayoutId id="2147485314" r:id="rId4"/>
    <p:sldLayoutId id="2147485315" r:id="rId5"/>
    <p:sldLayoutId id="2147485316" r:id="rId6"/>
    <p:sldLayoutId id="2147485317" r:id="rId7"/>
    <p:sldLayoutId id="2147485318" r:id="rId8"/>
    <p:sldLayoutId id="2147485319" r:id="rId9"/>
    <p:sldLayoutId id="2147485320" r:id="rId10"/>
    <p:sldLayoutId id="21474853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>
              <a:latin typeface="Tahoma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31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9965E2C0-FB2F-44D7-8527-04BA8248F3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33" r:id="rId1"/>
    <p:sldLayoutId id="2147485322" r:id="rId2"/>
    <p:sldLayoutId id="2147485323" r:id="rId3"/>
    <p:sldLayoutId id="2147485324" r:id="rId4"/>
    <p:sldLayoutId id="2147485325" r:id="rId5"/>
    <p:sldLayoutId id="2147485326" r:id="rId6"/>
    <p:sldLayoutId id="2147485327" r:id="rId7"/>
    <p:sldLayoutId id="2147485328" r:id="rId8"/>
    <p:sldLayoutId id="2147485329" r:id="rId9"/>
    <p:sldLayoutId id="2147485330" r:id="rId10"/>
    <p:sldLayoutId id="21474853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179512" y="4221088"/>
            <a:ext cx="8784976" cy="2491246"/>
          </a:xfrm>
          <a:prstGeom prst="rect">
            <a:avLst/>
          </a:prstGeom>
          <a:solidFill>
            <a:srgbClr val="A7FF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1800">
              <a:latin typeface="Arial Narrow" panose="020B0606020202030204" pitchFamily="34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185242" y="260648"/>
            <a:ext cx="8785225" cy="1440160"/>
          </a:xfrm>
        </p:spPr>
        <p:txBody>
          <a:bodyPr/>
          <a:lstStyle/>
          <a:p>
            <a:pPr algn="ctr" eaLnBrk="1" hangingPunct="1"/>
            <a:r>
              <a:rPr lang="ja-JP" altLang="en-US" sz="2800" b="1" dirty="0">
                <a:solidFill>
                  <a:srgbClr val="3333FF"/>
                </a:solidFill>
                <a:latin typeface="+mj-ea"/>
              </a:rPr>
              <a:t>広島大学大学院総合科学研究科 </a:t>
            </a:r>
            <a:r>
              <a:rPr lang="en-US" altLang="ja-JP" sz="2800" b="1" dirty="0">
                <a:solidFill>
                  <a:srgbClr val="3333FF"/>
                </a:solidFill>
                <a:latin typeface="+mj-ea"/>
              </a:rPr>
              <a:t>21</a:t>
            </a:r>
            <a:r>
              <a:rPr lang="ja-JP" altLang="en-US" sz="2800" b="1" dirty="0">
                <a:solidFill>
                  <a:srgbClr val="3333FF"/>
                </a:solidFill>
                <a:latin typeface="+mj-ea"/>
              </a:rPr>
              <a:t>世紀プロジェクト</a:t>
            </a:r>
            <a:r>
              <a:rPr lang="ja-JP" altLang="en-US" sz="2800" dirty="0">
                <a:latin typeface="+mj-ea"/>
              </a:rPr>
              <a:t> </a:t>
            </a:r>
            <a:r>
              <a:rPr lang="en-US" altLang="ja-JP" sz="2800" dirty="0">
                <a:latin typeface="+mj-ea"/>
              </a:rPr>
              <a:t/>
            </a:r>
            <a:br>
              <a:rPr lang="en-US" altLang="ja-JP" sz="2800" dirty="0">
                <a:latin typeface="+mj-ea"/>
              </a:rPr>
            </a:br>
            <a:r>
              <a:rPr lang="ja-JP" altLang="en-US" sz="2800" b="1" dirty="0">
                <a:solidFill>
                  <a:srgbClr val="000099"/>
                </a:solidFill>
              </a:rPr>
              <a:t>「言語と情報研究プロジェクト」    </a:t>
            </a:r>
            <a:r>
              <a:rPr lang="en-US" altLang="ja-JP" sz="2800" b="1" dirty="0">
                <a:solidFill>
                  <a:srgbClr val="000099"/>
                </a:solidFill>
              </a:rPr>
              <a:t/>
            </a:r>
            <a:br>
              <a:rPr lang="en-US" altLang="ja-JP" sz="2800" b="1" dirty="0">
                <a:solidFill>
                  <a:srgbClr val="000099"/>
                </a:solidFill>
              </a:rPr>
            </a:br>
            <a:r>
              <a:rPr lang="ja-JP" altLang="en-US" sz="2800" b="1" dirty="0">
                <a:solidFill>
                  <a:srgbClr val="000099"/>
                </a:solidFill>
              </a:rPr>
              <a:t> 第</a:t>
            </a:r>
            <a:r>
              <a:rPr lang="en-US" altLang="ja-JP" sz="2800" b="1" dirty="0">
                <a:solidFill>
                  <a:srgbClr val="000099"/>
                </a:solidFill>
              </a:rPr>
              <a:t>75</a:t>
            </a:r>
            <a:r>
              <a:rPr lang="ja-JP" altLang="en-US" sz="2800" b="1" dirty="0">
                <a:solidFill>
                  <a:srgbClr val="000099"/>
                </a:solidFill>
              </a:rPr>
              <a:t>回公開セミナー </a:t>
            </a:r>
            <a:r>
              <a:rPr lang="ja-JP" altLang="en-US" sz="3600" dirty="0">
                <a:latin typeface="+mj-ea"/>
              </a:rPr>
              <a:t> </a:t>
            </a:r>
            <a:endParaRPr lang="ja-JP" altLang="en-US" sz="1800" b="1" dirty="0">
              <a:solidFill>
                <a:srgbClr val="0000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899592" y="1844824"/>
            <a:ext cx="7632848" cy="2448272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演者：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Paolo </a:t>
            </a:r>
            <a:r>
              <a:rPr lang="en-US" altLang="ja-JP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Bonardi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ja-JP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Université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Genève)</a:t>
            </a:r>
          </a:p>
          <a:p>
            <a:pPr marL="0" indent="0">
              <a:buNone/>
            </a:pPr>
            <a:r>
              <a:rPr lang="ja-JP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演題：</a:t>
            </a:r>
            <a:r>
              <a:rPr lang="en-US" altLang="ja-JP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Millian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Russellianism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Neo-</a:t>
            </a:r>
            <a:r>
              <a:rPr lang="en-US" altLang="ja-JP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meinongianism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Imaginary Names </a:t>
            </a:r>
          </a:p>
          <a:p>
            <a:pPr marL="0" indent="0">
              <a:buNone/>
            </a:pPr>
            <a:r>
              <a:rPr lang="ja-JP" altLang="en-US" sz="2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日時：</a:t>
            </a:r>
            <a:r>
              <a:rPr lang="en-US" altLang="ja-JP" sz="2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</a:t>
            </a:r>
            <a:r>
              <a:rPr lang="ja-JP" altLang="en-US" sz="2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en-US" altLang="ja-JP" sz="2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ja-JP" altLang="en-US" sz="2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lang="en-US" altLang="ja-JP" sz="2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ja-JP" alt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日（火）</a:t>
            </a:r>
            <a:r>
              <a:rPr lang="en-US" altLang="ja-JP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16:20</a:t>
            </a:r>
            <a:r>
              <a:rPr lang="ja-JP" alt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</a:t>
            </a:r>
            <a:r>
              <a:rPr lang="en-US" altLang="ja-JP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18:20</a:t>
            </a:r>
          </a:p>
          <a:p>
            <a:pPr marL="0" indent="0">
              <a:buNone/>
            </a:pPr>
            <a:r>
              <a:rPr lang="ja-JP" alt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会場：広島大学総合科学研究科 教室（</a:t>
            </a:r>
            <a:r>
              <a:rPr lang="en-US" altLang="ja-JP" sz="2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J206</a:t>
            </a:r>
            <a:r>
              <a:rPr lang="ja-JP" altLang="en-US" sz="2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ja-JP" sz="2600" b="1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7036" y="4140282"/>
            <a:ext cx="8640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lang="en-US" altLang="ja-JP" sz="1400" i="1" dirty="0" err="1"/>
              <a:t>Millianism</a:t>
            </a:r>
            <a:r>
              <a:rPr lang="en-US" altLang="ja-JP" sz="1400" i="1" dirty="0"/>
              <a:t> </a:t>
            </a:r>
            <a:r>
              <a:rPr lang="en-US" altLang="ja-JP" sz="1400" dirty="0"/>
              <a:t>is the doctrine that the semantic content of a name is just its referent; and </a:t>
            </a:r>
            <a:r>
              <a:rPr lang="en-US" altLang="ja-JP" sz="1400" i="1" dirty="0" err="1"/>
              <a:t>Russellianism</a:t>
            </a:r>
            <a:r>
              <a:rPr lang="en-US" altLang="ja-JP" sz="1400" dirty="0"/>
              <a:t> is the doctrine that the semantic content of a declarative sentence in a context of use is a </a:t>
            </a:r>
            <a:r>
              <a:rPr lang="en-US" altLang="ja-JP" sz="1400" i="1" dirty="0" err="1"/>
              <a:t>Russellian</a:t>
            </a:r>
            <a:r>
              <a:rPr lang="en-US" altLang="ja-JP" sz="1400" dirty="0"/>
              <a:t> proposition, i.e. a structured proposition whose basic constituents are individuals, attributes and functions. In my talk, I will first outline Kaplan’s, Salmon’s and Soames’ </a:t>
            </a:r>
            <a:r>
              <a:rPr lang="en-US" altLang="ja-JP" sz="1400" dirty="0" err="1"/>
              <a:t>Millian</a:t>
            </a:r>
            <a:r>
              <a:rPr lang="en-US" altLang="ja-JP" sz="1400" dirty="0"/>
              <a:t> </a:t>
            </a:r>
            <a:r>
              <a:rPr lang="en-US" altLang="ja-JP" sz="1400" dirty="0" err="1"/>
              <a:t>Russellianism</a:t>
            </a:r>
            <a:r>
              <a:rPr lang="en-US" altLang="ja-JP" sz="1400" dirty="0"/>
              <a:t> broadly construed, viz. as a theory that affects not only philosophy of language but also epistemology, metaphysics and logic. My goal is to present and defend a </a:t>
            </a:r>
            <a:r>
              <a:rPr lang="en-US" altLang="ja-JP" sz="1400" dirty="0" err="1"/>
              <a:t>Millian-Russellian</a:t>
            </a:r>
            <a:r>
              <a:rPr lang="en-US" altLang="ja-JP" sz="1400" dirty="0"/>
              <a:t> account of </a:t>
            </a:r>
            <a:r>
              <a:rPr lang="en-US" altLang="ja-JP" sz="1400" i="1" dirty="0"/>
              <a:t>imaginary</a:t>
            </a:r>
            <a:r>
              <a:rPr lang="en-US" altLang="ja-JP" sz="1400" dirty="0"/>
              <a:t> names – i.e. names of creatures from fiction (e.g. “Holmes”), error (e.g. “Vulcan”), dream, hallucination, etc. – according to which: every imaginary name has referent; such a referent is into our universe (i.e. into the spatiotemporal region where we live); it is in time but not in space and, strictly speaking, it is concrete; it exists (because the neo-</a:t>
            </a:r>
            <a:r>
              <a:rPr lang="en-US" altLang="ja-JP" sz="1400" dirty="0" err="1"/>
              <a:t>Meinongian</a:t>
            </a:r>
            <a:r>
              <a:rPr lang="en-US" altLang="ja-JP" sz="1400" dirty="0"/>
              <a:t> alternative that it is a nonexistent object encounters serious difficulties illustrated in the talk); and it is a mental type (e.g. Holmes is nothing but the mental type of having in mind Holmes).</a:t>
            </a:r>
            <a:endParaRPr lang="en-US" altLang="ja-JP" sz="1400" dirty="0">
              <a:latin typeface="+mj-ea"/>
            </a:endParaRPr>
          </a:p>
          <a:p>
            <a:r>
              <a:rPr lang="en-US" altLang="ja-JP" sz="1600" dirty="0">
                <a:latin typeface="+mj-ea"/>
              </a:rPr>
              <a:t>※</a:t>
            </a:r>
            <a:r>
              <a:rPr lang="ja-JP" altLang="en-US" sz="1600" dirty="0">
                <a:latin typeface="+mj-ea"/>
              </a:rPr>
              <a:t>教員、大学院生、学部生、他大学教員・学生、どなたでも参加自由です </a:t>
            </a:r>
            <a:r>
              <a:rPr lang="en-US" altLang="ja-JP" sz="1600" dirty="0">
                <a:latin typeface="+mj-ea"/>
              </a:rPr>
              <a:t>(</a:t>
            </a:r>
            <a:r>
              <a:rPr lang="ja-JP" altLang="en-US" sz="1600" dirty="0">
                <a:latin typeface="+mj-ea"/>
              </a:rPr>
              <a:t>申し込み不要）</a:t>
            </a:r>
            <a:endParaRPr lang="en-US" altLang="ja-JP" sz="1600" dirty="0">
              <a:latin typeface="+mj-ea"/>
            </a:endParaRPr>
          </a:p>
          <a:p>
            <a:r>
              <a:rPr lang="ja-JP" altLang="en-US" sz="1600" dirty="0">
                <a:latin typeface="+mj-ea"/>
              </a:rPr>
              <a:t>　 お問合せ：柴田美紀 </a:t>
            </a:r>
            <a:r>
              <a:rPr lang="en-US" altLang="ja-JP" sz="1600" dirty="0">
                <a:latin typeface="+mj-ea"/>
              </a:rPr>
              <a:t>(shibatam@hiroshima-u.ac.jp)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Blends">
  <a:themeElements>
    <a:clrScheme name="1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SAKURA2</Template>
  <TotalTime>554</TotalTime>
  <Words>55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1_Blends</vt:lpstr>
      <vt:lpstr>デザインの設定</vt:lpstr>
      <vt:lpstr>Blends</vt:lpstr>
      <vt:lpstr>広島大学大学院総合科学研究科 21世紀プロジェクト  「言語と情報研究プロジェクト」      第75回公開セミナー  </vt:lpstr>
    </vt:vector>
  </TitlesOfParts>
  <Company>Hiroshima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総合科学研究科「言語と情報研究プロジェクト」第23回公開セミナー</dc:title>
  <dc:creator>吉田光演</dc:creator>
  <cp:lastModifiedBy>事務</cp:lastModifiedBy>
  <cp:revision>121</cp:revision>
  <cp:lastPrinted>2015-07-09T04:22:26Z</cp:lastPrinted>
  <dcterms:created xsi:type="dcterms:W3CDTF">2009-03-03T23:55:54Z</dcterms:created>
  <dcterms:modified xsi:type="dcterms:W3CDTF">2019-06-17T00:50:13Z</dcterms:modified>
</cp:coreProperties>
</file>