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handoutMasterIdLst>
    <p:handoutMasterId r:id="rId5"/>
  </p:handoutMasterIdLst>
  <p:sldIdLst>
    <p:sldId id="266" r:id="rId2"/>
    <p:sldId id="270" r:id="rId3"/>
  </p:sldIdLst>
  <p:sldSz cx="7775575" cy="10907713"/>
  <p:notesSz cx="9928225" cy="6797675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CC"/>
    <a:srgbClr val="003300"/>
    <a:srgbClr val="336600"/>
    <a:srgbClr val="008000"/>
    <a:srgbClr val="006600"/>
    <a:srgbClr val="CB2F50"/>
    <a:srgbClr val="E54990"/>
    <a:srgbClr val="F1F3AF"/>
    <a:srgbClr val="B0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8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0B110-31DB-445E-9F9F-7C26D0EE6647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BF9D-6300-4B8E-B476-087F5F36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29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4106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46550" y="849313"/>
            <a:ext cx="163512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00" y="-21916"/>
            <a:ext cx="7803956" cy="3275323"/>
          </a:xfrm>
          <a:prstGeom prst="rect">
            <a:avLst/>
          </a:prstGeom>
        </p:spPr>
      </p:pic>
      <p:sp>
        <p:nvSpPr>
          <p:cNvPr id="376" name="正方形/長方形 375"/>
          <p:cNvSpPr/>
          <p:nvPr/>
        </p:nvSpPr>
        <p:spPr>
          <a:xfrm>
            <a:off x="-2" y="9695516"/>
            <a:ext cx="7775575" cy="1209726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6600"/>
              </a:solidFill>
            </a:endParaRPr>
          </a:p>
        </p:txBody>
      </p:sp>
      <p:sp>
        <p:nvSpPr>
          <p:cNvPr id="363" name="正方形/長方形 362"/>
          <p:cNvSpPr/>
          <p:nvPr/>
        </p:nvSpPr>
        <p:spPr>
          <a:xfrm>
            <a:off x="367031" y="4838809"/>
            <a:ext cx="6933093" cy="410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6889" y="4812874"/>
            <a:ext cx="317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第</a:t>
            </a:r>
            <a:r>
              <a:rPr lang="en-US" altLang="ja-JP" sz="2400" b="1" dirty="0">
                <a:solidFill>
                  <a:schemeClr val="bg1"/>
                </a:solidFill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</a:rPr>
              <a:t>部</a:t>
            </a:r>
          </a:p>
        </p:txBody>
      </p:sp>
      <p:grpSp>
        <p:nvGrpSpPr>
          <p:cNvPr id="226" name="図形グループ 225"/>
          <p:cNvGrpSpPr/>
          <p:nvPr/>
        </p:nvGrpSpPr>
        <p:grpSpPr>
          <a:xfrm>
            <a:off x="941958" y="9936155"/>
            <a:ext cx="1861206" cy="435630"/>
            <a:chOff x="322028" y="9763123"/>
            <a:chExt cx="1861206" cy="435630"/>
          </a:xfrm>
        </p:grpSpPr>
        <p:sp>
          <p:nvSpPr>
            <p:cNvPr id="9" name="正方形/長方形 8"/>
            <p:cNvSpPr/>
            <p:nvPr/>
          </p:nvSpPr>
          <p:spPr>
            <a:xfrm>
              <a:off x="322028" y="9829421"/>
              <a:ext cx="1861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800" b="1" dirty="0">
                  <a:solidFill>
                    <a:schemeClr val="bg1"/>
                  </a:solidFill>
                </a:rPr>
                <a:t>お問い合わせ </a:t>
              </a:r>
              <a:r>
                <a:rPr lang="en-US" altLang="ja-JP" sz="1800" b="1" dirty="0">
                  <a:solidFill>
                    <a:schemeClr val="bg1"/>
                  </a:solidFill>
                </a:rPr>
                <a:t> </a:t>
              </a:r>
              <a:endParaRPr lang="ja-JP" altLang="en-U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393125" y="9763123"/>
              <a:ext cx="17190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3786350" y="9796863"/>
            <a:ext cx="2908168" cy="820929"/>
            <a:chOff x="3786349" y="9763252"/>
            <a:chExt cx="2908168" cy="820929"/>
          </a:xfrm>
        </p:grpSpPr>
        <p:sp>
          <p:nvSpPr>
            <p:cNvPr id="51" name="正方形/長方形 50"/>
            <p:cNvSpPr/>
            <p:nvPr/>
          </p:nvSpPr>
          <p:spPr>
            <a:xfrm>
              <a:off x="3786349" y="10153294"/>
              <a:ext cx="29081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2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0</a:t>
              </a:r>
              <a:r>
                <a:rPr lang="en-US" altLang="ja-JP" sz="2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82-815-5211</a:t>
              </a:r>
              <a:endParaRPr lang="ja-JP" altLang="en-US" sz="2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18"/>
            <p:cNvSpPr txBox="1"/>
            <p:nvPr/>
          </p:nvSpPr>
          <p:spPr>
            <a:xfrm>
              <a:off x="3797332" y="976325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広島</a:t>
              </a:r>
              <a:r>
                <a:rPr lang="ja-JP" altLang="en-US" sz="18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市立安佐市民病院</a:t>
              </a:r>
              <a:endParaRPr lang="en-US" altLang="ja-JP" sz="1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5" name="テキスト ボックス 29"/>
          <p:cNvSpPr txBox="1"/>
          <p:nvPr/>
        </p:nvSpPr>
        <p:spPr>
          <a:xfrm>
            <a:off x="218359" y="5243522"/>
            <a:ext cx="7395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18:35</a:t>
            </a:r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19:05</a:t>
            </a:r>
            <a:endParaRPr lang="en-US" altLang="ja-JP" sz="22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200" b="1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心不全患者の至適活動範囲・運動</a:t>
            </a:r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強度について」</a:t>
            </a:r>
            <a:endParaRPr lang="en-US" altLang="ja-JP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：富田瑛博（</a:t>
            </a:r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理学療法士）</a:t>
            </a:r>
            <a:endParaRPr lang="ja-JP" altLang="en-US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29"/>
          <p:cNvSpPr txBox="1"/>
          <p:nvPr/>
        </p:nvSpPr>
        <p:spPr>
          <a:xfrm>
            <a:off x="246659" y="6888496"/>
            <a:ext cx="6844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19:10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19:40</a:t>
            </a:r>
            <a:endParaRPr lang="en-US" altLang="ja-JP" sz="22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200" b="1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心不全患者の栄養</a:t>
            </a:r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指導について」</a:t>
            </a:r>
            <a:endParaRPr lang="en-US" altLang="ja-JP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：保本梨沙（</a:t>
            </a:r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管理栄養士）</a:t>
            </a:r>
            <a:endParaRPr lang="ja-JP" altLang="en-US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67031" y="6444972"/>
            <a:ext cx="6933093" cy="410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456889" y="6436071"/>
            <a:ext cx="317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第</a:t>
            </a:r>
            <a:r>
              <a:rPr lang="en-US" altLang="ja-JP" sz="2400" b="1" dirty="0">
                <a:solidFill>
                  <a:schemeClr val="bg1"/>
                </a:solidFill>
              </a:rPr>
              <a:t>2</a:t>
            </a:r>
            <a:r>
              <a:rPr lang="ja-JP" altLang="en-US" sz="2400" b="1" dirty="0">
                <a:solidFill>
                  <a:schemeClr val="bg1"/>
                </a:solidFill>
              </a:rPr>
              <a:t>部</a:t>
            </a:r>
          </a:p>
        </p:txBody>
      </p:sp>
      <p:sp>
        <p:nvSpPr>
          <p:cNvPr id="34" name="テキスト ボックス 29"/>
          <p:cNvSpPr txBox="1"/>
          <p:nvPr/>
        </p:nvSpPr>
        <p:spPr>
          <a:xfrm>
            <a:off x="208809" y="8492049"/>
            <a:ext cx="7638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rgbClr val="33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19:45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20:15</a:t>
            </a:r>
            <a:endParaRPr lang="en-US" altLang="ja-JP" sz="2200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200" b="1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事例紹介：心不全患者が活用できる医療</a:t>
            </a:r>
            <a:r>
              <a:rPr lang="ja-JP" altLang="en-US" sz="2200" b="1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資源について」</a:t>
            </a:r>
            <a:endParaRPr lang="en-US" altLang="ja-JP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</a:t>
            </a:r>
            <a:r>
              <a:rPr lang="en-US" altLang="ja-JP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200" dirty="0" smtClean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小林志津江（慢性心不全看護認定看護師</a:t>
            </a:r>
            <a:r>
              <a:rPr lang="ja-JP" altLang="en-US" sz="2200" dirty="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200" b="1" dirty="0">
              <a:solidFill>
                <a:srgbClr val="00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2519" y="8041036"/>
            <a:ext cx="6933093" cy="410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52377" y="8028070"/>
            <a:ext cx="317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第</a:t>
            </a:r>
            <a:r>
              <a:rPr lang="en-US" altLang="ja-JP" sz="2400" b="1" dirty="0">
                <a:solidFill>
                  <a:schemeClr val="bg1"/>
                </a:solidFill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</a:rPr>
              <a:t>部</a:t>
            </a:r>
          </a:p>
        </p:txBody>
      </p:sp>
      <p:cxnSp>
        <p:nvCxnSpPr>
          <p:cNvPr id="39" name="直線コネクタ 38"/>
          <p:cNvCxnSpPr/>
          <p:nvPr/>
        </p:nvCxnSpPr>
        <p:spPr>
          <a:xfrm>
            <a:off x="993179" y="10401723"/>
            <a:ext cx="17190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角丸四角形 61"/>
          <p:cNvSpPr/>
          <p:nvPr/>
        </p:nvSpPr>
        <p:spPr>
          <a:xfrm>
            <a:off x="3366655" y="3886258"/>
            <a:ext cx="535321" cy="535321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78100" y="3287745"/>
            <a:ext cx="6848848" cy="1921499"/>
            <a:chOff x="228619" y="3110589"/>
            <a:chExt cx="6848848" cy="1921499"/>
          </a:xfrm>
        </p:grpSpPr>
        <p:sp>
          <p:nvSpPr>
            <p:cNvPr id="56" name="正方形/長方形 55"/>
            <p:cNvSpPr/>
            <p:nvPr/>
          </p:nvSpPr>
          <p:spPr>
            <a:xfrm>
              <a:off x="228619" y="3302347"/>
              <a:ext cx="35188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000" b="1" dirty="0">
                  <a:solidFill>
                    <a:srgbClr val="339933"/>
                  </a:solidFill>
                  <a:latin typeface="+mj-ea"/>
                  <a:ea typeface="+mj-ea"/>
                </a:rPr>
                <a:t>　</a:t>
              </a:r>
              <a:r>
                <a:rPr lang="en-US" altLang="ja-JP" sz="6000" b="1" dirty="0">
                  <a:solidFill>
                    <a:srgbClr val="339933"/>
                  </a:solidFill>
                  <a:latin typeface="+mj-ea"/>
                  <a:ea typeface="+mj-ea"/>
                </a:rPr>
                <a:t>9</a:t>
              </a:r>
              <a:r>
                <a:rPr lang="ja-JP" altLang="en-US" sz="3000" b="1" dirty="0" smtClean="0">
                  <a:solidFill>
                    <a:srgbClr val="339933"/>
                  </a:solidFill>
                  <a:latin typeface="+mj-ea"/>
                  <a:ea typeface="+mj-ea"/>
                </a:rPr>
                <a:t>月</a:t>
              </a:r>
              <a:r>
                <a:rPr lang="en-US" altLang="ja-JP" sz="6000" b="1" dirty="0" smtClean="0">
                  <a:solidFill>
                    <a:srgbClr val="339933"/>
                  </a:solidFill>
                  <a:latin typeface="+mj-ea"/>
                  <a:ea typeface="+mj-ea"/>
                </a:rPr>
                <a:t>20</a:t>
              </a:r>
              <a:r>
                <a:rPr lang="ja-JP" altLang="en-US" sz="3000" b="1" dirty="0" smtClean="0">
                  <a:solidFill>
                    <a:srgbClr val="339933"/>
                  </a:solidFill>
                  <a:latin typeface="+mj-ea"/>
                  <a:ea typeface="+mj-ea"/>
                </a:rPr>
                <a:t>日</a:t>
              </a:r>
              <a:endParaRPr lang="ja-JP" altLang="en-US" sz="3000" b="1" dirty="0">
                <a:solidFill>
                  <a:srgbClr val="339933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934551" y="3462428"/>
              <a:ext cx="31429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1</a:t>
              </a:r>
              <a:r>
                <a:rPr lang="en-US" altLang="ja-JP" sz="4800" dirty="0">
                  <a:solidFill>
                    <a:srgbClr val="339933"/>
                  </a:solidFill>
                  <a:latin typeface="+mj-ea"/>
                  <a:ea typeface="+mj-ea"/>
                </a:rPr>
                <a:t>8</a:t>
              </a:r>
              <a:r>
                <a:rPr lang="ja-JP" altLang="en-US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:</a:t>
              </a:r>
              <a:r>
                <a:rPr lang="en-US" altLang="ja-JP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3</a:t>
              </a:r>
              <a:r>
                <a:rPr lang="ja-JP" altLang="en-US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0</a:t>
              </a:r>
              <a:r>
                <a:rPr lang="en-US" altLang="ja-JP" sz="3600" dirty="0" smtClean="0">
                  <a:solidFill>
                    <a:srgbClr val="339933"/>
                  </a:solidFill>
                  <a:latin typeface="+mj-ea"/>
                  <a:ea typeface="+mj-ea"/>
                </a:rPr>
                <a:t>-</a:t>
              </a:r>
              <a:r>
                <a:rPr lang="en-US" altLang="ja-JP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20</a:t>
              </a:r>
              <a:r>
                <a:rPr lang="ja-JP" altLang="en-US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:</a:t>
              </a:r>
              <a:r>
                <a:rPr lang="en-US" altLang="ja-JP" sz="4800" dirty="0" smtClean="0">
                  <a:solidFill>
                    <a:srgbClr val="339933"/>
                  </a:solidFill>
                  <a:latin typeface="+mj-ea"/>
                  <a:ea typeface="+mj-ea"/>
                </a:rPr>
                <a:t>30</a:t>
              </a:r>
            </a:p>
            <a:p>
              <a:r>
                <a:rPr lang="ja-JP" altLang="en-US" sz="4800" dirty="0">
                  <a:solidFill>
                    <a:srgbClr val="339933"/>
                  </a:solidFill>
                  <a:latin typeface="+mj-ea"/>
                  <a:ea typeface="+mj-ea"/>
                </a:rPr>
                <a:t>　</a:t>
              </a: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03287" y="3110589"/>
              <a:ext cx="15905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200" dirty="0" smtClean="0">
                  <a:solidFill>
                    <a:srgbClr val="3399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</a:t>
              </a:r>
              <a:r>
                <a:rPr lang="en-US" altLang="ja-JP" sz="2200" dirty="0">
                  <a:solidFill>
                    <a:srgbClr val="3399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lang="ja-JP" altLang="en-US" sz="2200" b="1" dirty="0" smtClean="0">
                  <a:solidFill>
                    <a:srgbClr val="3399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ja-JP" altLang="en-US" sz="2200" b="1" dirty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287312" y="3687927"/>
              <a:ext cx="591069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+mj-ea"/>
                  <a:ea typeface="+mj-ea"/>
                </a:rPr>
                <a:t>木</a:t>
              </a:r>
            </a:p>
          </p:txBody>
        </p:sp>
      </p:grpSp>
      <p:sp>
        <p:nvSpPr>
          <p:cNvPr id="68" name="テキスト ボックス 31"/>
          <p:cNvSpPr txBox="1"/>
          <p:nvPr/>
        </p:nvSpPr>
        <p:spPr>
          <a:xfrm>
            <a:off x="1596057" y="4448130"/>
            <a:ext cx="5942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200" b="1" dirty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r>
              <a:rPr lang="ja-JP" altLang="en-US" sz="2200" b="1" dirty="0" smtClean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：広島市立安佐市民病院</a:t>
            </a:r>
            <a:r>
              <a:rPr lang="ja-JP" altLang="en-US" sz="2200" b="1" dirty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 smtClean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南館</a:t>
            </a:r>
            <a:r>
              <a:rPr lang="en-US" altLang="ja-JP" sz="2200" b="1" dirty="0" smtClean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 smtClean="0">
                <a:solidFill>
                  <a:srgbClr val="3399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階講堂</a:t>
            </a:r>
            <a:endParaRPr lang="ja-JP" altLang="en-US" sz="2200" dirty="0">
              <a:solidFill>
                <a:srgbClr val="339933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532427" y="330668"/>
            <a:ext cx="59297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solidFill>
                  <a:srgbClr val="003300"/>
                </a:solidFill>
              </a:rPr>
              <a:t>広島県 心不全患者在宅支援体制構築事業</a:t>
            </a:r>
            <a:endParaRPr lang="en-US" altLang="ja-JP" sz="2200" b="1" dirty="0">
              <a:solidFill>
                <a:srgbClr val="003300"/>
              </a:solidFill>
            </a:endParaRPr>
          </a:p>
          <a:p>
            <a:pPr algn="ctr"/>
            <a:endParaRPr lang="en-US" altLang="ja-JP" sz="100" b="1" dirty="0">
              <a:solidFill>
                <a:srgbClr val="00330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003300"/>
                </a:solidFill>
              </a:rPr>
              <a:t>「心臓いきいき在宅支援施設</a:t>
            </a:r>
            <a:r>
              <a:rPr lang="ja-JP" altLang="en-US" sz="2800" b="1" dirty="0" smtClean="0">
                <a:solidFill>
                  <a:srgbClr val="003300"/>
                </a:solidFill>
              </a:rPr>
              <a:t>」</a:t>
            </a:r>
            <a:endParaRPr lang="en-US" altLang="ja-JP" sz="2800" b="1" dirty="0" smtClean="0">
              <a:solidFill>
                <a:srgbClr val="00330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0033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003300"/>
                </a:solidFill>
              </a:rPr>
              <a:t>　　　　　　　　　　　　　認定</a:t>
            </a:r>
            <a:r>
              <a:rPr lang="ja-JP" altLang="en-US" sz="2800" b="1" dirty="0">
                <a:solidFill>
                  <a:srgbClr val="003300"/>
                </a:solidFill>
              </a:rPr>
              <a:t>講習会</a:t>
            </a:r>
            <a:endParaRPr lang="en-US" altLang="ja-JP" sz="2800" b="1" dirty="0">
              <a:solidFill>
                <a:srgbClr val="003300"/>
              </a:solidFill>
            </a:endParaRPr>
          </a:p>
          <a:p>
            <a:pPr algn="ctr"/>
            <a:endParaRPr lang="ja-JP" altLang="en-US" sz="2200" b="1" dirty="0">
              <a:solidFill>
                <a:srgbClr val="002060"/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733000" y="1599886"/>
            <a:ext cx="6406757" cy="1384995"/>
            <a:chOff x="733000" y="1599886"/>
            <a:chExt cx="6406757" cy="1384995"/>
          </a:xfrm>
        </p:grpSpPr>
        <p:sp>
          <p:nvSpPr>
            <p:cNvPr id="44" name="テキスト ボックス 11"/>
            <p:cNvSpPr txBox="1"/>
            <p:nvPr/>
          </p:nvSpPr>
          <p:spPr>
            <a:xfrm>
              <a:off x="733000" y="1599886"/>
              <a:ext cx="64067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b="1" dirty="0">
                  <a:solidFill>
                    <a:schemeClr val="accent3">
                      <a:lumMod val="50000"/>
                    </a:schemeClr>
                  </a:solidFill>
                </a:rPr>
                <a:t>※</a:t>
              </a:r>
              <a:r>
                <a:rPr lang="ja-JP" alt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ja-JP" alt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対象者：医師・看護師・薬剤師・理学療法士・作業療法士</a:t>
              </a:r>
              <a:endParaRPr lang="en-US" altLang="ja-JP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ja-JP" alt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　</a:t>
              </a:r>
              <a:r>
                <a:rPr lang="ja-JP" alt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　　　　　　　言語聴覚士・管理栄養士・保健師</a:t>
              </a:r>
              <a:endParaRPr lang="en-US" altLang="ja-JP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ja-JP" alt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　</a:t>
              </a:r>
              <a:r>
                <a:rPr lang="ja-JP" alt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　　　　　　　上記資格を有する介護支援専門員</a:t>
              </a:r>
              <a:endParaRPr lang="en-US" altLang="ja-JP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endParaRPr lang="en-US" altLang="ja-JP" sz="1800" b="1" dirty="0" smtClean="0">
                <a:solidFill>
                  <a:srgbClr val="B00E17"/>
                </a:solidFill>
              </a:endParaRPr>
            </a:p>
            <a:p>
              <a:r>
                <a:rPr lang="en-US" altLang="ja-JP" sz="1600" b="1" dirty="0">
                  <a:solidFill>
                    <a:srgbClr val="CB2F50"/>
                  </a:solidFill>
                </a:rPr>
                <a:t>※</a:t>
              </a:r>
              <a:r>
                <a:rPr lang="ja-JP" altLang="en-US" sz="1600" b="1" dirty="0" smtClean="0">
                  <a:solidFill>
                    <a:srgbClr val="CB2F50"/>
                  </a:solidFill>
                </a:rPr>
                <a:t>当日</a:t>
              </a:r>
              <a:r>
                <a:rPr lang="ja-JP" altLang="en-US" sz="1600" b="1" dirty="0">
                  <a:solidFill>
                    <a:srgbClr val="CB2F50"/>
                  </a:solidFill>
                </a:rPr>
                <a:t>参加は可能です</a:t>
              </a:r>
              <a:r>
                <a:rPr lang="ja-JP" altLang="en-US" sz="1600" b="1" dirty="0" smtClean="0">
                  <a:solidFill>
                    <a:srgbClr val="CB2F50"/>
                  </a:solidFill>
                </a:rPr>
                <a:t>。是非ご参加下さい。</a:t>
              </a:r>
              <a:r>
                <a:rPr lang="ja-JP" altLang="en-US" sz="1800" b="1" dirty="0" smtClean="0">
                  <a:solidFill>
                    <a:srgbClr val="B00E17"/>
                  </a:solidFill>
                </a:rPr>
                <a:t>　　　　　　　　　　　　　　　　　　　　　　　　　　　　</a:t>
              </a:r>
              <a:endParaRPr lang="en-US" altLang="ja-JP" sz="1800" b="1" dirty="0">
                <a:solidFill>
                  <a:srgbClr val="B00E17"/>
                </a:solidFill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5356855" y="2046791"/>
              <a:ext cx="1734672" cy="605118"/>
            </a:xfrm>
            <a:prstGeom prst="roundRect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b="1" dirty="0" smtClean="0"/>
                <a:t>参加費無料</a:t>
              </a:r>
              <a:endParaRPr kumimoji="1" lang="ja-JP" altLang="en-US" sz="2200" b="1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437311" y="234549"/>
            <a:ext cx="1399963" cy="1348086"/>
            <a:chOff x="550480" y="330726"/>
            <a:chExt cx="1399963" cy="1348086"/>
          </a:xfrm>
        </p:grpSpPr>
        <p:sp>
          <p:nvSpPr>
            <p:cNvPr id="47" name="円/楕円 46"/>
            <p:cNvSpPr/>
            <p:nvPr/>
          </p:nvSpPr>
          <p:spPr>
            <a:xfrm>
              <a:off x="550480" y="330726"/>
              <a:ext cx="1399963" cy="1348086"/>
            </a:xfrm>
            <a:prstGeom prst="ellipse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84857" y="764792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第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2</a:t>
              </a:r>
              <a:r>
                <a:rPr kumimoji="1" lang="ja-JP" altLang="en-US" sz="2400" b="1" dirty="0" smtClean="0">
                  <a:solidFill>
                    <a:schemeClr val="bg1"/>
                  </a:solidFill>
                </a:rPr>
                <a:t>回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ドーナツ 48"/>
            <p:cNvSpPr/>
            <p:nvPr/>
          </p:nvSpPr>
          <p:spPr>
            <a:xfrm>
              <a:off x="619922" y="394761"/>
              <a:ext cx="1256706" cy="1220015"/>
            </a:xfrm>
            <a:prstGeom prst="donut">
              <a:avLst>
                <a:gd name="adj" fmla="val 68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42852"/>
              </p:ext>
            </p:extLst>
          </p:nvPr>
        </p:nvGraphicFramePr>
        <p:xfrm>
          <a:off x="575891" y="3231716"/>
          <a:ext cx="6623793" cy="4669353"/>
        </p:xfrm>
        <a:graphic>
          <a:graphicData uri="http://schemas.openxmlformats.org/drawingml/2006/table">
            <a:tbl>
              <a:tblPr/>
              <a:tblGrid>
                <a:gridCol w="179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544">
                  <a:extLst>
                    <a:ext uri="{9D8B030D-6E8A-4147-A177-3AD203B41FA5}">
                      <a16:colId xmlns:a16="http://schemas.microsoft.com/office/drawing/2014/main" val="3291367785"/>
                    </a:ext>
                  </a:extLst>
                </a:gridCol>
              </a:tblGrid>
              <a:tr h="71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施設名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氏名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職種</a:t>
                      </a: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心臓いきいき在宅支施設</a:t>
                      </a:r>
                      <a:r>
                        <a:rPr lang="ja-JP" altLang="en-US" sz="14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認定の意思</a:t>
                      </a:r>
                      <a:endParaRPr lang="en-US" altLang="ja-JP" sz="14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どちらかに〇をつけて下さい</a:t>
                      </a: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529698"/>
                  </a:ext>
                </a:extLst>
              </a:tr>
              <a:tr h="628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180717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-1" y="971708"/>
            <a:ext cx="7775576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第２回　</a:t>
            </a:r>
            <a:r>
              <a:rPr lang="ja-JP" altLang="ja-JP" sz="40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申し込み用紙</a:t>
            </a:r>
            <a:endParaRPr lang="en-US" altLang="ja-JP" sz="40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134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 </a:t>
            </a:r>
            <a:endParaRPr lang="ja-JP" altLang="ja-JP" sz="1134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参加をご希望される方の施設名、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お名前、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職種を記載頂き、</a:t>
            </a:r>
          </a:p>
          <a:p>
            <a:pPr algn="ctr"/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日（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木</a:t>
            </a:r>
            <a:r>
              <a:rPr lang="ja-JP" altLang="ja-JP" sz="2100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ja-JP" sz="2100" dirty="0" err="1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までに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お申込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下さい。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8885" y="3287842"/>
            <a:ext cx="1456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ふ り が な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18052" y="8363610"/>
            <a:ext cx="7270210" cy="1954111"/>
            <a:chOff x="389545" y="8061219"/>
            <a:chExt cx="7270210" cy="1954111"/>
          </a:xfrm>
          <a:noFill/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389545" y="8061219"/>
              <a:ext cx="7168347" cy="15847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rgbClr val="205867"/>
              </a:solidFill>
              <a:prstDash val="sysDot"/>
              <a:round/>
              <a:headEnd/>
              <a:tailEnd/>
            </a:ln>
          </p:spPr>
          <p:txBody>
            <a:bodyPr vert="horz" wrap="square" lIns="84235" tIns="10079" rIns="84235" bIns="100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74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71036" y="8291781"/>
              <a:ext cx="7188719" cy="17235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0367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1800" dirty="0" err="1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にて</a:t>
              </a: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お申し込みください。</a:t>
              </a:r>
              <a:endParaRPr lang="ja-JP" alt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ＭＳ Ｐゴシック" pitchFamily="50" charset="-128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</a:t>
              </a:r>
              <a:r>
                <a:rPr lang="ja-JP" altLang="en-US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広島市立安佐市民病院　</a:t>
              </a: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総合相談室</a:t>
              </a:r>
              <a:endParaRPr lang="en-US" altLang="ja-JP" sz="1800" dirty="0" smtClean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ＭＳ Ｐゴシック" pitchFamily="50" charset="-128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　　</a:t>
              </a: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</a:t>
              </a:r>
              <a:r>
                <a:rPr lang="en-US" altLang="ja-JP" sz="24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：</a:t>
              </a:r>
              <a:r>
                <a:rPr lang="en-US" altLang="ja-JP" sz="2400" dirty="0" smtClean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082-814-2948</a:t>
              </a:r>
              <a:endParaRPr lang="en-US" altLang="ja-JP" sz="24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8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0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150</Words>
  <Application>Microsoft Office PowerPoint</Application>
  <PresentationFormat>ユーザー設定</PresentationFormat>
  <Paragraphs>63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ＭＳ Ｐゴシック</vt:lpstr>
      <vt:lpstr>ＭＳ 明朝</vt:lpstr>
      <vt:lpstr>メイリオ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2014-07-29T05:44:25Z</dcterms:created>
  <dcterms:modified xsi:type="dcterms:W3CDTF">2018-07-09T04:48:35Z</dcterms:modified>
</cp:coreProperties>
</file>