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7C80"/>
    <a:srgbClr val="F6BB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8" autoAdjust="0"/>
    <p:restoredTop sz="94660"/>
  </p:normalViewPr>
  <p:slideViewPr>
    <p:cSldViewPr>
      <p:cViewPr varScale="1">
        <p:scale>
          <a:sx n="74" d="100"/>
          <a:sy n="74" d="100"/>
        </p:scale>
        <p:origin x="3048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C2165-121E-46E8-AE53-94CA32864171}" type="datetimeFigureOut">
              <a:rPr kumimoji="1" lang="ja-JP" altLang="en-US" smtClean="0"/>
              <a:t>2018/8/21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57347-D30D-4EB9-A680-F41CD5B2631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7310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C2165-121E-46E8-AE53-94CA32864171}" type="datetimeFigureOut">
              <a:rPr kumimoji="1" lang="ja-JP" altLang="en-US" smtClean="0"/>
              <a:t>2018/8/21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57347-D30D-4EB9-A680-F41CD5B2631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2863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C2165-121E-46E8-AE53-94CA32864171}" type="datetimeFigureOut">
              <a:rPr kumimoji="1" lang="ja-JP" altLang="en-US" smtClean="0"/>
              <a:t>2018/8/21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57347-D30D-4EB9-A680-F41CD5B2631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466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C2165-121E-46E8-AE53-94CA32864171}" type="datetimeFigureOut">
              <a:rPr kumimoji="1" lang="ja-JP" altLang="en-US" smtClean="0"/>
              <a:t>2018/8/21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57347-D30D-4EB9-A680-F41CD5B2631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558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C2165-121E-46E8-AE53-94CA32864171}" type="datetimeFigureOut">
              <a:rPr kumimoji="1" lang="ja-JP" altLang="en-US" smtClean="0"/>
              <a:t>2018/8/21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57347-D30D-4EB9-A680-F41CD5B2631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1171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C2165-121E-46E8-AE53-94CA32864171}" type="datetimeFigureOut">
              <a:rPr kumimoji="1" lang="ja-JP" altLang="en-US" smtClean="0"/>
              <a:t>2018/8/21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57347-D30D-4EB9-A680-F41CD5B2631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884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C2165-121E-46E8-AE53-94CA32864171}" type="datetimeFigureOut">
              <a:rPr kumimoji="1" lang="ja-JP" altLang="en-US" smtClean="0"/>
              <a:t>2018/8/21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57347-D30D-4EB9-A680-F41CD5B2631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870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C2165-121E-46E8-AE53-94CA32864171}" type="datetimeFigureOut">
              <a:rPr kumimoji="1" lang="ja-JP" altLang="en-US" smtClean="0"/>
              <a:t>2018/8/21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57347-D30D-4EB9-A680-F41CD5B2631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7645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C2165-121E-46E8-AE53-94CA32864171}" type="datetimeFigureOut">
              <a:rPr kumimoji="1" lang="ja-JP" altLang="en-US" smtClean="0"/>
              <a:t>2018/8/21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57347-D30D-4EB9-A680-F41CD5B2631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7996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C2165-121E-46E8-AE53-94CA32864171}" type="datetimeFigureOut">
              <a:rPr kumimoji="1" lang="ja-JP" altLang="en-US" smtClean="0"/>
              <a:t>2018/8/21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57347-D30D-4EB9-A680-F41CD5B2631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008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C2165-121E-46E8-AE53-94CA32864171}" type="datetimeFigureOut">
              <a:rPr kumimoji="1" lang="ja-JP" altLang="en-US" smtClean="0"/>
              <a:t>2018/8/21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57347-D30D-4EB9-A680-F41CD5B2631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652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C2165-121E-46E8-AE53-94CA32864171}" type="datetimeFigureOut">
              <a:rPr kumimoji="1" lang="ja-JP" altLang="en-US" smtClean="0"/>
              <a:t>2018/8/21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57347-D30D-4EB9-A680-F41CD5B2631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7833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角丸四角形 94"/>
          <p:cNvSpPr/>
          <p:nvPr/>
        </p:nvSpPr>
        <p:spPr>
          <a:xfrm>
            <a:off x="3248336" y="2487632"/>
            <a:ext cx="684720" cy="28581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角丸四角形 92"/>
          <p:cNvSpPr/>
          <p:nvPr/>
        </p:nvSpPr>
        <p:spPr>
          <a:xfrm>
            <a:off x="3248336" y="2121510"/>
            <a:ext cx="684720" cy="28581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2" name="グループ化 31"/>
          <p:cNvGrpSpPr/>
          <p:nvPr/>
        </p:nvGrpSpPr>
        <p:grpSpPr>
          <a:xfrm>
            <a:off x="116632" y="291750"/>
            <a:ext cx="1485586" cy="1558385"/>
            <a:chOff x="116632" y="113950"/>
            <a:chExt cx="1485586" cy="1558385"/>
          </a:xfrm>
        </p:grpSpPr>
        <p:sp>
          <p:nvSpPr>
            <p:cNvPr id="13" name="円/楕円 12"/>
            <p:cNvSpPr/>
            <p:nvPr/>
          </p:nvSpPr>
          <p:spPr>
            <a:xfrm>
              <a:off x="260632" y="257950"/>
              <a:ext cx="1152000" cy="1152000"/>
            </a:xfrm>
            <a:prstGeom prst="ellipse">
              <a:avLst/>
            </a:prstGeom>
            <a:no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rgbClr val="FF6600"/>
                </a:solidFill>
              </a:endParaRPr>
            </a:p>
          </p:txBody>
        </p:sp>
        <p:sp>
          <p:nvSpPr>
            <p:cNvPr id="12" name="ドーナツ 11"/>
            <p:cNvSpPr/>
            <p:nvPr/>
          </p:nvSpPr>
          <p:spPr>
            <a:xfrm>
              <a:off x="116632" y="113950"/>
              <a:ext cx="1440000" cy="1440000"/>
            </a:xfrm>
            <a:prstGeom prst="donut">
              <a:avLst>
                <a:gd name="adj" fmla="val 6843"/>
              </a:avLst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直線コネクタ 27"/>
            <p:cNvCxnSpPr/>
            <p:nvPr/>
          </p:nvCxnSpPr>
          <p:spPr>
            <a:xfrm>
              <a:off x="409918" y="941806"/>
              <a:ext cx="864096" cy="0"/>
            </a:xfrm>
            <a:prstGeom prst="line">
              <a:avLst/>
            </a:prstGeom>
            <a:ln w="38100" cap="rnd">
              <a:solidFill>
                <a:srgbClr val="FF66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グループ化 13"/>
            <p:cNvGrpSpPr>
              <a:grpSpLocks noChangeAspect="1"/>
            </p:cNvGrpSpPr>
            <p:nvPr/>
          </p:nvGrpSpPr>
          <p:grpSpPr>
            <a:xfrm rot="1454931">
              <a:off x="905355" y="1034630"/>
              <a:ext cx="690536" cy="628452"/>
              <a:chOff x="3421442" y="1842142"/>
              <a:chExt cx="807164" cy="734594"/>
            </a:xfrm>
          </p:grpSpPr>
          <p:sp>
            <p:nvSpPr>
              <p:cNvPr id="15" name="ハート 14"/>
              <p:cNvSpPr/>
              <p:nvPr/>
            </p:nvSpPr>
            <p:spPr>
              <a:xfrm>
                <a:off x="3645024" y="1842142"/>
                <a:ext cx="360000" cy="360040"/>
              </a:xfrm>
              <a:prstGeom prst="heart">
                <a:avLst/>
              </a:prstGeom>
              <a:solidFill>
                <a:srgbClr val="92D050"/>
              </a:solidFill>
              <a:ln w="1270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6" name="ハート 15"/>
              <p:cNvSpPr/>
              <p:nvPr/>
            </p:nvSpPr>
            <p:spPr>
              <a:xfrm flipV="1">
                <a:off x="3645024" y="2216696"/>
                <a:ext cx="360000" cy="360040"/>
              </a:xfrm>
              <a:prstGeom prst="heart">
                <a:avLst/>
              </a:prstGeom>
              <a:solidFill>
                <a:srgbClr val="FF7C80"/>
              </a:solidFill>
              <a:ln w="1270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7" name="ハート 16"/>
              <p:cNvSpPr/>
              <p:nvPr/>
            </p:nvSpPr>
            <p:spPr>
              <a:xfrm rot="16200000" flipV="1">
                <a:off x="3868586" y="2036696"/>
                <a:ext cx="360000" cy="360040"/>
              </a:xfrm>
              <a:prstGeom prst="heart">
                <a:avLst/>
              </a:prstGeom>
              <a:solidFill>
                <a:srgbClr val="92D050"/>
              </a:solidFill>
              <a:ln w="1270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8" name="ハート 17"/>
              <p:cNvSpPr/>
              <p:nvPr/>
            </p:nvSpPr>
            <p:spPr>
              <a:xfrm rot="5400000" flipH="1" flipV="1">
                <a:off x="3421462" y="2036696"/>
                <a:ext cx="360000" cy="360040"/>
              </a:xfrm>
              <a:prstGeom prst="heart">
                <a:avLst/>
              </a:prstGeom>
              <a:solidFill>
                <a:srgbClr val="92D050"/>
              </a:solidFill>
              <a:ln w="1270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10" name="グループ化 9"/>
            <p:cNvGrpSpPr>
              <a:grpSpLocks noChangeAspect="1"/>
            </p:cNvGrpSpPr>
            <p:nvPr/>
          </p:nvGrpSpPr>
          <p:grpSpPr>
            <a:xfrm rot="1454931">
              <a:off x="911682" y="1043883"/>
              <a:ext cx="690536" cy="628452"/>
              <a:chOff x="3421442" y="1842142"/>
              <a:chExt cx="807164" cy="734594"/>
            </a:xfrm>
          </p:grpSpPr>
          <p:sp>
            <p:nvSpPr>
              <p:cNvPr id="6" name="ハート 5"/>
              <p:cNvSpPr/>
              <p:nvPr/>
            </p:nvSpPr>
            <p:spPr>
              <a:xfrm>
                <a:off x="3645024" y="1842142"/>
                <a:ext cx="360000" cy="360040"/>
              </a:xfrm>
              <a:prstGeom prst="hear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" name="ハート 6"/>
              <p:cNvSpPr/>
              <p:nvPr/>
            </p:nvSpPr>
            <p:spPr>
              <a:xfrm flipV="1">
                <a:off x="3645024" y="2216696"/>
                <a:ext cx="360000" cy="360040"/>
              </a:xfrm>
              <a:prstGeom prst="heart">
                <a:avLst/>
              </a:prstGeom>
              <a:solidFill>
                <a:srgbClr val="FF7C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8" name="ハート 7"/>
              <p:cNvSpPr/>
              <p:nvPr/>
            </p:nvSpPr>
            <p:spPr>
              <a:xfrm rot="16200000" flipV="1">
                <a:off x="3868586" y="2036696"/>
                <a:ext cx="360000" cy="360040"/>
              </a:xfrm>
              <a:prstGeom prst="hear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" name="ハート 8"/>
              <p:cNvSpPr/>
              <p:nvPr/>
            </p:nvSpPr>
            <p:spPr>
              <a:xfrm rot="5400000" flipH="1" flipV="1">
                <a:off x="3421462" y="2036696"/>
                <a:ext cx="360000" cy="360040"/>
              </a:xfrm>
              <a:prstGeom prst="hear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25" name="グループ化 24"/>
            <p:cNvGrpSpPr/>
            <p:nvPr/>
          </p:nvGrpSpPr>
          <p:grpSpPr>
            <a:xfrm>
              <a:off x="348250" y="442930"/>
              <a:ext cx="978027" cy="646331"/>
              <a:chOff x="3208425" y="4333394"/>
              <a:chExt cx="978027" cy="646331"/>
            </a:xfrm>
          </p:grpSpPr>
          <p:sp>
            <p:nvSpPr>
              <p:cNvPr id="21" name="正方形/長方形 20"/>
              <p:cNvSpPr/>
              <p:nvPr/>
            </p:nvSpPr>
            <p:spPr>
              <a:xfrm>
                <a:off x="3208425" y="4491335"/>
                <a:ext cx="441146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ja-JP" altLang="en-US" sz="2000" b="1" cap="none" spc="0" dirty="0">
                    <a:ln w="12700">
                      <a:noFill/>
                      <a:prstDash val="solid"/>
                    </a:ln>
                    <a:solidFill>
                      <a:srgbClr val="FF66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第</a:t>
                </a:r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>
                <a:off x="3434435" y="4333394"/>
                <a:ext cx="497251" cy="64633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altLang="ja-JP" sz="3600" b="1" dirty="0">
                    <a:ln w="12700">
                      <a:noFill/>
                      <a:prstDash val="solid"/>
                    </a:ln>
                    <a:solidFill>
                      <a:srgbClr val="FF66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</a:t>
                </a:r>
                <a:endParaRPr lang="ja-JP" altLang="en-US" sz="3600" b="1" cap="none" spc="0" dirty="0">
                  <a:ln w="12700">
                    <a:noFill/>
                    <a:prstDash val="solid"/>
                  </a:ln>
                  <a:solidFill>
                    <a:srgbClr val="FF66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3745306" y="4500046"/>
                <a:ext cx="441146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ja-JP" altLang="en-US" sz="2000" b="1" dirty="0">
                    <a:ln w="12700">
                      <a:noFill/>
                      <a:prstDash val="solid"/>
                    </a:ln>
                    <a:solidFill>
                      <a:srgbClr val="FF66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回</a:t>
                </a:r>
                <a:endParaRPr lang="ja-JP" altLang="en-US" sz="2000" b="1" cap="none" spc="0" dirty="0">
                  <a:ln w="12700">
                    <a:noFill/>
                    <a:prstDash val="solid"/>
                  </a:ln>
                  <a:solidFill>
                    <a:srgbClr val="FF66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</p:grpSp>
      <p:sp>
        <p:nvSpPr>
          <p:cNvPr id="26" name="正方形/長方形 25"/>
          <p:cNvSpPr/>
          <p:nvPr/>
        </p:nvSpPr>
        <p:spPr>
          <a:xfrm>
            <a:off x="1897662" y="488504"/>
            <a:ext cx="433965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b="1" cap="none" spc="0" dirty="0">
                <a:ln w="12700">
                  <a:noFill/>
                  <a:prstDash val="solid"/>
                </a:ln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広島県心不全患者在宅支援体制構築事業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1370025" y="807993"/>
            <a:ext cx="557075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000" b="1" cap="none" spc="0" dirty="0">
                <a:ln w="12700">
                  <a:noFill/>
                  <a:prstDash val="solid"/>
                </a:ln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「心臓いきいき在宅支援施設」</a:t>
            </a:r>
            <a:endParaRPr lang="en-US" altLang="ja-JP" sz="3000" b="1" cap="none" spc="0" dirty="0">
              <a:ln w="12700">
                <a:noFill/>
                <a:prstDash val="solid"/>
              </a:ln>
              <a:solidFill>
                <a:srgbClr val="FF66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3000" b="1" cap="none" spc="0" dirty="0">
                <a:ln w="12700">
                  <a:noFill/>
                  <a:prstDash val="solid"/>
                </a:ln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認定講習会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238280" y="2031824"/>
            <a:ext cx="11336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2000" b="1" cap="none" spc="0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2018</a:t>
            </a:r>
            <a:r>
              <a:rPr lang="ja-JP" altLang="en-US" sz="2000" b="1" cap="none" spc="0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137155" y="2248812"/>
            <a:ext cx="246573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6000" b="1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lang="ja-JP" altLang="en-US" sz="2800" b="1" cap="none" spc="0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6000" b="1" cap="none" spc="0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23</a:t>
            </a:r>
            <a:r>
              <a:rPr lang="ja-JP" altLang="en-US" sz="2800" b="1" cap="none" spc="0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</a:p>
        </p:txBody>
      </p:sp>
      <p:sp>
        <p:nvSpPr>
          <p:cNvPr id="37" name="円/楕円 36"/>
          <p:cNvSpPr/>
          <p:nvPr/>
        </p:nvSpPr>
        <p:spPr>
          <a:xfrm>
            <a:off x="2549698" y="2431934"/>
            <a:ext cx="540000" cy="540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2549698" y="2486966"/>
            <a:ext cx="54374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木</a:t>
            </a:r>
            <a:endParaRPr lang="ja-JP" altLang="en-US" sz="2800" b="1" cap="none" spc="0" dirty="0">
              <a:ln w="12700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235636" y="2108810"/>
            <a:ext cx="336171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b="1" cap="none" spc="0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 間　</a:t>
            </a:r>
            <a:r>
              <a:rPr lang="en-US" altLang="ja-JP" b="1" cap="none" spc="0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b="1" cap="none" spc="0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b="1" cap="none" spc="0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b="1" cap="none" spc="0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b="1" cap="none" spc="0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20:00</a:t>
            </a:r>
            <a:endParaRPr lang="ja-JP" altLang="en-US" b="1" cap="none" spc="0" dirty="0">
              <a:ln w="12700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3235636" y="2475067"/>
            <a:ext cx="336171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b="1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 場　</a:t>
            </a:r>
            <a:r>
              <a:rPr lang="en-US" altLang="ja-JP" b="1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JA</a:t>
            </a:r>
            <a:r>
              <a:rPr lang="ja-JP" altLang="en-US" b="1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尾道総合病院 </a:t>
            </a:r>
            <a:endParaRPr lang="en-US" altLang="ja-JP" b="1" dirty="0">
              <a:ln w="12700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r"/>
            <a:r>
              <a:rPr lang="ja-JP" altLang="en-US" b="1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附属館</a:t>
            </a:r>
            <a:r>
              <a:rPr lang="en-US" altLang="ja-JP" b="1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b="1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階 会議室</a:t>
            </a:r>
            <a:endParaRPr lang="ja-JP" altLang="en-US" b="1" cap="none" spc="0" dirty="0">
              <a:ln w="12700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49" name="グループ化 48"/>
          <p:cNvGrpSpPr/>
          <p:nvPr/>
        </p:nvGrpSpPr>
        <p:grpSpPr>
          <a:xfrm>
            <a:off x="65537" y="3249989"/>
            <a:ext cx="6990494" cy="1200380"/>
            <a:chOff x="65537" y="3249989"/>
            <a:chExt cx="6990494" cy="1200380"/>
          </a:xfrm>
        </p:grpSpPr>
        <p:grpSp>
          <p:nvGrpSpPr>
            <p:cNvPr id="45" name="グループ化 44"/>
            <p:cNvGrpSpPr/>
            <p:nvPr/>
          </p:nvGrpSpPr>
          <p:grpSpPr>
            <a:xfrm>
              <a:off x="313399" y="3264475"/>
              <a:ext cx="6231203" cy="320373"/>
              <a:chOff x="260488" y="3264475"/>
              <a:chExt cx="6231203" cy="320373"/>
            </a:xfrm>
          </p:grpSpPr>
          <p:sp>
            <p:nvSpPr>
              <p:cNvPr id="42" name="正方形/長方形 41"/>
              <p:cNvSpPr/>
              <p:nvPr/>
            </p:nvSpPr>
            <p:spPr>
              <a:xfrm>
                <a:off x="260488" y="3264475"/>
                <a:ext cx="842898" cy="320373"/>
              </a:xfrm>
              <a:prstGeom prst="rect">
                <a:avLst/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44" name="直線コネクタ 43"/>
              <p:cNvCxnSpPr/>
              <p:nvPr/>
            </p:nvCxnSpPr>
            <p:spPr>
              <a:xfrm>
                <a:off x="260632" y="3584848"/>
                <a:ext cx="6231059" cy="0"/>
              </a:xfrm>
              <a:prstGeom prst="line">
                <a:avLst/>
              </a:prstGeom>
              <a:ln w="28575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正方形/長方形 40"/>
            <p:cNvSpPr/>
            <p:nvPr/>
          </p:nvSpPr>
          <p:spPr>
            <a:xfrm>
              <a:off x="320396" y="3252470"/>
              <a:ext cx="870752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2000" b="1" cap="none" spc="0" dirty="0">
                  <a:ln w="12700">
                    <a:noFill/>
                    <a:prstDash val="solid"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第</a:t>
              </a:r>
              <a:r>
                <a:rPr lang="en-US" altLang="ja-JP" sz="2000" b="1" cap="none" spc="0" dirty="0">
                  <a:ln w="12700">
                    <a:noFill/>
                    <a:prstDash val="solid"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</a:t>
              </a:r>
              <a:r>
                <a:rPr lang="ja-JP" altLang="en-US" sz="2000" b="1" cap="none" spc="0" dirty="0">
                  <a:ln w="12700">
                    <a:noFill/>
                    <a:prstDash val="solid"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部</a:t>
              </a:r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1163046" y="3249989"/>
              <a:ext cx="2034532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altLang="ja-JP" sz="2000" b="1" cap="none" spc="0" dirty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18:30</a:t>
              </a:r>
              <a:r>
                <a:rPr lang="ja-JP" altLang="en-US" sz="2000" b="1" cap="none" spc="0" dirty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～</a:t>
              </a:r>
              <a:r>
                <a:rPr lang="en-US" altLang="ja-JP" sz="2000" b="1" cap="none" spc="0" dirty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19:00</a:t>
              </a:r>
              <a:endParaRPr lang="ja-JP" altLang="en-US" sz="2000" b="1" cap="none" spc="0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65537" y="3662631"/>
              <a:ext cx="6990494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dist"/>
              <a:r>
                <a:rPr lang="ja-JP" altLang="en-US" sz="2400" b="1" cap="none" spc="0" dirty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「</a:t>
              </a:r>
              <a:r>
                <a:rPr lang="ja-JP" altLang="en-US" sz="2200" b="1" cap="none" spc="0" dirty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心不全を理解するために</a:t>
              </a:r>
              <a:r>
                <a:rPr lang="ja-JP" altLang="en-US" sz="1600" b="1" cap="none" spc="0" dirty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（病態・治療・併存症について</a:t>
              </a:r>
              <a:r>
                <a:rPr lang="ja-JP" altLang="en-US" sz="1600" b="1" dirty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r>
                <a:rPr lang="ja-JP" altLang="en-US" sz="2400" b="1" cap="none" spc="0" dirty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」</a:t>
              </a: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2512729" y="4081037"/>
              <a:ext cx="403187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ja-JP" altLang="en-US" b="1" dirty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講師：循環器科主任部長　森島 信行</a:t>
              </a:r>
              <a:endParaRPr lang="ja-JP" altLang="en-US" b="1" cap="none" spc="0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65538" y="4559302"/>
            <a:ext cx="7007046" cy="1221093"/>
            <a:chOff x="65538" y="3249989"/>
            <a:chExt cx="7007046" cy="1221093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313399" y="3264475"/>
              <a:ext cx="6231203" cy="320373"/>
              <a:chOff x="260488" y="3264475"/>
              <a:chExt cx="6231203" cy="320373"/>
            </a:xfrm>
          </p:grpSpPr>
          <p:sp>
            <p:nvSpPr>
              <p:cNvPr id="56" name="正方形/長方形 55"/>
              <p:cNvSpPr/>
              <p:nvPr/>
            </p:nvSpPr>
            <p:spPr>
              <a:xfrm>
                <a:off x="260488" y="3264475"/>
                <a:ext cx="842898" cy="320373"/>
              </a:xfrm>
              <a:prstGeom prst="rect">
                <a:avLst/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57" name="直線コネクタ 56"/>
              <p:cNvCxnSpPr/>
              <p:nvPr/>
            </p:nvCxnSpPr>
            <p:spPr>
              <a:xfrm>
                <a:off x="260632" y="3584848"/>
                <a:ext cx="6231059" cy="0"/>
              </a:xfrm>
              <a:prstGeom prst="line">
                <a:avLst/>
              </a:prstGeom>
              <a:ln w="28575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正方形/長方形 51"/>
            <p:cNvSpPr/>
            <p:nvPr/>
          </p:nvSpPr>
          <p:spPr>
            <a:xfrm>
              <a:off x="320396" y="3252470"/>
              <a:ext cx="870751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2000" b="1" cap="none" spc="0" dirty="0">
                  <a:ln w="12700">
                    <a:noFill/>
                    <a:prstDash val="solid"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第</a:t>
              </a:r>
              <a:r>
                <a:rPr lang="en-US" altLang="ja-JP" sz="2000" b="1" dirty="0">
                  <a:ln w="12700">
                    <a:noFill/>
                    <a:prstDash val="solid"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</a:t>
              </a:r>
              <a:r>
                <a:rPr lang="ja-JP" altLang="en-US" sz="2000" b="1" cap="none" spc="0" dirty="0">
                  <a:ln w="12700">
                    <a:noFill/>
                    <a:prstDash val="solid"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部</a:t>
              </a:r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1163050" y="3249989"/>
              <a:ext cx="2034532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altLang="ja-JP" sz="2000" b="1" cap="none" spc="0" dirty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19:00</a:t>
              </a:r>
              <a:r>
                <a:rPr lang="ja-JP" altLang="en-US" sz="2000" b="1" cap="none" spc="0" dirty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～</a:t>
              </a:r>
              <a:r>
                <a:rPr lang="en-US" altLang="ja-JP" sz="2000" b="1" cap="none" spc="0" dirty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19:30</a:t>
              </a:r>
              <a:endParaRPr lang="ja-JP" altLang="en-US" sz="2000" b="1" cap="none" spc="0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65538" y="3662631"/>
              <a:ext cx="7007046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ja-JP" altLang="en-US" sz="2400" b="1" cap="none" spc="0" dirty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「</a:t>
              </a:r>
              <a:r>
                <a:rPr lang="ja-JP" altLang="en-US" sz="2200" b="1" cap="none" spc="0" dirty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心筋梗塞・心不全手帳を用いた自己管理について</a:t>
              </a:r>
              <a:r>
                <a:rPr lang="ja-JP" altLang="en-US" sz="2400" b="1" cap="none" spc="0" dirty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」</a:t>
              </a:r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1470999" y="4101750"/>
              <a:ext cx="510909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ja-JP" altLang="en-US" b="1" dirty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講師：慢性心不全看護認定看護師　富山 美由紀</a:t>
              </a:r>
              <a:endParaRPr lang="en-US" altLang="ja-JP" b="1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100281" y="5920154"/>
            <a:ext cx="6724918" cy="1192799"/>
            <a:chOff x="65538" y="3249989"/>
            <a:chExt cx="6724918" cy="1192799"/>
          </a:xfrm>
        </p:grpSpPr>
        <p:grpSp>
          <p:nvGrpSpPr>
            <p:cNvPr id="59" name="グループ化 58"/>
            <p:cNvGrpSpPr/>
            <p:nvPr/>
          </p:nvGrpSpPr>
          <p:grpSpPr>
            <a:xfrm>
              <a:off x="313399" y="3264475"/>
              <a:ext cx="6231203" cy="320373"/>
              <a:chOff x="260488" y="3264475"/>
              <a:chExt cx="6231203" cy="320373"/>
            </a:xfrm>
          </p:grpSpPr>
          <p:sp>
            <p:nvSpPr>
              <p:cNvPr id="64" name="正方形/長方形 63"/>
              <p:cNvSpPr/>
              <p:nvPr/>
            </p:nvSpPr>
            <p:spPr>
              <a:xfrm>
                <a:off x="260488" y="3264475"/>
                <a:ext cx="842898" cy="320373"/>
              </a:xfrm>
              <a:prstGeom prst="rect">
                <a:avLst/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65" name="直線コネクタ 64"/>
              <p:cNvCxnSpPr/>
              <p:nvPr/>
            </p:nvCxnSpPr>
            <p:spPr>
              <a:xfrm>
                <a:off x="260632" y="3584848"/>
                <a:ext cx="6231059" cy="0"/>
              </a:xfrm>
              <a:prstGeom prst="line">
                <a:avLst/>
              </a:prstGeom>
              <a:ln w="28575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0" name="正方形/長方形 59"/>
            <p:cNvSpPr/>
            <p:nvPr/>
          </p:nvSpPr>
          <p:spPr>
            <a:xfrm>
              <a:off x="320396" y="3252470"/>
              <a:ext cx="870751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2000" b="1" cap="none" spc="0" dirty="0">
                  <a:ln w="12700">
                    <a:noFill/>
                    <a:prstDash val="solid"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第</a:t>
              </a:r>
              <a:r>
                <a:rPr lang="en-US" altLang="ja-JP" sz="2000" b="1" cap="none" spc="0" dirty="0">
                  <a:ln w="12700">
                    <a:noFill/>
                    <a:prstDash val="solid"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3</a:t>
              </a:r>
              <a:r>
                <a:rPr lang="ja-JP" altLang="en-US" sz="2000" b="1" cap="none" spc="0" dirty="0">
                  <a:ln w="12700">
                    <a:noFill/>
                    <a:prstDash val="solid"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部</a:t>
              </a: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1163051" y="3249989"/>
              <a:ext cx="2034532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altLang="ja-JP" sz="2000" b="1" cap="none" spc="0" dirty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19:30</a:t>
              </a:r>
              <a:r>
                <a:rPr lang="ja-JP" altLang="en-US" sz="2000" b="1" cap="none" spc="0" dirty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～</a:t>
              </a:r>
              <a:r>
                <a:rPr lang="en-US" altLang="ja-JP" sz="2000" b="1" cap="none" spc="0" dirty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20:00</a:t>
              </a:r>
              <a:endParaRPr lang="ja-JP" altLang="en-US" sz="2000" b="1" cap="none" spc="0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65538" y="3662631"/>
              <a:ext cx="6724918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ja-JP" altLang="en-US" sz="2400" b="1" cap="none" spc="0" dirty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「</a:t>
              </a:r>
              <a:r>
                <a:rPr lang="ja-JP" altLang="en-US" sz="2200" b="1" cap="none" spc="0" dirty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救急時や終末期の心不全患者への対応について</a:t>
              </a:r>
              <a:r>
                <a:rPr lang="ja-JP" altLang="en-US" sz="2400" b="1" cap="none" spc="0" dirty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」</a:t>
              </a:r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3051338" y="4073456"/>
              <a:ext cx="3493264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ja-JP" altLang="en-US" b="1" dirty="0">
                  <a:ln w="1270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講師：循環器科部長　松村 誠也</a:t>
              </a:r>
              <a:endParaRPr lang="ja-JP" altLang="en-US" b="1" cap="none" spc="0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66" name="正方形/長方形 65"/>
          <p:cNvSpPr/>
          <p:nvPr/>
        </p:nvSpPr>
        <p:spPr>
          <a:xfrm>
            <a:off x="290522" y="7502996"/>
            <a:ext cx="6276956" cy="1440160"/>
          </a:xfrm>
          <a:prstGeom prst="rect">
            <a:avLst/>
          </a:prstGeom>
          <a:solidFill>
            <a:srgbClr val="F6BB00"/>
          </a:solidFill>
          <a:ln>
            <a:solidFill>
              <a:srgbClr val="F6B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正方形/長方形 66"/>
          <p:cNvSpPr/>
          <p:nvPr/>
        </p:nvSpPr>
        <p:spPr>
          <a:xfrm>
            <a:off x="343937" y="8994435"/>
            <a:ext cx="6170127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176213" indent="-176213"/>
            <a:r>
              <a:rPr lang="en-US" altLang="ja-JP" sz="1400" b="1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400" b="1" dirty="0">
                <a:ln w="1270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施設認定については、当院 ホームページより募集要項をご確認ください。</a:t>
            </a:r>
            <a:endParaRPr lang="en-US" altLang="ja-JP" sz="1400" b="1" dirty="0">
              <a:ln w="12700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74" name="グループ化 73"/>
          <p:cNvGrpSpPr/>
          <p:nvPr/>
        </p:nvGrpSpPr>
        <p:grpSpPr>
          <a:xfrm>
            <a:off x="6045079" y="7297403"/>
            <a:ext cx="656786" cy="600181"/>
            <a:chOff x="1078400" y="1388219"/>
            <a:chExt cx="656786" cy="600181"/>
          </a:xfrm>
        </p:grpSpPr>
        <p:sp>
          <p:nvSpPr>
            <p:cNvPr id="75" name="ハート 74"/>
            <p:cNvSpPr/>
            <p:nvPr/>
          </p:nvSpPr>
          <p:spPr>
            <a:xfrm rot="1454931">
              <a:off x="1321160" y="1388219"/>
              <a:ext cx="307983" cy="308018"/>
            </a:xfrm>
            <a:prstGeom prst="heart">
              <a:avLst/>
            </a:prstGeom>
            <a:solidFill>
              <a:srgbClr val="92D050"/>
            </a:solidFill>
            <a:ln w="1016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6" name="ハート 75"/>
            <p:cNvSpPr/>
            <p:nvPr/>
          </p:nvSpPr>
          <p:spPr>
            <a:xfrm rot="1454931" flipV="1">
              <a:off x="1189557" y="1680382"/>
              <a:ext cx="307983" cy="308018"/>
            </a:xfrm>
            <a:prstGeom prst="heart">
              <a:avLst/>
            </a:prstGeom>
            <a:solidFill>
              <a:srgbClr val="FF7C80"/>
            </a:solidFill>
            <a:ln w="1016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7" name="ハート 76"/>
            <p:cNvSpPr/>
            <p:nvPr/>
          </p:nvSpPr>
          <p:spPr>
            <a:xfrm rot="17654931" flipV="1">
              <a:off x="1427186" y="1618527"/>
              <a:ext cx="307983" cy="308017"/>
            </a:xfrm>
            <a:prstGeom prst="heart">
              <a:avLst/>
            </a:prstGeom>
            <a:solidFill>
              <a:srgbClr val="92D050"/>
            </a:solidFill>
            <a:ln w="1016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8" name="ハート 77"/>
            <p:cNvSpPr/>
            <p:nvPr/>
          </p:nvSpPr>
          <p:spPr>
            <a:xfrm rot="6854931" flipH="1" flipV="1">
              <a:off x="1078417" y="1461426"/>
              <a:ext cx="307983" cy="308017"/>
            </a:xfrm>
            <a:prstGeom prst="heart">
              <a:avLst/>
            </a:prstGeom>
            <a:solidFill>
              <a:srgbClr val="92D050"/>
            </a:solidFill>
            <a:ln w="1016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68" name="正方形/長方形 67"/>
          <p:cNvSpPr/>
          <p:nvPr/>
        </p:nvSpPr>
        <p:spPr>
          <a:xfrm>
            <a:off x="506047" y="7502996"/>
            <a:ext cx="5845906" cy="1440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●お申し込み：</a:t>
            </a:r>
            <a:r>
              <a:rPr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裏面</a:t>
            </a:r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の申し込み用紙でお申し込み下さい</a:t>
            </a:r>
            <a:endParaRPr kumimoji="1" lang="en-US" altLang="ja-JP" sz="12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（</a:t>
            </a:r>
            <a:r>
              <a:rPr kumimoji="1" lang="en-US" altLang="ja-JP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事前申し込みがなくても当日参加可）</a:t>
            </a:r>
            <a:endParaRPr kumimoji="1" lang="en-US" altLang="ja-JP" sz="12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 対  象  者 ：医療・保健・福祉に関わる関係者</a:t>
            </a:r>
            <a:endParaRPr lang="en-US" altLang="ja-JP" sz="12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●お 問 合 せ：</a:t>
            </a:r>
            <a:r>
              <a:rPr lang="en-US" altLang="ja-JP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JA</a:t>
            </a:r>
            <a:r>
              <a:rPr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尾道総合病院　医療福祉支援センター　佐藤・宮澤</a:t>
            </a:r>
            <a:endParaRPr lang="en-US" altLang="ja-JP" sz="12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</a:t>
            </a:r>
            <a:r>
              <a:rPr lang="en-US" altLang="ja-JP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TEL:0848-22-8111</a:t>
            </a:r>
            <a:r>
              <a:rPr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（代表） </a:t>
            </a:r>
            <a:r>
              <a:rPr lang="en-US" altLang="ja-JP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0848-22-5102</a:t>
            </a:r>
            <a:r>
              <a:rPr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（直通）</a:t>
            </a:r>
            <a:endParaRPr kumimoji="1" lang="ja-JP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73" name="グループ化 72"/>
          <p:cNvGrpSpPr/>
          <p:nvPr/>
        </p:nvGrpSpPr>
        <p:grpSpPr>
          <a:xfrm>
            <a:off x="6048960" y="7305147"/>
            <a:ext cx="656786" cy="600181"/>
            <a:chOff x="1078400" y="1388219"/>
            <a:chExt cx="656786" cy="600181"/>
          </a:xfrm>
        </p:grpSpPr>
        <p:sp>
          <p:nvSpPr>
            <p:cNvPr id="69" name="ハート 68"/>
            <p:cNvSpPr/>
            <p:nvPr/>
          </p:nvSpPr>
          <p:spPr>
            <a:xfrm rot="1454931">
              <a:off x="1321160" y="1388219"/>
              <a:ext cx="307983" cy="308018"/>
            </a:xfrm>
            <a:prstGeom prst="hear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0" name="ハート 69"/>
            <p:cNvSpPr/>
            <p:nvPr/>
          </p:nvSpPr>
          <p:spPr>
            <a:xfrm rot="1454931" flipV="1">
              <a:off x="1189557" y="1680382"/>
              <a:ext cx="307983" cy="308018"/>
            </a:xfrm>
            <a:prstGeom prst="heart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1" name="ハート 70"/>
            <p:cNvSpPr/>
            <p:nvPr/>
          </p:nvSpPr>
          <p:spPr>
            <a:xfrm rot="17654931" flipV="1">
              <a:off x="1427186" y="1618527"/>
              <a:ext cx="307983" cy="308017"/>
            </a:xfrm>
            <a:prstGeom prst="hear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2" name="ハート 71"/>
            <p:cNvSpPr/>
            <p:nvPr/>
          </p:nvSpPr>
          <p:spPr>
            <a:xfrm rot="6854931" flipH="1" flipV="1">
              <a:off x="1078417" y="1461426"/>
              <a:ext cx="307983" cy="308017"/>
            </a:xfrm>
            <a:prstGeom prst="hear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88" name="グループ化 87"/>
          <p:cNvGrpSpPr>
            <a:grpSpLocks noChangeAspect="1"/>
          </p:cNvGrpSpPr>
          <p:nvPr/>
        </p:nvGrpSpPr>
        <p:grpSpPr>
          <a:xfrm rot="19064412">
            <a:off x="249132" y="7124079"/>
            <a:ext cx="523501" cy="478383"/>
            <a:chOff x="1078400" y="1388219"/>
            <a:chExt cx="656786" cy="600181"/>
          </a:xfrm>
        </p:grpSpPr>
        <p:sp>
          <p:nvSpPr>
            <p:cNvPr id="89" name="ハート 88"/>
            <p:cNvSpPr/>
            <p:nvPr/>
          </p:nvSpPr>
          <p:spPr>
            <a:xfrm rot="1454931">
              <a:off x="1321160" y="1388219"/>
              <a:ext cx="307983" cy="308018"/>
            </a:xfrm>
            <a:prstGeom prst="heart">
              <a:avLst/>
            </a:prstGeom>
            <a:solidFill>
              <a:srgbClr val="92D05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0" name="ハート 89"/>
            <p:cNvSpPr/>
            <p:nvPr/>
          </p:nvSpPr>
          <p:spPr>
            <a:xfrm rot="1454931" flipV="1">
              <a:off x="1189557" y="1680382"/>
              <a:ext cx="307983" cy="308018"/>
            </a:xfrm>
            <a:prstGeom prst="heart">
              <a:avLst/>
            </a:prstGeom>
            <a:solidFill>
              <a:srgbClr val="FF7C8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1" name="ハート 90"/>
            <p:cNvSpPr/>
            <p:nvPr/>
          </p:nvSpPr>
          <p:spPr>
            <a:xfrm rot="17654931" flipV="1">
              <a:off x="1427186" y="1618527"/>
              <a:ext cx="307983" cy="308017"/>
            </a:xfrm>
            <a:prstGeom prst="heart">
              <a:avLst/>
            </a:prstGeom>
            <a:solidFill>
              <a:srgbClr val="92D05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2" name="ハート 91"/>
            <p:cNvSpPr/>
            <p:nvPr/>
          </p:nvSpPr>
          <p:spPr>
            <a:xfrm rot="6854931" flipH="1" flipV="1">
              <a:off x="1078417" y="1461426"/>
              <a:ext cx="307983" cy="308017"/>
            </a:xfrm>
            <a:prstGeom prst="heart">
              <a:avLst/>
            </a:prstGeom>
            <a:solidFill>
              <a:srgbClr val="92D05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80" name="フリーフォーム 79"/>
          <p:cNvSpPr/>
          <p:nvPr/>
        </p:nvSpPr>
        <p:spPr>
          <a:xfrm>
            <a:off x="4159651" y="7308817"/>
            <a:ext cx="1854200" cy="388358"/>
          </a:xfrm>
          <a:custGeom>
            <a:avLst/>
            <a:gdLst>
              <a:gd name="connsiteX0" fmla="*/ 0 w 1854200"/>
              <a:gd name="connsiteY0" fmla="*/ 108922 h 388358"/>
              <a:gd name="connsiteX1" fmla="*/ 419100 w 1854200"/>
              <a:gd name="connsiteY1" fmla="*/ 7322 h 388358"/>
              <a:gd name="connsiteX2" fmla="*/ 990600 w 1854200"/>
              <a:gd name="connsiteY2" fmla="*/ 286722 h 388358"/>
              <a:gd name="connsiteX3" fmla="*/ 1409700 w 1854200"/>
              <a:gd name="connsiteY3" fmla="*/ 388322 h 388358"/>
              <a:gd name="connsiteX4" fmla="*/ 1854200 w 1854200"/>
              <a:gd name="connsiteY4" fmla="*/ 299422 h 388358"/>
              <a:gd name="connsiteX5" fmla="*/ 1854200 w 1854200"/>
              <a:gd name="connsiteY5" fmla="*/ 299422 h 388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54200" h="388358">
                <a:moveTo>
                  <a:pt x="0" y="108922"/>
                </a:moveTo>
                <a:cubicBezTo>
                  <a:pt x="127000" y="43305"/>
                  <a:pt x="254000" y="-22311"/>
                  <a:pt x="419100" y="7322"/>
                </a:cubicBezTo>
                <a:cubicBezTo>
                  <a:pt x="584200" y="36955"/>
                  <a:pt x="825500" y="223222"/>
                  <a:pt x="990600" y="286722"/>
                </a:cubicBezTo>
                <a:cubicBezTo>
                  <a:pt x="1155700" y="350222"/>
                  <a:pt x="1265767" y="386205"/>
                  <a:pt x="1409700" y="388322"/>
                </a:cubicBezTo>
                <a:cubicBezTo>
                  <a:pt x="1553633" y="390439"/>
                  <a:pt x="1854200" y="299422"/>
                  <a:pt x="1854200" y="299422"/>
                </a:cubicBezTo>
                <a:lnTo>
                  <a:pt x="1854200" y="299422"/>
                </a:lnTo>
              </a:path>
            </a:pathLst>
          </a:custGeom>
          <a:noFill/>
          <a:ln w="57150" cap="rnd">
            <a:solidFill>
              <a:srgbClr val="FF66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3" name="グループ化 82"/>
          <p:cNvGrpSpPr>
            <a:grpSpLocks noChangeAspect="1"/>
          </p:cNvGrpSpPr>
          <p:nvPr/>
        </p:nvGrpSpPr>
        <p:grpSpPr>
          <a:xfrm rot="19064412">
            <a:off x="256273" y="7120326"/>
            <a:ext cx="523501" cy="478383"/>
            <a:chOff x="1078400" y="1388219"/>
            <a:chExt cx="656786" cy="600181"/>
          </a:xfrm>
        </p:grpSpPr>
        <p:sp>
          <p:nvSpPr>
            <p:cNvPr id="84" name="ハート 83"/>
            <p:cNvSpPr/>
            <p:nvPr/>
          </p:nvSpPr>
          <p:spPr>
            <a:xfrm rot="1454931">
              <a:off x="1321160" y="1388219"/>
              <a:ext cx="307983" cy="308018"/>
            </a:xfrm>
            <a:prstGeom prst="hear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5" name="ハート 84"/>
            <p:cNvSpPr/>
            <p:nvPr/>
          </p:nvSpPr>
          <p:spPr>
            <a:xfrm rot="1454931" flipV="1">
              <a:off x="1189557" y="1680382"/>
              <a:ext cx="307983" cy="308018"/>
            </a:xfrm>
            <a:prstGeom prst="heart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6" name="ハート 85"/>
            <p:cNvSpPr/>
            <p:nvPr/>
          </p:nvSpPr>
          <p:spPr>
            <a:xfrm rot="17654931" flipV="1">
              <a:off x="1427186" y="1618527"/>
              <a:ext cx="307983" cy="308017"/>
            </a:xfrm>
            <a:prstGeom prst="hear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7" name="ハート 86"/>
            <p:cNvSpPr/>
            <p:nvPr/>
          </p:nvSpPr>
          <p:spPr>
            <a:xfrm rot="6854931" flipH="1" flipV="1">
              <a:off x="1078417" y="1461426"/>
              <a:ext cx="307983" cy="308017"/>
            </a:xfrm>
            <a:prstGeom prst="hear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94274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/>
        </p:nvGrpSpPr>
        <p:grpSpPr>
          <a:xfrm>
            <a:off x="1632204" y="438952"/>
            <a:ext cx="4392296" cy="885698"/>
            <a:chOff x="-143328" y="-43"/>
            <a:chExt cx="4393233" cy="887442"/>
          </a:xfrm>
        </p:grpSpPr>
        <p:sp>
          <p:nvSpPr>
            <p:cNvPr id="6" name="角丸四角形 5"/>
            <p:cNvSpPr/>
            <p:nvPr/>
          </p:nvSpPr>
          <p:spPr>
            <a:xfrm>
              <a:off x="-143328" y="-2"/>
              <a:ext cx="864106" cy="865487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743754" y="-43"/>
              <a:ext cx="864106" cy="865487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1625464" y="0"/>
              <a:ext cx="864106" cy="865487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2505703" y="0"/>
              <a:ext cx="864106" cy="865487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3385799" y="5107"/>
              <a:ext cx="864106" cy="865487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1" name="テキスト ボックス 127"/>
            <p:cNvSpPr txBox="1"/>
            <p:nvPr/>
          </p:nvSpPr>
          <p:spPr>
            <a:xfrm>
              <a:off x="-94806" y="129294"/>
              <a:ext cx="765757" cy="75810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none" lIns="74295" tIns="8890" rIns="74295" bIns="889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4800" kern="100" dirty="0">
                  <a:ln w="18415" cap="flat" cmpd="sng" algn="ctr">
                    <a:solidFill>
                      <a:srgbClr val="FFFFFF"/>
                    </a:solidFill>
                    <a:prstDash val="solid"/>
                    <a:round/>
                  </a:ln>
                  <a:solidFill>
                    <a:srgbClr val="FFFFFF"/>
                  </a:solidFill>
                  <a:latin typeface="Century"/>
                  <a:ea typeface="メイリオ"/>
                  <a:cs typeface="Times New Roman"/>
                </a:rPr>
                <a:t>参</a:t>
              </a:r>
              <a:endParaRPr lang="ja-JP" sz="1050" kern="100" dirty="0">
                <a:latin typeface="Century"/>
                <a:ea typeface="ＭＳ 明朝"/>
                <a:cs typeface="Times New Roman"/>
              </a:endParaRPr>
            </a:p>
          </p:txBody>
        </p:sp>
        <p:sp>
          <p:nvSpPr>
            <p:cNvPr id="12" name="テキスト ボックス 160"/>
            <p:cNvSpPr txBox="1"/>
            <p:nvPr/>
          </p:nvSpPr>
          <p:spPr>
            <a:xfrm>
              <a:off x="792437" y="120808"/>
              <a:ext cx="765757" cy="75810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none" lIns="74295" tIns="8890" rIns="74295" bIns="889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4800" kern="100" dirty="0">
                  <a:ln w="18415" cap="flat" cmpd="sng" algn="ctr">
                    <a:solidFill>
                      <a:srgbClr val="FFFFFF"/>
                    </a:solidFill>
                    <a:prstDash val="solid"/>
                    <a:round/>
                  </a:ln>
                  <a:solidFill>
                    <a:srgbClr val="FFFFFF"/>
                  </a:solidFill>
                  <a:latin typeface="Century"/>
                  <a:ea typeface="メイリオ"/>
                  <a:cs typeface="Times New Roman"/>
                </a:rPr>
                <a:t>加</a:t>
              </a:r>
              <a:endParaRPr lang="ja-JP" sz="1050" kern="100" dirty="0">
                <a:latin typeface="Century"/>
                <a:ea typeface="ＭＳ 明朝"/>
                <a:cs typeface="Times New Roman"/>
              </a:endParaRPr>
            </a:p>
          </p:txBody>
        </p:sp>
        <p:sp>
          <p:nvSpPr>
            <p:cNvPr id="13" name="テキスト ボックス 161"/>
            <p:cNvSpPr txBox="1"/>
            <p:nvPr/>
          </p:nvSpPr>
          <p:spPr>
            <a:xfrm>
              <a:off x="1670249" y="127495"/>
              <a:ext cx="765757" cy="75810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none" lIns="74295" tIns="8890" rIns="74295" bIns="889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4800" kern="100" dirty="0">
                  <a:ln w="18415" cap="flat" cmpd="sng" algn="ctr">
                    <a:solidFill>
                      <a:srgbClr val="FFFFFF"/>
                    </a:solidFill>
                    <a:prstDash val="solid"/>
                    <a:round/>
                  </a:ln>
                  <a:solidFill>
                    <a:srgbClr val="FFFFFF"/>
                  </a:solidFill>
                  <a:latin typeface="Century"/>
                  <a:ea typeface="メイリオ"/>
                  <a:cs typeface="Times New Roman"/>
                </a:rPr>
                <a:t>申</a:t>
              </a:r>
              <a:endParaRPr lang="ja-JP" sz="1050" kern="100" dirty="0">
                <a:latin typeface="Century"/>
                <a:ea typeface="ＭＳ 明朝"/>
                <a:cs typeface="Times New Roman"/>
              </a:endParaRPr>
            </a:p>
          </p:txBody>
        </p:sp>
        <p:sp>
          <p:nvSpPr>
            <p:cNvPr id="14" name="テキスト ボックス 162"/>
            <p:cNvSpPr txBox="1"/>
            <p:nvPr/>
          </p:nvSpPr>
          <p:spPr>
            <a:xfrm>
              <a:off x="2547292" y="120679"/>
              <a:ext cx="765757" cy="75810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none" lIns="74295" tIns="8890" rIns="74295" bIns="889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4800" kern="100">
                  <a:ln w="18415" cap="flat" cmpd="sng" algn="ctr">
                    <a:solidFill>
                      <a:srgbClr val="FFFFFF"/>
                    </a:solidFill>
                    <a:prstDash val="solid"/>
                    <a:round/>
                  </a:ln>
                  <a:solidFill>
                    <a:srgbClr val="FFFFFF"/>
                  </a:solidFill>
                  <a:latin typeface="Century"/>
                  <a:ea typeface="メイリオ"/>
                  <a:cs typeface="Times New Roman"/>
                </a:rPr>
                <a:t>込</a:t>
              </a:r>
              <a:endParaRPr lang="ja-JP" sz="1050" kern="100">
                <a:latin typeface="Century"/>
                <a:ea typeface="ＭＳ 明朝"/>
                <a:cs typeface="Times New Roman"/>
              </a:endParaRPr>
            </a:p>
          </p:txBody>
        </p:sp>
        <p:sp>
          <p:nvSpPr>
            <p:cNvPr id="15" name="テキスト ボックス 163"/>
            <p:cNvSpPr txBox="1"/>
            <p:nvPr/>
          </p:nvSpPr>
          <p:spPr>
            <a:xfrm>
              <a:off x="3422378" y="120709"/>
              <a:ext cx="765757" cy="75810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none" lIns="74295" tIns="8890" rIns="74295" bIns="889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4800" kern="100" dirty="0">
                  <a:ln w="18415" cap="flat" cmpd="sng" algn="ctr">
                    <a:solidFill>
                      <a:srgbClr val="FFFFFF"/>
                    </a:solidFill>
                    <a:prstDash val="solid"/>
                    <a:round/>
                  </a:ln>
                  <a:solidFill>
                    <a:srgbClr val="FFFFFF"/>
                  </a:solidFill>
                  <a:latin typeface="Century"/>
                  <a:ea typeface="メイリオ"/>
                  <a:cs typeface="Times New Roman"/>
                </a:rPr>
                <a:t>書</a:t>
              </a:r>
              <a:endParaRPr lang="ja-JP" sz="1050" kern="100" dirty="0">
                <a:latin typeface="Century"/>
                <a:ea typeface="ＭＳ 明朝"/>
                <a:cs typeface="Times New Roman"/>
              </a:endParaRPr>
            </a:p>
          </p:txBody>
        </p:sp>
      </p:grpSp>
      <p:sp>
        <p:nvSpPr>
          <p:cNvPr id="16" name="正方形/長方形 15"/>
          <p:cNvSpPr/>
          <p:nvPr/>
        </p:nvSpPr>
        <p:spPr>
          <a:xfrm rot="16200000">
            <a:off x="3202351" y="6382534"/>
            <a:ext cx="553085" cy="594888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7" name="上矢印 16"/>
          <p:cNvSpPr/>
          <p:nvPr/>
        </p:nvSpPr>
        <p:spPr>
          <a:xfrm>
            <a:off x="144185" y="272480"/>
            <a:ext cx="1055148" cy="9361040"/>
          </a:xfrm>
          <a:prstGeom prst="upArrow">
            <a:avLst>
              <a:gd name="adj1" fmla="val 50000"/>
              <a:gd name="adj2" fmla="val 8406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8" name="テキスト ボックス 203"/>
          <p:cNvSpPr txBox="1"/>
          <p:nvPr/>
        </p:nvSpPr>
        <p:spPr>
          <a:xfrm>
            <a:off x="764704" y="9069639"/>
            <a:ext cx="3602474" cy="6762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300"/>
              </a:lnSpc>
              <a:spcAft>
                <a:spcPts val="0"/>
              </a:spcAft>
            </a:pPr>
            <a:r>
              <a:rPr lang="ja-JP" sz="1050" kern="100" dirty="0">
                <a:solidFill>
                  <a:srgbClr val="FFFFFF"/>
                </a:solidFill>
                <a:effectLst/>
                <a:ea typeface="メイリオ"/>
                <a:cs typeface="Times New Roman"/>
              </a:rPr>
              <a:t>【</a:t>
            </a:r>
            <a:r>
              <a:rPr lang="ja-JP" altLang="en-US" sz="1050" kern="100" dirty="0">
                <a:solidFill>
                  <a:srgbClr val="FFFFFF"/>
                </a:solidFill>
                <a:effectLst/>
                <a:ea typeface="メイリオ"/>
                <a:cs typeface="Times New Roman"/>
              </a:rPr>
              <a:t>お問合せ先</a:t>
            </a:r>
            <a:r>
              <a:rPr lang="ja-JP" sz="1050" kern="100" dirty="0">
                <a:solidFill>
                  <a:srgbClr val="FFFFFF"/>
                </a:solidFill>
                <a:effectLst/>
                <a:ea typeface="メイリオ"/>
                <a:cs typeface="Times New Roman"/>
              </a:rPr>
              <a:t>】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indent="133350" algn="just">
              <a:lnSpc>
                <a:spcPts val="1300"/>
              </a:lnSpc>
              <a:spcAft>
                <a:spcPts val="0"/>
              </a:spcAft>
            </a:pPr>
            <a:r>
              <a:rPr lang="en-US" sz="1050" kern="100" dirty="0">
                <a:solidFill>
                  <a:srgbClr val="FFFFFF"/>
                </a:solidFill>
                <a:effectLst/>
                <a:latin typeface="メイリオ"/>
                <a:ea typeface="ＭＳ 明朝"/>
                <a:cs typeface="Times New Roman"/>
              </a:rPr>
              <a:t>JA</a:t>
            </a:r>
            <a:r>
              <a:rPr lang="ja-JP" sz="1050" kern="100" dirty="0">
                <a:solidFill>
                  <a:srgbClr val="FFFFFF"/>
                </a:solidFill>
                <a:effectLst/>
                <a:ea typeface="メイリオ"/>
                <a:cs typeface="Times New Roman"/>
              </a:rPr>
              <a:t>尾道総合病院　医療福祉支援センター</a:t>
            </a:r>
            <a:r>
              <a:rPr lang="ja-JP" altLang="en-US" sz="1050" kern="100" dirty="0">
                <a:solidFill>
                  <a:srgbClr val="FFFFFF"/>
                </a:solidFill>
                <a:ea typeface="メイリオ"/>
                <a:cs typeface="Times New Roman"/>
              </a:rPr>
              <a:t> 佐藤・宮澤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indent="133350" algn="just">
              <a:lnSpc>
                <a:spcPts val="1300"/>
              </a:lnSpc>
              <a:spcAft>
                <a:spcPts val="0"/>
              </a:spcAft>
            </a:pPr>
            <a:r>
              <a:rPr lang="en-US" sz="1050" kern="100" dirty="0">
                <a:solidFill>
                  <a:srgbClr val="FFFFFF"/>
                </a:solidFill>
                <a:effectLst/>
                <a:latin typeface="メイリオ"/>
                <a:ea typeface="ＭＳ 明朝"/>
                <a:cs typeface="Times New Roman"/>
              </a:rPr>
              <a:t>TEL</a:t>
            </a:r>
            <a:r>
              <a:rPr lang="ja-JP" sz="1050" kern="100" dirty="0">
                <a:solidFill>
                  <a:srgbClr val="FFFFFF"/>
                </a:solidFill>
                <a:effectLst/>
                <a:ea typeface="メイリオ"/>
                <a:cs typeface="Times New Roman"/>
              </a:rPr>
              <a:t>：</a:t>
            </a:r>
            <a:r>
              <a:rPr lang="en-US" sz="1050" kern="100" dirty="0">
                <a:solidFill>
                  <a:srgbClr val="FFFFFF"/>
                </a:solidFill>
                <a:effectLst/>
                <a:ea typeface="メイリオ"/>
                <a:cs typeface="Times New Roman"/>
              </a:rPr>
              <a:t>0848-22-8111</a:t>
            </a:r>
            <a:r>
              <a:rPr lang="ja-JP" sz="1050" kern="100" dirty="0">
                <a:solidFill>
                  <a:srgbClr val="FFFFFF"/>
                </a:solidFill>
                <a:effectLst/>
                <a:ea typeface="メイリオ"/>
                <a:cs typeface="Times New Roman"/>
              </a:rPr>
              <a:t>（代表）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20" name="テキスト ボックス 164"/>
          <p:cNvSpPr txBox="1"/>
          <p:nvPr/>
        </p:nvSpPr>
        <p:spPr>
          <a:xfrm>
            <a:off x="355846" y="1148501"/>
            <a:ext cx="581025" cy="372554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sz="1200" kern="100" dirty="0">
                <a:solidFill>
                  <a:srgbClr val="FFFF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必要事項をご記入の上</a:t>
            </a:r>
            <a:endParaRPr 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sz="1200" kern="100" dirty="0">
                <a:solidFill>
                  <a:srgbClr val="FFFF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右記ＦＡＸ番号宛に送信ください。</a:t>
            </a:r>
            <a:endParaRPr 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196"/>
          <p:cNvSpPr txBox="1"/>
          <p:nvPr/>
        </p:nvSpPr>
        <p:spPr>
          <a:xfrm>
            <a:off x="342926" y="3912467"/>
            <a:ext cx="580928" cy="4596707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vert" wrap="non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000" b="1" kern="100" dirty="0">
                <a:ln w="19050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</a:t>
            </a:r>
            <a:r>
              <a:rPr lang="ja-JP" sz="2000" b="1" kern="100" dirty="0">
                <a:ln w="19050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sz="2800" b="1" kern="100" dirty="0">
                <a:ln w="19050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0848-22-5102</a:t>
            </a:r>
            <a:r>
              <a:rPr lang="ja-JP" sz="2000" b="1" kern="100" dirty="0">
                <a:ln w="19050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sz="2000" kern="100" dirty="0">
                <a:ln w="3175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直通</a:t>
            </a:r>
            <a:r>
              <a:rPr lang="ja-JP" sz="2000" b="1" kern="100" dirty="0">
                <a:ln w="19050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sz="1050" kern="100" dirty="0">
              <a:ln w="19050" cap="flat" cmpd="sng" algn="ctr">
                <a:noFill/>
                <a:prstDash val="solid"/>
                <a:round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 descr="\\Ls220dbf4f\連携室\★病院ロゴ素材\【ロゴ背面透明】病院名あり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732" y="9183270"/>
            <a:ext cx="2151233" cy="34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正方形/長方形 21"/>
          <p:cNvSpPr/>
          <p:nvPr/>
        </p:nvSpPr>
        <p:spPr>
          <a:xfrm>
            <a:off x="970168" y="1471340"/>
            <a:ext cx="5616624" cy="412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lang="ja-JP" altLang="en-US" sz="20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申込締切：平成</a:t>
            </a:r>
            <a:r>
              <a:rPr lang="en-US" altLang="ja-JP" sz="20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20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20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lang="ja-JP" altLang="en-US" sz="20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20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</a:t>
            </a:r>
            <a:r>
              <a:rPr lang="ja-JP" altLang="en-US" sz="20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日（木）</a:t>
            </a:r>
            <a:endParaRPr lang="ja-JP" altLang="en-US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1237433" y="2119933"/>
            <a:ext cx="5241539" cy="864096"/>
            <a:chOff x="1217735" y="1784649"/>
            <a:chExt cx="5241539" cy="864096"/>
          </a:xfrm>
        </p:grpSpPr>
        <p:sp>
          <p:nvSpPr>
            <p:cNvPr id="24" name="正方形/長方形 23"/>
            <p:cNvSpPr/>
            <p:nvPr/>
          </p:nvSpPr>
          <p:spPr>
            <a:xfrm>
              <a:off x="1217735" y="1784649"/>
              <a:ext cx="5241539" cy="864096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5" name="テキスト ボックス 166"/>
            <p:cNvSpPr txBox="1"/>
            <p:nvPr/>
          </p:nvSpPr>
          <p:spPr>
            <a:xfrm>
              <a:off x="1330129" y="1859876"/>
              <a:ext cx="4991349" cy="65915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500"/>
                </a:lnSpc>
                <a:spcAft>
                  <a:spcPts val="0"/>
                </a:spcAft>
              </a:pPr>
              <a:r>
                <a:rPr lang="en-US" sz="1400" b="1" kern="100" dirty="0">
                  <a:ln w="6350" cap="flat" cmpd="sng" algn="ctr">
                    <a:noFill/>
                    <a:prstDash val="solid"/>
                    <a:round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FAX</a:t>
              </a:r>
              <a:r>
                <a:rPr lang="ja-JP" sz="1400" b="1" kern="100" dirty="0">
                  <a:ln w="6350" cap="flat" cmpd="sng" algn="ctr">
                    <a:noFill/>
                    <a:prstDash val="solid"/>
                    <a:round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送信先：</a:t>
              </a:r>
              <a:r>
                <a:rPr lang="en-US" sz="1400" b="1" kern="100" dirty="0">
                  <a:ln w="6350" cap="flat" cmpd="sng" algn="ctr">
                    <a:noFill/>
                    <a:prstDash val="solid"/>
                    <a:round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0848-22-5102</a:t>
              </a:r>
              <a:r>
                <a:rPr lang="ja-JP" sz="1400" b="1" kern="100" dirty="0">
                  <a:ln w="6350" cap="flat" cmpd="sng" algn="ctr">
                    <a:noFill/>
                    <a:prstDash val="solid"/>
                    <a:round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</a:t>
              </a:r>
              <a:r>
                <a:rPr lang="ja-JP" sz="1400" b="1" kern="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直通</a:t>
              </a:r>
              <a:r>
                <a:rPr lang="ja-JP" sz="1400" b="1" kern="100" dirty="0">
                  <a:ln w="6350" cap="flat" cmpd="sng" algn="ctr">
                    <a:noFill/>
                    <a:prstDash val="solid"/>
                    <a:round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endParaRPr lang="ja-JP" sz="1050" b="1" kern="100" dirty="0">
                <a:ln w="6350" cap="flat" cmpd="sng" algn="ctr">
                  <a:noFill/>
                  <a:prstDash val="solid"/>
                  <a:round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2500"/>
                </a:lnSpc>
                <a:spcAft>
                  <a:spcPts val="0"/>
                </a:spcAft>
              </a:pPr>
              <a:r>
                <a:rPr lang="en-US" b="1" kern="0" spc="100" dirty="0">
                  <a:ln w="6350" cap="flat" cmpd="sng" algn="ctr">
                    <a:noFill/>
                    <a:prstDash val="solid"/>
                    <a:round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JA</a:t>
              </a:r>
              <a:r>
                <a:rPr lang="ja-JP" b="1" kern="0" spc="100" dirty="0">
                  <a:ln w="6350" cap="flat" cmpd="sng" algn="ctr">
                    <a:noFill/>
                    <a:prstDash val="solid"/>
                    <a:round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尾道総合病院 医療福祉支援センター　行</a:t>
              </a:r>
              <a:endParaRPr lang="ja-JP" sz="1000" b="1" kern="100" dirty="0">
                <a:ln w="6350" cap="flat" cmpd="sng" algn="ctr">
                  <a:noFill/>
                  <a:prstDash val="solid"/>
                  <a:round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649303"/>
              </p:ext>
            </p:extLst>
          </p:nvPr>
        </p:nvGraphicFramePr>
        <p:xfrm>
          <a:off x="1166789" y="3299894"/>
          <a:ext cx="5335972" cy="5225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5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7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99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施設名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ふりがな</a:t>
                      </a:r>
                      <a:endParaRPr kumimoji="1" lang="en-US" altLang="ja-JP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心臓いきいき在宅</a:t>
                      </a:r>
                      <a:endParaRPr kumimoji="1" lang="en-US" altLang="ja-JP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支援施設認定の意思</a:t>
                      </a:r>
                      <a:endParaRPr kumimoji="1" lang="en-US" altLang="ja-JP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7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どちらかに◯をつけて下さい</a:t>
                      </a:r>
                      <a:endParaRPr kumimoji="1" lang="ja-JP" altLang="en-US" sz="9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00"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あり  ・  なし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00"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あり  ・  なし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00"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あり  ・  なし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00"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あり  ・  なし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00"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あり  ・  なし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00"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あり  ・  なし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00"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あり  ・  なし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2594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236</Words>
  <Application>Microsoft Office PowerPoint</Application>
  <PresentationFormat>A4 210 x 297 mm</PresentationFormat>
  <Paragraphs>58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ＭＳ Ｐゴシック</vt:lpstr>
      <vt:lpstr>ＭＳ 明朝</vt:lpstr>
      <vt:lpstr>メイリオ</vt:lpstr>
      <vt:lpstr>Arial</vt:lpstr>
      <vt:lpstr>Calibri</vt:lpstr>
      <vt:lpstr>Century</vt:lpstr>
      <vt:lpstr>Times New Roman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道村　理乃</cp:lastModifiedBy>
  <cp:revision>18</cp:revision>
  <cp:lastPrinted>2018-08-21T00:49:21Z</cp:lastPrinted>
  <dcterms:created xsi:type="dcterms:W3CDTF">2017-11-06T03:36:09Z</dcterms:created>
  <dcterms:modified xsi:type="dcterms:W3CDTF">2018-08-21T00:49:52Z</dcterms:modified>
</cp:coreProperties>
</file>