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</p:sldMasterIdLst>
  <p:notesMasterIdLst>
    <p:notesMasterId r:id="rId4"/>
  </p:notesMasterIdLst>
  <p:handoutMasterIdLst>
    <p:handoutMasterId r:id="rId5"/>
  </p:handoutMasterIdLst>
  <p:sldIdLst>
    <p:sldId id="264" r:id="rId2"/>
    <p:sldId id="268" r:id="rId3"/>
  </p:sldIdLst>
  <p:sldSz cx="7775575" cy="10907713"/>
  <p:notesSz cx="9928225" cy="6797675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66CC"/>
    <a:srgbClr val="003300"/>
    <a:srgbClr val="336600"/>
    <a:srgbClr val="008000"/>
    <a:srgbClr val="006600"/>
    <a:srgbClr val="CB2F50"/>
    <a:srgbClr val="E54990"/>
    <a:srgbClr val="F1F3AF"/>
    <a:srgbClr val="B00E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875" y="54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0B110-31DB-445E-9F9F-7C26D0EE6647}" type="datetimeFigureOut">
              <a:rPr kumimoji="1" lang="ja-JP" altLang="en-US" smtClean="0"/>
              <a:t>2019/8/1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0BF9D-6300-4B8E-B476-087F5F3641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9291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231" cy="341064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3700" y="0"/>
            <a:ext cx="4302231" cy="341064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70F99883-74AE-4A2C-81B7-5B86A08198C0}" type="datetimeFigureOut">
              <a:rPr kumimoji="1" lang="ja-JP" altLang="en-US" smtClean="0"/>
              <a:t>2019/8/1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146550" y="849313"/>
            <a:ext cx="163512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2823" y="3271382"/>
            <a:ext cx="7942580" cy="2676584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6456613"/>
            <a:ext cx="4302231" cy="341063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3700" y="6456613"/>
            <a:ext cx="4302231" cy="341063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7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/>
          <p:cNvSpPr/>
          <p:nvPr userDrawn="1"/>
        </p:nvSpPr>
        <p:spPr>
          <a:xfrm>
            <a:off x="0" y="0"/>
            <a:ext cx="7775575" cy="10907713"/>
          </a:xfrm>
          <a:prstGeom prst="rect">
            <a:avLst/>
          </a:prstGeom>
          <a:pattFill prst="narVert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10109836"/>
            <a:ext cx="2624257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kumimoji="1"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kumimoji="1"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正方形/長方形 375"/>
          <p:cNvSpPr/>
          <p:nvPr/>
        </p:nvSpPr>
        <p:spPr>
          <a:xfrm>
            <a:off x="-2" y="9737380"/>
            <a:ext cx="7775575" cy="117782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3" name="正方形/長方形 362"/>
          <p:cNvSpPr/>
          <p:nvPr/>
        </p:nvSpPr>
        <p:spPr>
          <a:xfrm>
            <a:off x="344447" y="4824184"/>
            <a:ext cx="7094922" cy="41037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35707" y="4803628"/>
            <a:ext cx="33178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</a:rPr>
              <a:t>第</a:t>
            </a:r>
            <a:r>
              <a:rPr lang="en-US" altLang="ja-JP" sz="2400" dirty="0">
                <a:solidFill>
                  <a:schemeClr val="bg1"/>
                </a:solidFill>
              </a:rPr>
              <a:t>1</a:t>
            </a:r>
            <a:r>
              <a:rPr lang="ja-JP" altLang="en-US" sz="2400" dirty="0">
                <a:solidFill>
                  <a:schemeClr val="bg1"/>
                </a:solidFill>
              </a:rPr>
              <a:t>部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453793" y="690010"/>
            <a:ext cx="13999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400" dirty="0">
                <a:solidFill>
                  <a:schemeClr val="bg1"/>
                </a:solidFill>
              </a:rPr>
              <a:t>第</a:t>
            </a:r>
            <a:r>
              <a:rPr lang="en-US" altLang="ja-JP" sz="2400" dirty="0">
                <a:solidFill>
                  <a:schemeClr val="bg1"/>
                </a:solidFill>
              </a:rPr>
              <a:t>1</a:t>
            </a:r>
            <a:r>
              <a:rPr lang="ja-JP" altLang="en-US" sz="2400" dirty="0">
                <a:solidFill>
                  <a:schemeClr val="bg1"/>
                </a:solidFill>
              </a:rPr>
              <a:t>回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3543366" y="9866099"/>
            <a:ext cx="3096657" cy="882324"/>
            <a:chOff x="3747126" y="9922525"/>
            <a:chExt cx="2908168" cy="707040"/>
          </a:xfrm>
        </p:grpSpPr>
        <p:sp>
          <p:nvSpPr>
            <p:cNvPr id="51" name="正方形/長方形 50"/>
            <p:cNvSpPr/>
            <p:nvPr/>
          </p:nvSpPr>
          <p:spPr>
            <a:xfrm>
              <a:off x="3747126" y="10198678"/>
              <a:ext cx="2908168" cy="43088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ja-JP"/>
              </a:defPPr>
              <a:lvl1pPr marL="0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504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9007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511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8015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518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7022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6526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6029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22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TEL</a:t>
              </a:r>
              <a:r>
                <a:rPr lang="ja-JP" altLang="en-US" sz="22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: 0</a:t>
              </a:r>
              <a:r>
                <a:rPr lang="en-US" altLang="ja-JP" sz="22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82-815-5211</a:t>
              </a:r>
              <a:endParaRPr lang="ja-JP" altLang="en-US" sz="2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2" name="テキスト ボックス 18"/>
            <p:cNvSpPr txBox="1"/>
            <p:nvPr/>
          </p:nvSpPr>
          <p:spPr>
            <a:xfrm>
              <a:off x="3797331" y="9922525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504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9007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511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8015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518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7022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6526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6029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18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広島市立安佐市民病院</a:t>
              </a:r>
              <a:endParaRPr lang="en-US" altLang="ja-JP" sz="1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55" name="テキスト ボックス 29"/>
          <p:cNvSpPr txBox="1"/>
          <p:nvPr/>
        </p:nvSpPr>
        <p:spPr>
          <a:xfrm>
            <a:off x="335707" y="5241230"/>
            <a:ext cx="79540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04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7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11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15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18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22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26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29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18:35</a:t>
            </a:r>
            <a:r>
              <a:rPr lang="ja-JP" altLang="en-US" sz="2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2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19:05</a:t>
            </a:r>
          </a:p>
          <a:p>
            <a:r>
              <a:rPr lang="ja-JP" altLang="en-US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「心不全を理解するために</a:t>
            </a:r>
            <a:r>
              <a:rPr lang="ja-JP" altLang="en-US" sz="20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（病態･治療･併存症について）</a:t>
            </a:r>
            <a:r>
              <a:rPr lang="ja-JP" altLang="en-US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endParaRPr lang="en-US" altLang="ja-JP" sz="22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講師：國田英司（循環器内科医師）</a:t>
            </a:r>
            <a:endParaRPr lang="ja-JP" altLang="en-US" sz="22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7" name="テキスト ボックス 29"/>
          <p:cNvSpPr txBox="1"/>
          <p:nvPr/>
        </p:nvSpPr>
        <p:spPr>
          <a:xfrm>
            <a:off x="349975" y="6917625"/>
            <a:ext cx="78890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04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7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11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15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18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22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26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29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19:10</a:t>
            </a:r>
            <a:r>
              <a:rPr lang="ja-JP" altLang="en-US" sz="2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2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19:40</a:t>
            </a:r>
          </a:p>
          <a:p>
            <a:r>
              <a:rPr lang="ja-JP" altLang="en-US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「心筋梗塞・不全手帳を用いた自己管理について」</a:t>
            </a:r>
            <a:endParaRPr lang="en-US" altLang="ja-JP" sz="22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講師：影山紗季（慢性心不全看護認定看護師）</a:t>
            </a:r>
            <a:endParaRPr lang="ja-JP" altLang="en-US" sz="22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344447" y="6507767"/>
            <a:ext cx="7094922" cy="41037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335707" y="6487212"/>
            <a:ext cx="33178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</a:rPr>
              <a:t>第</a:t>
            </a:r>
            <a:r>
              <a:rPr lang="en-US" altLang="ja-JP" sz="2400" dirty="0">
                <a:solidFill>
                  <a:schemeClr val="bg1"/>
                </a:solidFill>
              </a:rPr>
              <a:t>2</a:t>
            </a:r>
            <a:r>
              <a:rPr lang="ja-JP" altLang="en-US" sz="2400" dirty="0">
                <a:solidFill>
                  <a:schemeClr val="bg1"/>
                </a:solidFill>
              </a:rPr>
              <a:t>部</a:t>
            </a:r>
          </a:p>
        </p:txBody>
      </p:sp>
      <p:sp>
        <p:nvSpPr>
          <p:cNvPr id="34" name="テキスト ボックス 29"/>
          <p:cNvSpPr txBox="1"/>
          <p:nvPr/>
        </p:nvSpPr>
        <p:spPr>
          <a:xfrm>
            <a:off x="335707" y="8629384"/>
            <a:ext cx="75842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04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7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11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15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18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22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26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29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19:45</a:t>
            </a:r>
            <a:r>
              <a:rPr lang="ja-JP" altLang="en-US" sz="2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2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20:15</a:t>
            </a:r>
          </a:p>
          <a:p>
            <a:r>
              <a:rPr lang="ja-JP" altLang="en-US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「救急時や終末期の心不全患者への対応について」</a:t>
            </a:r>
            <a:endParaRPr lang="en-US" altLang="ja-JP" sz="22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講師：小田登（循環器内科医師）</a:t>
            </a:r>
            <a:endParaRPr lang="ja-JP" altLang="en-US" sz="22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335707" y="8219014"/>
            <a:ext cx="7103662" cy="41037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344447" y="8198458"/>
            <a:ext cx="33178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</a:rPr>
              <a:t>第</a:t>
            </a:r>
            <a:r>
              <a:rPr lang="en-US" altLang="ja-JP" sz="2400" dirty="0">
                <a:solidFill>
                  <a:schemeClr val="bg1"/>
                </a:solidFill>
              </a:rPr>
              <a:t>3</a:t>
            </a:r>
            <a:r>
              <a:rPr lang="ja-JP" altLang="en-US" sz="2400" dirty="0">
                <a:solidFill>
                  <a:schemeClr val="bg1"/>
                </a:solidFill>
              </a:rPr>
              <a:t>部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923153" y="9946118"/>
            <a:ext cx="1861206" cy="433481"/>
            <a:chOff x="946591" y="9867770"/>
            <a:chExt cx="1861206" cy="433481"/>
          </a:xfrm>
        </p:grpSpPr>
        <p:grpSp>
          <p:nvGrpSpPr>
            <p:cNvPr id="226" name="図形グループ 225"/>
            <p:cNvGrpSpPr/>
            <p:nvPr/>
          </p:nvGrpSpPr>
          <p:grpSpPr>
            <a:xfrm>
              <a:off x="946591" y="9867770"/>
              <a:ext cx="1861206" cy="401397"/>
              <a:chOff x="346537" y="9811249"/>
              <a:chExt cx="1861206" cy="401397"/>
            </a:xfrm>
          </p:grpSpPr>
          <p:sp>
            <p:nvSpPr>
              <p:cNvPr id="9" name="正方形/長方形 8"/>
              <p:cNvSpPr/>
              <p:nvPr/>
            </p:nvSpPr>
            <p:spPr>
              <a:xfrm>
                <a:off x="346537" y="9843314"/>
                <a:ext cx="186120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1800" b="1" dirty="0">
                    <a:solidFill>
                      <a:schemeClr val="bg1"/>
                    </a:solidFill>
                  </a:rPr>
                  <a:t>お問い合わせ </a:t>
                </a:r>
                <a:r>
                  <a:rPr lang="en-US" altLang="ja-JP" sz="1800" b="1" dirty="0">
                    <a:solidFill>
                      <a:schemeClr val="bg1"/>
                    </a:solidFill>
                  </a:rPr>
                  <a:t> </a:t>
                </a:r>
                <a:endParaRPr lang="ja-JP" altLang="en-US" sz="18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2" name="直線コネクタ 31"/>
              <p:cNvCxnSpPr/>
              <p:nvPr/>
            </p:nvCxnSpPr>
            <p:spPr>
              <a:xfrm>
                <a:off x="393125" y="9811249"/>
                <a:ext cx="1719013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直線コネクタ 38"/>
            <p:cNvCxnSpPr/>
            <p:nvPr/>
          </p:nvCxnSpPr>
          <p:spPr>
            <a:xfrm>
              <a:off x="1017687" y="10301251"/>
              <a:ext cx="171901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図 3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-93901"/>
            <a:ext cx="7803956" cy="3171115"/>
          </a:xfrm>
          <a:prstGeom prst="rect">
            <a:avLst/>
          </a:prstGeom>
        </p:spPr>
      </p:pic>
      <p:sp>
        <p:nvSpPr>
          <p:cNvPr id="50" name="正方形/長方形 49"/>
          <p:cNvSpPr/>
          <p:nvPr/>
        </p:nvSpPr>
        <p:spPr>
          <a:xfrm>
            <a:off x="1653664" y="341689"/>
            <a:ext cx="592979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200" b="1" dirty="0">
                <a:solidFill>
                  <a:srgbClr val="002060"/>
                </a:solidFill>
              </a:rPr>
              <a:t>広島県 心不全患者在宅支援体制構築事業</a:t>
            </a:r>
            <a:endParaRPr lang="en-US" altLang="ja-JP" sz="2200" b="1" dirty="0">
              <a:solidFill>
                <a:srgbClr val="002060"/>
              </a:solidFill>
            </a:endParaRPr>
          </a:p>
          <a:p>
            <a:pPr algn="ctr"/>
            <a:endParaRPr lang="en-US" altLang="ja-JP" sz="100" b="1" dirty="0">
              <a:solidFill>
                <a:srgbClr val="002060"/>
              </a:solidFill>
            </a:endParaRPr>
          </a:p>
          <a:p>
            <a:pPr algn="ctr"/>
            <a:r>
              <a:rPr lang="ja-JP" altLang="en-US" sz="2800" b="1" dirty="0">
                <a:solidFill>
                  <a:srgbClr val="002060"/>
                </a:solidFill>
              </a:rPr>
              <a:t>「心臓いきいき在宅支援施設」</a:t>
            </a:r>
            <a:endParaRPr lang="en-US" altLang="ja-JP" sz="2800" b="1" dirty="0">
              <a:solidFill>
                <a:srgbClr val="002060"/>
              </a:solidFill>
            </a:endParaRPr>
          </a:p>
          <a:p>
            <a:pPr algn="ctr"/>
            <a:r>
              <a:rPr lang="ja-JP" altLang="en-US" sz="2800" b="1" dirty="0">
                <a:solidFill>
                  <a:srgbClr val="002060"/>
                </a:solidFill>
              </a:rPr>
              <a:t>　　　　　　　　　　　　　　認定講習会</a:t>
            </a:r>
            <a:endParaRPr lang="en-US" altLang="ja-JP" sz="2800" b="1" dirty="0">
              <a:solidFill>
                <a:srgbClr val="002060"/>
              </a:solidFill>
            </a:endParaRPr>
          </a:p>
          <a:p>
            <a:pPr algn="ctr"/>
            <a:endParaRPr lang="ja-JP" altLang="en-US" sz="2200" b="1" dirty="0">
              <a:solidFill>
                <a:srgbClr val="002060"/>
              </a:solidFill>
            </a:endParaRPr>
          </a:p>
        </p:txBody>
      </p:sp>
      <p:sp>
        <p:nvSpPr>
          <p:cNvPr id="69" name="角丸四角形 68"/>
          <p:cNvSpPr/>
          <p:nvPr/>
        </p:nvSpPr>
        <p:spPr>
          <a:xfrm>
            <a:off x="2716883" y="3650658"/>
            <a:ext cx="535321" cy="53532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932650" y="3172886"/>
            <a:ext cx="6207107" cy="1560854"/>
            <a:chOff x="932650" y="3172886"/>
            <a:chExt cx="6207107" cy="1560854"/>
          </a:xfrm>
        </p:grpSpPr>
        <p:sp>
          <p:nvSpPr>
            <p:cNvPr id="66" name="正方形/長方形 65"/>
            <p:cNvSpPr/>
            <p:nvPr/>
          </p:nvSpPr>
          <p:spPr>
            <a:xfrm>
              <a:off x="932650" y="3388330"/>
              <a:ext cx="295566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5400" b="1" dirty="0">
                  <a:solidFill>
                    <a:schemeClr val="accent2">
                      <a:lumMod val="75000"/>
                    </a:schemeClr>
                  </a:solidFill>
                  <a:latin typeface="+mj-ea"/>
                  <a:ea typeface="+mj-ea"/>
                </a:rPr>
                <a:t>8</a:t>
              </a:r>
              <a:r>
                <a:rPr lang="ja-JP" altLang="en-US" sz="3000" b="1" dirty="0">
                  <a:solidFill>
                    <a:schemeClr val="accent2">
                      <a:lumMod val="75000"/>
                    </a:schemeClr>
                  </a:solidFill>
                  <a:latin typeface="+mj-ea"/>
                  <a:ea typeface="+mj-ea"/>
                </a:rPr>
                <a:t>月</a:t>
              </a:r>
              <a:r>
                <a:rPr lang="en-US" altLang="ja-JP" sz="5400" b="1" dirty="0">
                  <a:solidFill>
                    <a:schemeClr val="accent2">
                      <a:lumMod val="75000"/>
                    </a:schemeClr>
                  </a:solidFill>
                  <a:latin typeface="+mj-ea"/>
                  <a:ea typeface="+mj-ea"/>
                </a:rPr>
                <a:t>9</a:t>
              </a:r>
              <a:r>
                <a:rPr lang="ja-JP" altLang="en-US" sz="3000" b="1" dirty="0">
                  <a:solidFill>
                    <a:schemeClr val="accent2">
                      <a:lumMod val="75000"/>
                    </a:schemeClr>
                  </a:solidFill>
                  <a:latin typeface="+mj-ea"/>
                  <a:ea typeface="+mj-ea"/>
                </a:rPr>
                <a:t>日</a:t>
              </a:r>
            </a:p>
          </p:txBody>
        </p:sp>
        <p:sp>
          <p:nvSpPr>
            <p:cNvPr id="67" name="正方形/長方形 66"/>
            <p:cNvSpPr/>
            <p:nvPr/>
          </p:nvSpPr>
          <p:spPr>
            <a:xfrm>
              <a:off x="3996841" y="3460336"/>
              <a:ext cx="314291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4800" dirty="0">
                  <a:solidFill>
                    <a:schemeClr val="accent2">
                      <a:lumMod val="75000"/>
                    </a:schemeClr>
                  </a:solidFill>
                  <a:latin typeface="+mj-ea"/>
                  <a:ea typeface="+mj-ea"/>
                </a:rPr>
                <a:t>1</a:t>
              </a:r>
              <a:r>
                <a:rPr lang="en-US" altLang="ja-JP" sz="4800" dirty="0">
                  <a:solidFill>
                    <a:schemeClr val="accent2">
                      <a:lumMod val="75000"/>
                    </a:schemeClr>
                  </a:solidFill>
                  <a:latin typeface="+mj-ea"/>
                  <a:ea typeface="+mj-ea"/>
                </a:rPr>
                <a:t>8</a:t>
              </a:r>
              <a:r>
                <a:rPr lang="ja-JP" altLang="en-US" sz="4800" dirty="0">
                  <a:solidFill>
                    <a:schemeClr val="accent2">
                      <a:lumMod val="75000"/>
                    </a:schemeClr>
                  </a:solidFill>
                  <a:latin typeface="+mj-ea"/>
                  <a:ea typeface="+mj-ea"/>
                </a:rPr>
                <a:t>:</a:t>
              </a:r>
              <a:r>
                <a:rPr lang="en-US" altLang="ja-JP" sz="4800" dirty="0">
                  <a:solidFill>
                    <a:schemeClr val="accent2">
                      <a:lumMod val="75000"/>
                    </a:schemeClr>
                  </a:solidFill>
                  <a:latin typeface="+mj-ea"/>
                  <a:ea typeface="+mj-ea"/>
                </a:rPr>
                <a:t>30</a:t>
              </a:r>
              <a:r>
                <a:rPr lang="en-US" altLang="ja-JP" sz="3600" dirty="0">
                  <a:solidFill>
                    <a:schemeClr val="accent2">
                      <a:lumMod val="75000"/>
                    </a:schemeClr>
                  </a:solidFill>
                  <a:latin typeface="+mj-ea"/>
                  <a:ea typeface="+mj-ea"/>
                </a:rPr>
                <a:t>-</a:t>
              </a:r>
              <a:r>
                <a:rPr lang="en-US" altLang="ja-JP" sz="4800" dirty="0">
                  <a:solidFill>
                    <a:schemeClr val="accent2">
                      <a:lumMod val="75000"/>
                    </a:schemeClr>
                  </a:solidFill>
                  <a:latin typeface="+mj-ea"/>
                  <a:ea typeface="+mj-ea"/>
                </a:rPr>
                <a:t>20</a:t>
              </a:r>
              <a:r>
                <a:rPr lang="ja-JP" altLang="en-US" sz="4800" dirty="0">
                  <a:solidFill>
                    <a:schemeClr val="accent2">
                      <a:lumMod val="75000"/>
                    </a:schemeClr>
                  </a:solidFill>
                  <a:latin typeface="+mj-ea"/>
                  <a:ea typeface="+mj-ea"/>
                </a:rPr>
                <a:t>:</a:t>
              </a:r>
              <a:r>
                <a:rPr lang="en-US" altLang="ja-JP" sz="4800" dirty="0">
                  <a:solidFill>
                    <a:schemeClr val="accent2">
                      <a:lumMod val="75000"/>
                    </a:schemeClr>
                  </a:solidFill>
                  <a:latin typeface="+mj-ea"/>
                  <a:ea typeface="+mj-ea"/>
                </a:rPr>
                <a:t>30</a:t>
              </a:r>
              <a:r>
                <a:rPr lang="ja-JP" altLang="en-US" sz="4800" dirty="0">
                  <a:solidFill>
                    <a:schemeClr val="accent2">
                      <a:lumMod val="75000"/>
                    </a:schemeClr>
                  </a:solidFill>
                  <a:latin typeface="+mj-ea"/>
                  <a:ea typeface="+mj-ea"/>
                </a:rPr>
                <a:t>　</a:t>
              </a:r>
            </a:p>
          </p:txBody>
        </p:sp>
        <p:sp>
          <p:nvSpPr>
            <p:cNvPr id="68" name="正方形/長方形 67"/>
            <p:cNvSpPr/>
            <p:nvPr/>
          </p:nvSpPr>
          <p:spPr>
            <a:xfrm>
              <a:off x="1058470" y="3172886"/>
              <a:ext cx="159057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200" b="1" dirty="0">
                  <a:solidFill>
                    <a:schemeClr val="accent2">
                      <a:lumMod val="75000"/>
                    </a:schemeClr>
                  </a:solidFill>
                  <a:latin typeface="+mj-ea"/>
                  <a:ea typeface="+mj-ea"/>
                </a:rPr>
                <a:t>201</a:t>
              </a:r>
              <a:r>
                <a:rPr lang="en-US" altLang="ja-JP" sz="2200" b="1" dirty="0">
                  <a:solidFill>
                    <a:schemeClr val="accent2">
                      <a:lumMod val="75000"/>
                    </a:schemeClr>
                  </a:solidFill>
                  <a:latin typeface="+mj-ea"/>
                  <a:ea typeface="+mj-ea"/>
                </a:rPr>
                <a:t>8</a:t>
              </a:r>
              <a:r>
                <a:rPr lang="ja-JP" altLang="en-US" sz="2200" b="1" dirty="0">
                  <a:solidFill>
                    <a:schemeClr val="accent2">
                      <a:lumMod val="75000"/>
                    </a:schemeClr>
                  </a:solidFill>
                  <a:latin typeface="+mj-ea"/>
                  <a:ea typeface="+mj-ea"/>
                </a:rPr>
                <a:t>年</a:t>
              </a:r>
            </a:p>
          </p:txBody>
        </p:sp>
        <p:sp>
          <p:nvSpPr>
            <p:cNvPr id="70" name="正方形/長方形 69"/>
            <p:cNvSpPr/>
            <p:nvPr/>
          </p:nvSpPr>
          <p:spPr>
            <a:xfrm>
              <a:off x="2645844" y="3650658"/>
              <a:ext cx="640210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ja-JP" altLang="en-US" sz="2800" b="1" dirty="0">
                  <a:solidFill>
                    <a:schemeClr val="bg1"/>
                  </a:solidFill>
                  <a:latin typeface="+mj-ea"/>
                  <a:ea typeface="+mj-ea"/>
                </a:rPr>
                <a:t>木</a:t>
              </a:r>
            </a:p>
          </p:txBody>
        </p:sp>
        <p:sp>
          <p:nvSpPr>
            <p:cNvPr id="71" name="テキスト ボックス 31"/>
            <p:cNvSpPr txBox="1"/>
            <p:nvPr/>
          </p:nvSpPr>
          <p:spPr>
            <a:xfrm>
              <a:off x="1449199" y="4302853"/>
              <a:ext cx="569055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504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9007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511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8015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518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7022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6526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6029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22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場所：広島市立安佐市民病院　南館</a:t>
              </a:r>
              <a:r>
                <a:rPr lang="en-US" altLang="ja-JP" sz="22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3</a:t>
              </a:r>
              <a:r>
                <a:rPr lang="ja-JP" altLang="en-US" sz="22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階講堂</a:t>
              </a:r>
              <a:endParaRPr lang="ja-JP" altLang="en-US" sz="22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1264317" y="1689775"/>
            <a:ext cx="6406757" cy="1384995"/>
            <a:chOff x="1264318" y="1599520"/>
            <a:chExt cx="6406757" cy="1384995"/>
          </a:xfrm>
        </p:grpSpPr>
        <p:sp>
          <p:nvSpPr>
            <p:cNvPr id="58" name="テキスト ボックス 11"/>
            <p:cNvSpPr txBox="1"/>
            <p:nvPr/>
          </p:nvSpPr>
          <p:spPr>
            <a:xfrm>
              <a:off x="1264318" y="1599520"/>
              <a:ext cx="640675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504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9007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511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8015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518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7022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6526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6029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1600" b="1" dirty="0">
                  <a:solidFill>
                    <a:schemeClr val="accent2">
                      <a:lumMod val="50000"/>
                    </a:schemeClr>
                  </a:solidFill>
                </a:rPr>
                <a:t>※</a:t>
              </a:r>
              <a:r>
                <a:rPr lang="ja-JP" altLang="en-US" sz="1600" b="1" dirty="0">
                  <a:solidFill>
                    <a:schemeClr val="accent2">
                      <a:lumMod val="50000"/>
                    </a:schemeClr>
                  </a:solidFill>
                </a:rPr>
                <a:t> 対象者：医師・看護師・薬剤師・理学療法士・作業療法士</a:t>
              </a:r>
              <a:endParaRPr lang="en-US" altLang="ja-JP" sz="1600" b="1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ja-JP" altLang="en-US" sz="1600" b="1" dirty="0">
                  <a:solidFill>
                    <a:schemeClr val="accent2">
                      <a:lumMod val="50000"/>
                    </a:schemeClr>
                  </a:solidFill>
                </a:rPr>
                <a:t>　　　　　　　　言語聴覚士・管理栄養士・保健師</a:t>
              </a:r>
              <a:endParaRPr lang="en-US" altLang="ja-JP" sz="1600" b="1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ja-JP" altLang="en-US" sz="1600" b="1" dirty="0">
                  <a:solidFill>
                    <a:schemeClr val="accent2">
                      <a:lumMod val="50000"/>
                    </a:schemeClr>
                  </a:solidFill>
                </a:rPr>
                <a:t>　　　　　　　　上記資格を有する介護支援専門員</a:t>
              </a:r>
              <a:endParaRPr lang="en-US" altLang="ja-JP" sz="1600" b="1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endParaRPr lang="en-US" altLang="ja-JP" sz="1800" b="1" dirty="0">
                <a:solidFill>
                  <a:srgbClr val="B00E17"/>
                </a:solidFill>
              </a:endParaRPr>
            </a:p>
            <a:p>
              <a:r>
                <a:rPr lang="en-US" altLang="ja-JP" sz="1600" b="1" dirty="0">
                  <a:solidFill>
                    <a:srgbClr val="CB2F50"/>
                  </a:solidFill>
                </a:rPr>
                <a:t>※</a:t>
              </a:r>
              <a:r>
                <a:rPr lang="ja-JP" altLang="en-US" sz="1600" b="1" dirty="0">
                  <a:solidFill>
                    <a:srgbClr val="CB2F50"/>
                  </a:solidFill>
                </a:rPr>
                <a:t>当日参加は可能です。是非ご参加下さい。</a:t>
              </a:r>
              <a:r>
                <a:rPr lang="ja-JP" altLang="en-US" sz="1600" b="1" dirty="0">
                  <a:solidFill>
                    <a:srgbClr val="B00E17"/>
                  </a:solidFill>
                </a:rPr>
                <a:t>　</a:t>
              </a:r>
              <a:r>
                <a:rPr lang="ja-JP" altLang="en-US" sz="1800" b="1" dirty="0">
                  <a:solidFill>
                    <a:srgbClr val="B00E17"/>
                  </a:solidFill>
                </a:rPr>
                <a:t>　　　　　　　　　　　　　　　　　　　　　　　　　　　</a:t>
              </a:r>
              <a:endParaRPr lang="en-US" altLang="ja-JP" sz="1800" b="1" dirty="0">
                <a:solidFill>
                  <a:srgbClr val="B00E17"/>
                </a:solidFill>
              </a:endParaRPr>
            </a:p>
          </p:txBody>
        </p:sp>
        <p:sp>
          <p:nvSpPr>
            <p:cNvPr id="5" name="角丸四角形 4"/>
            <p:cNvSpPr/>
            <p:nvPr/>
          </p:nvSpPr>
          <p:spPr>
            <a:xfrm>
              <a:off x="5743364" y="1989458"/>
              <a:ext cx="1696006" cy="60511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200" b="1" dirty="0"/>
                <a:t>参加費無料</a:t>
              </a: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564335" y="330726"/>
            <a:ext cx="1399963" cy="1348086"/>
            <a:chOff x="564335" y="330726"/>
            <a:chExt cx="1399963" cy="1348086"/>
          </a:xfrm>
        </p:grpSpPr>
        <p:sp>
          <p:nvSpPr>
            <p:cNvPr id="7" name="円/楕円 6"/>
            <p:cNvSpPr/>
            <p:nvPr/>
          </p:nvSpPr>
          <p:spPr>
            <a:xfrm>
              <a:off x="564335" y="330726"/>
              <a:ext cx="1399963" cy="13480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784857" y="764792"/>
              <a:ext cx="9589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>
                  <a:solidFill>
                    <a:schemeClr val="bg1"/>
                  </a:solidFill>
                </a:rPr>
                <a:t>第</a:t>
              </a:r>
              <a:r>
                <a:rPr kumimoji="1" lang="en-US" altLang="ja-JP" sz="2400" b="1" dirty="0">
                  <a:solidFill>
                    <a:schemeClr val="bg1"/>
                  </a:solidFill>
                </a:rPr>
                <a:t>1</a:t>
              </a:r>
              <a:r>
                <a:rPr kumimoji="1" lang="ja-JP" altLang="en-US" sz="2400" b="1" dirty="0">
                  <a:solidFill>
                    <a:schemeClr val="bg1"/>
                  </a:solidFill>
                </a:rPr>
                <a:t>回</a:t>
              </a:r>
            </a:p>
          </p:txBody>
        </p:sp>
        <p:sp>
          <p:nvSpPr>
            <p:cNvPr id="13" name="ドーナツ 12"/>
            <p:cNvSpPr/>
            <p:nvPr/>
          </p:nvSpPr>
          <p:spPr>
            <a:xfrm>
              <a:off x="619922" y="394761"/>
              <a:ext cx="1256706" cy="1220015"/>
            </a:xfrm>
            <a:prstGeom prst="donut">
              <a:avLst>
                <a:gd name="adj" fmla="val 688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6845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816593"/>
              </p:ext>
            </p:extLst>
          </p:nvPr>
        </p:nvGraphicFramePr>
        <p:xfrm>
          <a:off x="575891" y="3231716"/>
          <a:ext cx="6623793" cy="4669353"/>
        </p:xfrm>
        <a:graphic>
          <a:graphicData uri="http://schemas.openxmlformats.org/drawingml/2006/table">
            <a:tbl>
              <a:tblPr/>
              <a:tblGrid>
                <a:gridCol w="1792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89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3544">
                  <a:extLst>
                    <a:ext uri="{9D8B030D-6E8A-4147-A177-3AD203B41FA5}">
                      <a16:colId xmlns:a16="http://schemas.microsoft.com/office/drawing/2014/main" val="3291367785"/>
                    </a:ext>
                  </a:extLst>
                </a:gridCol>
              </a:tblGrid>
              <a:tr h="7175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8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7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施設名</a:t>
                      </a:r>
                      <a:endParaRPr lang="ja-JP" sz="27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49897" marR="49897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8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7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氏名</a:t>
                      </a:r>
                      <a:endParaRPr lang="ja-JP" sz="27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49897" marR="49897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8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7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職種</a:t>
                      </a:r>
                    </a:p>
                  </a:txBody>
                  <a:tcPr marL="49897" marR="49897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b="1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心臓いきいき在宅支施設認定の意思</a:t>
                      </a:r>
                      <a:endParaRPr lang="en-US" altLang="ja-JP" sz="1400" b="1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80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どちらかに〇をつけて下さい</a:t>
                      </a:r>
                      <a:endParaRPr lang="en-US" altLang="ja-JP" sz="800" kern="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49897" marR="498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5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b="1" kern="100" dirty="0">
                        <a:solidFill>
                          <a:srgbClr val="00206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b="1" kern="100" dirty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あり　・　なし</a:t>
                      </a:r>
                      <a:endParaRPr lang="en-US" sz="1200" b="1" kern="100" dirty="0">
                        <a:solidFill>
                          <a:srgbClr val="00206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6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b="1" kern="100" dirty="0">
                        <a:solidFill>
                          <a:srgbClr val="00206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  <a:p>
                      <a:pPr marL="0" marR="0" indent="0" algn="ct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1" kern="100" dirty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あり　・　なし</a:t>
                      </a:r>
                      <a:endParaRPr lang="en-US" altLang="ja-JP" sz="1200" b="1" kern="100" dirty="0">
                        <a:solidFill>
                          <a:srgbClr val="00206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1200" b="1" kern="100" dirty="0">
                        <a:solidFill>
                          <a:srgbClr val="00206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1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b="1" kern="100" dirty="0">
                        <a:solidFill>
                          <a:srgbClr val="00206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  <a:p>
                      <a:pPr marL="0" marR="0" indent="0" algn="ct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1" kern="100" dirty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あり　・　なし</a:t>
                      </a:r>
                      <a:endParaRPr lang="en-US" altLang="ja-JP" sz="1200" b="1" kern="100" dirty="0">
                        <a:solidFill>
                          <a:srgbClr val="00206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1200" b="1" kern="100" dirty="0">
                        <a:solidFill>
                          <a:srgbClr val="00206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1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kern="100" baseline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1200" b="1" kern="100" dirty="0">
                        <a:solidFill>
                          <a:srgbClr val="00206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  <a:p>
                      <a:pPr marL="0" marR="0" indent="0" algn="ct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1" kern="100" dirty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あり　・　なし</a:t>
                      </a:r>
                      <a:endParaRPr lang="en-US" altLang="ja-JP" sz="1200" b="1" kern="100" dirty="0">
                        <a:solidFill>
                          <a:srgbClr val="00206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1200" b="1" kern="100" dirty="0">
                        <a:solidFill>
                          <a:srgbClr val="00206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0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b="1" kern="100" dirty="0">
                        <a:solidFill>
                          <a:srgbClr val="00206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  <a:p>
                      <a:pPr marL="0" marR="0" indent="0" algn="ct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1" kern="100" dirty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あり　・　なし</a:t>
                      </a:r>
                      <a:endParaRPr lang="en-US" altLang="ja-JP" sz="1200" b="1" kern="100" dirty="0">
                        <a:solidFill>
                          <a:srgbClr val="00206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24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1200" b="1" kern="100" dirty="0">
                        <a:solidFill>
                          <a:srgbClr val="00206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  <a:p>
                      <a:pPr marL="0" marR="0" indent="0" algn="ct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1" kern="100" dirty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あり　・　なし</a:t>
                      </a:r>
                      <a:endParaRPr lang="en-US" altLang="ja-JP" sz="1200" b="1" kern="100" dirty="0">
                        <a:solidFill>
                          <a:srgbClr val="00206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3529698"/>
                  </a:ext>
                </a:extLst>
              </a:tr>
              <a:tr h="6288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kern="100" dirty="0">
                        <a:solidFill>
                          <a:srgbClr val="002060"/>
                        </a:solidFill>
                        <a:latin typeface="HG丸ｺﾞｼｯｸM-PRO"/>
                        <a:ea typeface="ＭＳ 明朝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1200" b="1" kern="100" dirty="0">
                        <a:solidFill>
                          <a:srgbClr val="00206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  <a:p>
                      <a:pPr marL="0" marR="0" indent="0" algn="ctr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1" kern="100" dirty="0">
                          <a:solidFill>
                            <a:srgbClr val="00206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/>
                        </a:rPr>
                        <a:t>あり　・　なし</a:t>
                      </a:r>
                      <a:endParaRPr lang="en-US" altLang="ja-JP" sz="1200" b="1" kern="100" dirty="0">
                        <a:solidFill>
                          <a:srgbClr val="00206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49897" marR="498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2180717"/>
                  </a:ext>
                </a:extLst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-1" y="971708"/>
            <a:ext cx="7775576" cy="155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第１回　</a:t>
            </a:r>
            <a:r>
              <a:rPr lang="ja-JP" altLang="ja-JP" sz="40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申し込み用紙</a:t>
            </a:r>
            <a:endParaRPr lang="en-US" altLang="ja-JP" sz="4000" dirty="0">
              <a:solidFill>
                <a:srgbClr val="00206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en-US" altLang="ja-JP" sz="1134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 </a:t>
            </a:r>
            <a:endParaRPr lang="ja-JP" altLang="ja-JP" sz="1134" dirty="0">
              <a:solidFill>
                <a:srgbClr val="00206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ja-JP" altLang="ja-JP" sz="21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参加をご希望される方の施設名、</a:t>
            </a:r>
            <a:r>
              <a:rPr lang="ja-JP" altLang="en-US" sz="21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お名前、</a:t>
            </a:r>
            <a:r>
              <a:rPr lang="ja-JP" altLang="ja-JP" sz="21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職種を記載頂き、</a:t>
            </a:r>
          </a:p>
          <a:p>
            <a:pPr algn="ctr"/>
            <a:r>
              <a:rPr lang="en-US" altLang="ja-JP" sz="21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8</a:t>
            </a:r>
            <a:r>
              <a:rPr lang="ja-JP" altLang="ja-JP" sz="21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月</a:t>
            </a:r>
            <a:r>
              <a:rPr lang="en-US" altLang="ja-JP" sz="21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2</a:t>
            </a:r>
            <a:r>
              <a:rPr lang="ja-JP" altLang="ja-JP" sz="21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日</a:t>
            </a:r>
            <a:r>
              <a:rPr lang="ja-JP" altLang="en-US" sz="21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（木</a:t>
            </a:r>
            <a:r>
              <a:rPr lang="ja-JP" altLang="ja-JP" sz="21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）</a:t>
            </a:r>
            <a:r>
              <a:rPr lang="en-US" altLang="ja-JP" sz="21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17</a:t>
            </a:r>
            <a:r>
              <a:rPr lang="ja-JP" altLang="ja-JP" sz="21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：</a:t>
            </a:r>
            <a:r>
              <a:rPr lang="en-US" altLang="ja-JP" sz="21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00</a:t>
            </a:r>
            <a:r>
              <a:rPr lang="ja-JP" altLang="ja-JP" sz="2100" dirty="0" err="1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までに</a:t>
            </a:r>
            <a:r>
              <a:rPr lang="ja-JP" altLang="ja-JP" sz="21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お申込</a:t>
            </a:r>
            <a:r>
              <a:rPr lang="ja-JP" altLang="en-US" sz="21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み</a:t>
            </a:r>
            <a:r>
              <a:rPr lang="ja-JP" altLang="ja-JP" sz="2100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下さい。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78885" y="3287842"/>
            <a:ext cx="14566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solidFill>
                  <a:schemeClr val="bg2">
                    <a:lumMod val="50000"/>
                  </a:schemeClr>
                </a:solidFill>
              </a:rPr>
              <a:t>ふ り が な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318052" y="8363610"/>
            <a:ext cx="7270210" cy="1954111"/>
            <a:chOff x="389545" y="8061219"/>
            <a:chExt cx="7270210" cy="1954111"/>
          </a:xfrm>
          <a:noFill/>
        </p:grpSpPr>
        <p:sp>
          <p:nvSpPr>
            <p:cNvPr id="4" name="AutoShape 1"/>
            <p:cNvSpPr>
              <a:spLocks noChangeArrowheads="1"/>
            </p:cNvSpPr>
            <p:nvPr/>
          </p:nvSpPr>
          <p:spPr bwMode="auto">
            <a:xfrm>
              <a:off x="389545" y="8061219"/>
              <a:ext cx="7168347" cy="1584779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rgbClr val="205867"/>
              </a:solidFill>
              <a:prstDash val="sysDot"/>
              <a:round/>
              <a:headEnd/>
              <a:tailEnd/>
            </a:ln>
          </p:spPr>
          <p:txBody>
            <a:bodyPr vert="horz" wrap="square" lIns="84235" tIns="10079" rIns="84235" bIns="10079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74" dirty="0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471036" y="8291781"/>
              <a:ext cx="7188719" cy="172354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defTabSz="103674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800" dirty="0">
                  <a:solidFill>
                    <a:schemeClr val="accent1">
                      <a:lumMod val="50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  <a:cs typeface="Times New Roman" pitchFamily="18" charset="0"/>
                </a:rPr>
                <a:t>FAX</a:t>
              </a:r>
              <a:r>
                <a:rPr lang="ja-JP" altLang="en-US" sz="1800" dirty="0" err="1">
                  <a:solidFill>
                    <a:schemeClr val="accent1">
                      <a:lumMod val="50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  <a:cs typeface="Times New Roman" pitchFamily="18" charset="0"/>
                </a:rPr>
                <a:t>にて</a:t>
              </a:r>
              <a:r>
                <a:rPr lang="ja-JP" altLang="en-US" sz="1800" dirty="0">
                  <a:solidFill>
                    <a:schemeClr val="accent1">
                      <a:lumMod val="50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  <a:cs typeface="Times New Roman" pitchFamily="18" charset="0"/>
                </a:rPr>
                <a:t>お申し込みください。</a:t>
              </a:r>
              <a:endParaRPr lang="ja-JP" altLang="en-US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ＭＳ Ｐゴシック" pitchFamily="50" charset="-128"/>
              </a:endParaRPr>
            </a:p>
            <a:p>
              <a:pPr defTabSz="103674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800" dirty="0">
                  <a:solidFill>
                    <a:schemeClr val="accent1">
                      <a:lumMod val="50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  <a:cs typeface="Times New Roman" pitchFamily="18" charset="0"/>
                </a:rPr>
                <a:t>　広島市立安佐市民病院　総合相談室</a:t>
              </a:r>
              <a:endParaRPr lang="en-US" altLang="ja-JP" sz="1800" dirty="0">
                <a:solidFill>
                  <a:schemeClr val="accent1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endParaRPr>
            </a:p>
            <a:p>
              <a:pPr defTabSz="103674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ＭＳ Ｐゴシック" pitchFamily="50" charset="-128"/>
              </a:endParaRPr>
            </a:p>
            <a:p>
              <a:pPr defTabSz="103674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800" dirty="0">
                  <a:solidFill>
                    <a:schemeClr val="accent1">
                      <a:lumMod val="50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  <a:cs typeface="Times New Roman" pitchFamily="18" charset="0"/>
                </a:rPr>
                <a:t>　　　　</a:t>
              </a:r>
              <a:r>
                <a:rPr lang="en-US" altLang="ja-JP" sz="2400" dirty="0">
                  <a:solidFill>
                    <a:schemeClr val="accent1">
                      <a:lumMod val="50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  <a:cs typeface="Times New Roman" pitchFamily="18" charset="0"/>
                </a:rPr>
                <a:t>FAX</a:t>
              </a:r>
              <a:r>
                <a:rPr lang="ja-JP" altLang="en-US" sz="2400" dirty="0">
                  <a:solidFill>
                    <a:schemeClr val="accent1">
                      <a:lumMod val="50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  <a:cs typeface="Times New Roman" pitchFamily="18" charset="0"/>
                </a:rPr>
                <a:t>：</a:t>
              </a:r>
              <a:r>
                <a:rPr lang="en-US" altLang="ja-JP" sz="2400" dirty="0">
                  <a:solidFill>
                    <a:schemeClr val="accent1">
                      <a:lumMod val="50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  <a:cs typeface="Times New Roman" pitchFamily="18" charset="0"/>
                </a:rPr>
                <a:t>082-814-2948</a:t>
              </a:r>
            </a:p>
            <a:p>
              <a:pPr defTabSz="103674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ja-JP" sz="1800" dirty="0">
                <a:solidFill>
                  <a:schemeClr val="accent1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endParaRPr>
            </a:p>
            <a:p>
              <a:pPr defTabSz="103674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ja-JP" sz="1000" dirty="0">
                <a:solidFill>
                  <a:schemeClr val="accent1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5135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青緑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1.pptx" id="{D8CEF92E-E621-4889-A2C4-D44EA4896D94}" vid="{7BA0B976-7AA0-4750-86DE-53A6EBAC7E7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51</Template>
  <TotalTime>0</TotalTime>
  <Words>160</Words>
  <Application>Microsoft Office PowerPoint</Application>
  <PresentationFormat>ユーザー設定</PresentationFormat>
  <Paragraphs>63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HG丸ｺﾞｼｯｸM-PRO</vt:lpstr>
      <vt:lpstr>ＭＳ Ｐゴシック</vt:lpstr>
      <vt:lpstr>メイリオ</vt:lpstr>
      <vt:lpstr>Arial</vt:lpstr>
      <vt:lpstr>Calibri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2014-07-29T05:44:25Z</dcterms:created>
  <dcterms:modified xsi:type="dcterms:W3CDTF">2019-08-01T06:11:52Z</dcterms:modified>
</cp:coreProperties>
</file>