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</p:sldIdLst>
  <p:sldSz cx="6858000" cy="9144000" type="screen4x3"/>
  <p:notesSz cx="9926638" cy="1435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810" autoAdjust="0"/>
  </p:normalViewPr>
  <p:slideViewPr>
    <p:cSldViewPr>
      <p:cViewPr varScale="1">
        <p:scale>
          <a:sx n="80" d="100"/>
          <a:sy n="80" d="100"/>
        </p:scale>
        <p:origin x="3006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CE3E9-D0C6-4409-AFE6-87659F082D97}" type="datetimeFigureOut">
              <a:rPr kumimoji="1" lang="ja-JP" altLang="en-US" smtClean="0"/>
              <a:pPr/>
              <a:t>2018/10/29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750C5-E801-400E-AC98-7097609A0D9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CE3E9-D0C6-4409-AFE6-87659F082D97}" type="datetimeFigureOut">
              <a:rPr kumimoji="1" lang="ja-JP" altLang="en-US" smtClean="0"/>
              <a:pPr/>
              <a:t>2018/10/29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750C5-E801-400E-AC98-7097609A0D9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CE3E9-D0C6-4409-AFE6-87659F082D97}" type="datetimeFigureOut">
              <a:rPr kumimoji="1" lang="ja-JP" altLang="en-US" smtClean="0"/>
              <a:pPr/>
              <a:t>2018/10/29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750C5-E801-400E-AC98-7097609A0D9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CE3E9-D0C6-4409-AFE6-87659F082D97}" type="datetimeFigureOut">
              <a:rPr kumimoji="1" lang="ja-JP" altLang="en-US" smtClean="0"/>
              <a:pPr/>
              <a:t>2018/10/29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750C5-E801-400E-AC98-7097609A0D9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CE3E9-D0C6-4409-AFE6-87659F082D97}" type="datetimeFigureOut">
              <a:rPr kumimoji="1" lang="ja-JP" altLang="en-US" smtClean="0"/>
              <a:pPr/>
              <a:t>2018/10/29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750C5-E801-400E-AC98-7097609A0D9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CE3E9-D0C6-4409-AFE6-87659F082D97}" type="datetimeFigureOut">
              <a:rPr kumimoji="1" lang="ja-JP" altLang="en-US" smtClean="0"/>
              <a:pPr/>
              <a:t>2018/10/29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750C5-E801-400E-AC98-7097609A0D9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CE3E9-D0C6-4409-AFE6-87659F082D97}" type="datetimeFigureOut">
              <a:rPr kumimoji="1" lang="ja-JP" altLang="en-US" smtClean="0"/>
              <a:pPr/>
              <a:t>2018/10/29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750C5-E801-400E-AC98-7097609A0D9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CE3E9-D0C6-4409-AFE6-87659F082D97}" type="datetimeFigureOut">
              <a:rPr kumimoji="1" lang="ja-JP" altLang="en-US" smtClean="0"/>
              <a:pPr/>
              <a:t>2018/10/29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750C5-E801-400E-AC98-7097609A0D9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CE3E9-D0C6-4409-AFE6-87659F082D97}" type="datetimeFigureOut">
              <a:rPr kumimoji="1" lang="ja-JP" altLang="en-US" smtClean="0"/>
              <a:pPr/>
              <a:t>2018/10/29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750C5-E801-400E-AC98-7097609A0D9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CE3E9-D0C6-4409-AFE6-87659F082D97}" type="datetimeFigureOut">
              <a:rPr kumimoji="1" lang="ja-JP" altLang="en-US" smtClean="0"/>
              <a:pPr/>
              <a:t>2018/10/29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750C5-E801-400E-AC98-7097609A0D9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CE3E9-D0C6-4409-AFE6-87659F082D97}" type="datetimeFigureOut">
              <a:rPr kumimoji="1" lang="ja-JP" altLang="en-US" smtClean="0"/>
              <a:pPr/>
              <a:t>2018/10/29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750C5-E801-400E-AC98-7097609A0D9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7CE3E9-D0C6-4409-AFE6-87659F082D97}" type="datetimeFigureOut">
              <a:rPr kumimoji="1" lang="ja-JP" altLang="en-US" smtClean="0"/>
              <a:pPr/>
              <a:t>2018/10/29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750C5-E801-400E-AC98-7097609A0D9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/>
        </p:nvSpPr>
        <p:spPr>
          <a:xfrm>
            <a:off x="0" y="5076056"/>
            <a:ext cx="6858000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2000" b="1" dirty="0">
              <a:solidFill>
                <a:schemeClr val="accent3">
                  <a:lumMod val="7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endParaRPr lang="en-US" altLang="ja-JP" sz="2000" b="1" dirty="0">
              <a:solidFill>
                <a:schemeClr val="accent3">
                  <a:lumMod val="7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2000" b="1" dirty="0" smtClean="0">
                <a:solidFill>
                  <a:schemeClr val="accent6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【</a:t>
            </a:r>
            <a:r>
              <a:rPr lang="ja-JP" altLang="en-US" sz="2000" b="1" dirty="0">
                <a:solidFill>
                  <a:schemeClr val="accent6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特別講演</a:t>
            </a:r>
            <a:r>
              <a:rPr lang="en-US" altLang="ja-JP" sz="2000" b="1" dirty="0">
                <a:solidFill>
                  <a:schemeClr val="accent6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】</a:t>
            </a:r>
          </a:p>
          <a:p>
            <a:r>
              <a:rPr lang="ja-JP" altLang="en-US" sz="2000" b="1" dirty="0">
                <a:solidFill>
                  <a:schemeClr val="accent6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「</a:t>
            </a:r>
            <a:r>
              <a:rPr lang="ja-JP" altLang="ja-JP" sz="2000" dirty="0">
                <a:solidFill>
                  <a:schemeClr val="accent6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広島県が目指す医療・介護の連携システムについて</a:t>
            </a:r>
            <a:r>
              <a:rPr lang="ja-JP" altLang="en-US" sz="2000" b="1" dirty="0">
                <a:solidFill>
                  <a:schemeClr val="accent6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」</a:t>
            </a:r>
            <a:endParaRPr lang="en-US" altLang="ja-JP" sz="2000" b="1" dirty="0">
              <a:solidFill>
                <a:schemeClr val="accent6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2000" dirty="0">
                <a:solidFill>
                  <a:schemeClr val="accent6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　　　　　　</a:t>
            </a:r>
            <a:r>
              <a:rPr lang="ja-JP" altLang="ja-JP" sz="2000" dirty="0">
                <a:solidFill>
                  <a:schemeClr val="accent6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広島県健康福祉局局長　　　　田中　</a:t>
            </a:r>
            <a:r>
              <a:rPr lang="ja-JP" altLang="ja-JP" sz="2000" dirty="0" smtClean="0">
                <a:solidFill>
                  <a:schemeClr val="accent6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剛</a:t>
            </a:r>
            <a:endParaRPr lang="en-US" altLang="ja-JP" sz="2000" b="1" dirty="0">
              <a:solidFill>
                <a:schemeClr val="accent6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endParaRPr lang="en-US" altLang="ja-JP" sz="800" b="1" dirty="0" smtClean="0">
              <a:solidFill>
                <a:schemeClr val="accent6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endParaRPr lang="en-US" altLang="ja-JP" sz="800" b="1" dirty="0">
              <a:solidFill>
                <a:schemeClr val="accent6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2000" b="1" dirty="0">
                <a:solidFill>
                  <a:schemeClr val="accent6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【</a:t>
            </a:r>
            <a:r>
              <a:rPr lang="ja-JP" altLang="en-US" sz="2000" b="1" dirty="0">
                <a:solidFill>
                  <a:schemeClr val="accent6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事例検討・グループディスカッション</a:t>
            </a:r>
            <a:r>
              <a:rPr lang="en-US" altLang="ja-JP" sz="2000" b="1" dirty="0" smtClean="0">
                <a:solidFill>
                  <a:schemeClr val="accent6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】</a:t>
            </a:r>
          </a:p>
          <a:p>
            <a:r>
              <a:rPr lang="ja-JP" altLang="en-US" dirty="0" smtClean="0">
                <a:solidFill>
                  <a:schemeClr val="accent6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「薬局に心筋梗塞・心不全手帳を持っている患者が来局したら」</a:t>
            </a:r>
            <a:endParaRPr lang="en-US" altLang="ja-JP" dirty="0">
              <a:solidFill>
                <a:schemeClr val="accent6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b="1" dirty="0">
                <a:solidFill>
                  <a:schemeClr val="accent6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　　</a:t>
            </a:r>
            <a:endParaRPr lang="en-US" altLang="ja-JP" sz="800" b="1" dirty="0">
              <a:solidFill>
                <a:schemeClr val="accent6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endParaRPr lang="en-US" altLang="ja-JP" sz="800" b="1" dirty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700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endParaRPr lang="en-US" altLang="ja-JP" sz="1700" dirty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endParaRPr lang="en-US" altLang="ja-JP" sz="2000" b="1" dirty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endParaRPr lang="en-US" altLang="ja-JP" sz="2000" b="1" dirty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113869" y="7800924"/>
            <a:ext cx="6624736" cy="879464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ja-JP" sz="1200" dirty="0">
                <a:solidFill>
                  <a:schemeClr val="accent6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申し込み</a:t>
            </a:r>
            <a:r>
              <a:rPr lang="ja-JP" altLang="en-US" sz="1200" dirty="0">
                <a:solidFill>
                  <a:schemeClr val="accent6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：事前の申し込みが必要です。</a:t>
            </a:r>
            <a:r>
              <a:rPr lang="ja-JP" altLang="ja-JP" sz="1200" dirty="0">
                <a:solidFill>
                  <a:schemeClr val="accent6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裏面の申し込み用紙で</a:t>
            </a:r>
            <a:r>
              <a:rPr lang="ja-JP" altLang="en-US" sz="1200" dirty="0">
                <a:solidFill>
                  <a:schemeClr val="accent6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お申し込み</a:t>
            </a:r>
            <a:r>
              <a:rPr lang="ja-JP" altLang="ja-JP" sz="1200" dirty="0">
                <a:solidFill>
                  <a:schemeClr val="accent6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ください。</a:t>
            </a:r>
            <a:endParaRPr lang="en-US" altLang="ja-JP" sz="1050" dirty="0">
              <a:solidFill>
                <a:schemeClr val="accent6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ja-JP" sz="1200" dirty="0">
                <a:solidFill>
                  <a:schemeClr val="accent6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対象者：</a:t>
            </a:r>
            <a:r>
              <a:rPr lang="ja-JP" altLang="en-US" sz="1200" dirty="0">
                <a:solidFill>
                  <a:schemeClr val="accent6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平成</a:t>
            </a:r>
            <a:r>
              <a:rPr lang="en-US" altLang="ja-JP" sz="1200" dirty="0">
                <a:solidFill>
                  <a:schemeClr val="accent6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29</a:t>
            </a:r>
            <a:r>
              <a:rPr lang="ja-JP" altLang="en-US" sz="1200" dirty="0">
                <a:solidFill>
                  <a:schemeClr val="accent6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年度「心臓いきいき在宅支援施設」に認定された施設に所属するスタッフ</a:t>
            </a:r>
            <a:endParaRPr lang="en-US" altLang="ja-JP" sz="1200" dirty="0">
              <a:solidFill>
                <a:schemeClr val="accent6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solidFill>
                  <a:schemeClr val="accent6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定員：</a:t>
            </a:r>
            <a:r>
              <a:rPr lang="en-US" altLang="ja-JP" sz="1200" dirty="0">
                <a:solidFill>
                  <a:schemeClr val="accent6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120</a:t>
            </a:r>
            <a:r>
              <a:rPr lang="ja-JP" altLang="en-US" sz="1200" dirty="0">
                <a:solidFill>
                  <a:schemeClr val="accent6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名</a:t>
            </a:r>
            <a:endParaRPr lang="en-US" altLang="ja-JP" sz="1200" dirty="0">
              <a:solidFill>
                <a:schemeClr val="accent6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solidFill>
                  <a:schemeClr val="accent6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（定員になり次第、申し込みの受付を終了させていただきます。何卒、ご容赦ください。）</a:t>
            </a:r>
            <a:endParaRPr lang="en-US" altLang="ja-JP" sz="1200" dirty="0">
              <a:solidFill>
                <a:schemeClr val="accent6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4990" y="8774668"/>
            <a:ext cx="684301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solidFill>
                  <a:schemeClr val="accent6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主催：</a:t>
            </a:r>
            <a:r>
              <a:rPr kumimoji="1" lang="ja-JP" altLang="en-US" sz="1700" dirty="0">
                <a:solidFill>
                  <a:schemeClr val="accent6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広島大学病院心不全センター</a:t>
            </a:r>
            <a:r>
              <a:rPr kumimoji="1" lang="ja-JP" altLang="en-US" dirty="0">
                <a:solidFill>
                  <a:schemeClr val="accent6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kumimoji="1" lang="ja-JP" altLang="en-US" sz="1400" dirty="0">
                <a:solidFill>
                  <a:schemeClr val="accent6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お問い合わせ先　</a:t>
            </a:r>
            <a:r>
              <a:rPr kumimoji="1" lang="en-US" altLang="ja-JP" sz="1400" dirty="0">
                <a:solidFill>
                  <a:schemeClr val="accent6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082-257-5711</a:t>
            </a:r>
            <a:endParaRPr kumimoji="1" lang="ja-JP" altLang="en-US" sz="1400" dirty="0">
              <a:solidFill>
                <a:schemeClr val="accent6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4741"/>
            <a:ext cx="6852475" cy="45611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3" name="グループ化 2"/>
          <p:cNvGrpSpPr/>
          <p:nvPr/>
        </p:nvGrpSpPr>
        <p:grpSpPr>
          <a:xfrm>
            <a:off x="133073" y="77276"/>
            <a:ext cx="6439804" cy="5348021"/>
            <a:chOff x="-1261009" y="5467847"/>
            <a:chExt cx="6461010" cy="4613717"/>
          </a:xfrm>
        </p:grpSpPr>
        <p:grpSp>
          <p:nvGrpSpPr>
            <p:cNvPr id="4" name="グループ化 7"/>
            <p:cNvGrpSpPr/>
            <p:nvPr/>
          </p:nvGrpSpPr>
          <p:grpSpPr>
            <a:xfrm>
              <a:off x="-1183565" y="8594665"/>
              <a:ext cx="6353233" cy="1486899"/>
              <a:chOff x="-9008672" y="4361755"/>
              <a:chExt cx="6673694" cy="1637160"/>
            </a:xfrm>
          </p:grpSpPr>
          <p:sp>
            <p:nvSpPr>
              <p:cNvPr id="5" name="テキスト ボックス 4"/>
              <p:cNvSpPr txBox="1"/>
              <p:nvPr/>
            </p:nvSpPr>
            <p:spPr>
              <a:xfrm>
                <a:off x="-9008672" y="4361755"/>
                <a:ext cx="5972459" cy="1637160"/>
              </a:xfrm>
              <a:prstGeom prst="rect">
                <a:avLst/>
              </a:prstGeom>
              <a:solidFill>
                <a:schemeClr val="bg1">
                  <a:alpha val="51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400" b="1" dirty="0">
                    <a:solidFill>
                      <a:schemeClr val="accent6">
                        <a:lumMod val="50000"/>
                      </a:schemeClr>
                    </a:solidFill>
                    <a:latin typeface="HG丸ｺﾞｼｯｸM-PRO" pitchFamily="50" charset="-128"/>
                    <a:ea typeface="HG丸ｺﾞｼｯｸM-PRO" pitchFamily="50" charset="-128"/>
                  </a:rPr>
                  <a:t>平成</a:t>
                </a:r>
                <a:r>
                  <a:rPr lang="en-US" altLang="ja-JP" sz="2400" b="1" dirty="0">
                    <a:solidFill>
                      <a:schemeClr val="accent6">
                        <a:lumMod val="50000"/>
                      </a:schemeClr>
                    </a:solidFill>
                    <a:latin typeface="HG丸ｺﾞｼｯｸM-PRO" pitchFamily="50" charset="-128"/>
                    <a:ea typeface="HG丸ｺﾞｼｯｸM-PRO" pitchFamily="50" charset="-128"/>
                  </a:rPr>
                  <a:t>30</a:t>
                </a:r>
                <a:r>
                  <a:rPr kumimoji="1" lang="ja-JP" altLang="en-US" sz="2400" b="1" dirty="0" smtClean="0">
                    <a:solidFill>
                      <a:schemeClr val="accent6">
                        <a:lumMod val="50000"/>
                      </a:schemeClr>
                    </a:solidFill>
                    <a:latin typeface="HG丸ｺﾞｼｯｸM-PRO" pitchFamily="50" charset="-128"/>
                    <a:ea typeface="HG丸ｺﾞｼｯｸM-PRO" pitchFamily="50" charset="-128"/>
                  </a:rPr>
                  <a:t>年</a:t>
                </a:r>
                <a:r>
                  <a:rPr lang="en-US" altLang="ja-JP" sz="4000" b="1" dirty="0" smtClean="0">
                    <a:solidFill>
                      <a:schemeClr val="accent6">
                        <a:lumMod val="5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G丸ｺﾞｼｯｸM-PRO" pitchFamily="50" charset="-128"/>
                    <a:ea typeface="HG丸ｺﾞｼｯｸM-PRO" pitchFamily="50" charset="-128"/>
                  </a:rPr>
                  <a:t>10</a:t>
                </a:r>
                <a:r>
                  <a:rPr kumimoji="1" lang="ja-JP" altLang="en-US" sz="4000" b="1" dirty="0" smtClean="0">
                    <a:solidFill>
                      <a:schemeClr val="accent6">
                        <a:lumMod val="5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G丸ｺﾞｼｯｸM-PRO" pitchFamily="50" charset="-128"/>
                    <a:ea typeface="HG丸ｺﾞｼｯｸM-PRO" pitchFamily="50" charset="-128"/>
                  </a:rPr>
                  <a:t>月</a:t>
                </a:r>
                <a:r>
                  <a:rPr lang="ja-JP" altLang="en-US" sz="4000" b="1" dirty="0" smtClean="0">
                    <a:solidFill>
                      <a:schemeClr val="accent6">
                        <a:lumMod val="5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G丸ｺﾞｼｯｸM-PRO" pitchFamily="50" charset="-128"/>
                    <a:ea typeface="HG丸ｺﾞｼｯｸM-PRO" pitchFamily="50" charset="-128"/>
                  </a:rPr>
                  <a:t>３</a:t>
                </a:r>
                <a:r>
                  <a:rPr lang="en-US" altLang="ja-JP" sz="4000" b="1" dirty="0" smtClean="0">
                    <a:solidFill>
                      <a:schemeClr val="accent6">
                        <a:lumMod val="5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G丸ｺﾞｼｯｸM-PRO" pitchFamily="50" charset="-128"/>
                    <a:ea typeface="HG丸ｺﾞｼｯｸM-PRO" pitchFamily="50" charset="-128"/>
                  </a:rPr>
                  <a:t>0</a:t>
                </a:r>
                <a:r>
                  <a:rPr kumimoji="1" lang="ja-JP" altLang="en-US" sz="4000" b="1" dirty="0" smtClean="0">
                    <a:solidFill>
                      <a:schemeClr val="accent6">
                        <a:lumMod val="5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G丸ｺﾞｼｯｸM-PRO" pitchFamily="50" charset="-128"/>
                    <a:ea typeface="HG丸ｺﾞｼｯｸM-PRO" pitchFamily="50" charset="-128"/>
                  </a:rPr>
                  <a:t>日</a:t>
                </a:r>
                <a:r>
                  <a:rPr kumimoji="1" lang="en-US" altLang="ja-JP" sz="4000" b="1" dirty="0">
                    <a:solidFill>
                      <a:schemeClr val="accent6">
                        <a:lumMod val="5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G丸ｺﾞｼｯｸM-PRO" pitchFamily="50" charset="-128"/>
                    <a:ea typeface="HG丸ｺﾞｼｯｸM-PRO" pitchFamily="50" charset="-128"/>
                  </a:rPr>
                  <a:t>(</a:t>
                </a:r>
                <a:r>
                  <a:rPr lang="ja-JP" altLang="en-US" sz="4000" b="1" dirty="0">
                    <a:solidFill>
                      <a:schemeClr val="accent6">
                        <a:lumMod val="5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G丸ｺﾞｼｯｸM-PRO" pitchFamily="50" charset="-128"/>
                    <a:ea typeface="HG丸ｺﾞｼｯｸM-PRO" pitchFamily="50" charset="-128"/>
                  </a:rPr>
                  <a:t>火</a:t>
                </a:r>
                <a:r>
                  <a:rPr lang="en-US" altLang="ja-JP" sz="4000" b="1" dirty="0">
                    <a:solidFill>
                      <a:schemeClr val="accent6">
                        <a:lumMod val="5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G丸ｺﾞｼｯｸM-PRO" pitchFamily="50" charset="-128"/>
                    <a:ea typeface="HG丸ｺﾞｼｯｸM-PRO" pitchFamily="50" charset="-128"/>
                  </a:rPr>
                  <a:t>)</a:t>
                </a:r>
              </a:p>
              <a:p>
                <a:endParaRPr lang="en-US" altLang="ja-JP" dirty="0">
                  <a:solidFill>
                    <a:schemeClr val="accent6">
                      <a:lumMod val="50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endParaRPr>
              </a:p>
              <a:p>
                <a:r>
                  <a:rPr lang="ja-JP" altLang="en-US" dirty="0">
                    <a:solidFill>
                      <a:schemeClr val="accent6">
                        <a:lumMod val="50000"/>
                      </a:schemeClr>
                    </a:solidFill>
                    <a:latin typeface="HG丸ｺﾞｼｯｸM-PRO" pitchFamily="50" charset="-128"/>
                    <a:ea typeface="HG丸ｺﾞｼｯｸM-PRO" pitchFamily="50" charset="-128"/>
                  </a:rPr>
                  <a:t>　</a:t>
                </a:r>
                <a:r>
                  <a:rPr lang="ja-JP" altLang="en-US" b="1" dirty="0">
                    <a:solidFill>
                      <a:schemeClr val="accent6">
                        <a:lumMod val="50000"/>
                      </a:schemeClr>
                    </a:solidFill>
                    <a:latin typeface="HG丸ｺﾞｼｯｸM-PRO" pitchFamily="50" charset="-128"/>
                    <a:ea typeface="HG丸ｺﾞｼｯｸM-PRO" pitchFamily="50" charset="-128"/>
                  </a:rPr>
                  <a:t>時間：</a:t>
                </a:r>
                <a:r>
                  <a:rPr lang="en-US" altLang="ja-JP" sz="2000" b="1" dirty="0">
                    <a:solidFill>
                      <a:schemeClr val="accent6">
                        <a:lumMod val="50000"/>
                      </a:schemeClr>
                    </a:solidFill>
                    <a:latin typeface="HG丸ｺﾞｼｯｸM-PRO" pitchFamily="50" charset="-128"/>
                    <a:ea typeface="HG丸ｺﾞｼｯｸM-PRO" pitchFamily="50" charset="-128"/>
                  </a:rPr>
                  <a:t>19:00</a:t>
                </a:r>
                <a:r>
                  <a:rPr lang="ja-JP" altLang="en-US" sz="2000" b="1" dirty="0">
                    <a:solidFill>
                      <a:schemeClr val="accent6">
                        <a:lumMod val="50000"/>
                      </a:schemeClr>
                    </a:solidFill>
                    <a:latin typeface="HG丸ｺﾞｼｯｸM-PRO" pitchFamily="50" charset="-128"/>
                    <a:ea typeface="HG丸ｺﾞｼｯｸM-PRO" pitchFamily="50" charset="-128"/>
                  </a:rPr>
                  <a:t>～</a:t>
                </a:r>
                <a:r>
                  <a:rPr lang="en-US" altLang="ja-JP" sz="2000" b="1" dirty="0">
                    <a:solidFill>
                      <a:schemeClr val="accent6">
                        <a:lumMod val="50000"/>
                      </a:schemeClr>
                    </a:solidFill>
                    <a:latin typeface="HG丸ｺﾞｼｯｸM-PRO" pitchFamily="50" charset="-128"/>
                    <a:ea typeface="HG丸ｺﾞｼｯｸM-PRO" pitchFamily="50" charset="-128"/>
                  </a:rPr>
                  <a:t>20:30</a:t>
                </a:r>
                <a:endParaRPr kumimoji="1" lang="en-US" altLang="ja-JP" sz="2000" b="1" dirty="0">
                  <a:solidFill>
                    <a:schemeClr val="accent6">
                      <a:lumMod val="50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endParaRPr>
              </a:p>
              <a:p>
                <a:r>
                  <a:rPr lang="ja-JP" altLang="en-US" b="1" dirty="0">
                    <a:solidFill>
                      <a:schemeClr val="accent6">
                        <a:lumMod val="50000"/>
                      </a:schemeClr>
                    </a:solidFill>
                    <a:latin typeface="HG丸ｺﾞｼｯｸM-PRO" pitchFamily="50" charset="-128"/>
                    <a:ea typeface="HG丸ｺﾞｼｯｸM-PRO" pitchFamily="50" charset="-128"/>
                  </a:rPr>
                  <a:t>　場所：</a:t>
                </a:r>
                <a:r>
                  <a:rPr lang="ja-JP" altLang="en-US" sz="2000" b="1" dirty="0">
                    <a:solidFill>
                      <a:schemeClr val="accent6">
                        <a:lumMod val="50000"/>
                      </a:schemeClr>
                    </a:solidFill>
                    <a:latin typeface="HG丸ｺﾞｼｯｸM-PRO" pitchFamily="50" charset="-128"/>
                    <a:ea typeface="HG丸ｺﾞｼｯｸM-PRO" pitchFamily="50" charset="-128"/>
                  </a:rPr>
                  <a:t>広島大学 広仁会館</a:t>
                </a:r>
                <a:r>
                  <a:rPr lang="en-US" altLang="ja-JP" sz="2000" b="1" dirty="0">
                    <a:solidFill>
                      <a:schemeClr val="accent6">
                        <a:lumMod val="50000"/>
                      </a:schemeClr>
                    </a:solidFill>
                    <a:latin typeface="HG丸ｺﾞｼｯｸM-PRO" pitchFamily="50" charset="-128"/>
                    <a:ea typeface="HG丸ｺﾞｼｯｸM-PRO" pitchFamily="50" charset="-128"/>
                  </a:rPr>
                  <a:t>2</a:t>
                </a:r>
                <a:r>
                  <a:rPr lang="ja-JP" altLang="en-US" sz="2000" b="1" dirty="0">
                    <a:solidFill>
                      <a:schemeClr val="accent6">
                        <a:lumMod val="50000"/>
                      </a:schemeClr>
                    </a:solidFill>
                    <a:latin typeface="HG丸ｺﾞｼｯｸM-PRO" pitchFamily="50" charset="-128"/>
                    <a:ea typeface="HG丸ｺﾞｼｯｸM-PRO" pitchFamily="50" charset="-128"/>
                  </a:rPr>
                  <a:t>階 大会議室</a:t>
                </a:r>
                <a:endParaRPr lang="en-US" altLang="ja-JP" sz="2000" b="1" dirty="0">
                  <a:solidFill>
                    <a:schemeClr val="accent6">
                      <a:lumMod val="50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endParaRPr>
              </a:p>
              <a:p>
                <a:endParaRPr lang="en-US" altLang="ja-JP" sz="800" dirty="0">
                  <a:solidFill>
                    <a:schemeClr val="bg1"/>
                  </a:solidFill>
                  <a:latin typeface="HG丸ｺﾞｼｯｸM-PRO" pitchFamily="50" charset="-128"/>
                  <a:ea typeface="HG丸ｺﾞｼｯｸM-PRO" pitchFamily="50" charset="-128"/>
                </a:endParaRPr>
              </a:p>
            </p:txBody>
          </p:sp>
          <p:sp>
            <p:nvSpPr>
              <p:cNvPr id="6" name="円/楕円 5"/>
              <p:cNvSpPr/>
              <p:nvPr/>
            </p:nvSpPr>
            <p:spPr>
              <a:xfrm>
                <a:off x="-3415098" y="5210575"/>
                <a:ext cx="1080120" cy="724435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" name="テキスト ボックス 6"/>
              <p:cNvSpPr txBox="1"/>
              <p:nvPr/>
            </p:nvSpPr>
            <p:spPr>
              <a:xfrm>
                <a:off x="-3303563" y="5279996"/>
                <a:ext cx="905235" cy="5554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600" b="1" dirty="0">
                    <a:solidFill>
                      <a:srgbClr val="002060"/>
                    </a:solidFill>
                    <a:latin typeface="HG丸ｺﾞｼｯｸM-PRO" pitchFamily="50" charset="-128"/>
                    <a:ea typeface="HG丸ｺﾞｼｯｸM-PRO" pitchFamily="50" charset="-128"/>
                  </a:rPr>
                  <a:t>120</a:t>
                </a:r>
                <a:r>
                  <a:rPr lang="ja-JP" altLang="en-US" sz="1600" b="1" dirty="0">
                    <a:solidFill>
                      <a:srgbClr val="002060"/>
                    </a:solidFill>
                    <a:latin typeface="HG丸ｺﾞｼｯｸM-PRO" pitchFamily="50" charset="-128"/>
                    <a:ea typeface="HG丸ｺﾞｼｯｸM-PRO" pitchFamily="50" charset="-128"/>
                  </a:rPr>
                  <a:t>名</a:t>
                </a:r>
                <a:endParaRPr lang="en-US" altLang="ja-JP" sz="1600" b="1" dirty="0">
                  <a:solidFill>
                    <a:srgbClr val="002060"/>
                  </a:solidFill>
                  <a:latin typeface="HG丸ｺﾞｼｯｸM-PRO" pitchFamily="50" charset="-128"/>
                  <a:ea typeface="HG丸ｺﾞｼｯｸM-PRO" pitchFamily="50" charset="-128"/>
                </a:endParaRPr>
              </a:p>
              <a:p>
                <a:r>
                  <a:rPr kumimoji="1" lang="ja-JP" altLang="en-US" sz="1600" b="1" dirty="0">
                    <a:solidFill>
                      <a:srgbClr val="002060"/>
                    </a:solidFill>
                    <a:latin typeface="HG丸ｺﾞｼｯｸM-PRO" pitchFamily="50" charset="-128"/>
                    <a:ea typeface="HG丸ｺﾞｼｯｸM-PRO" pitchFamily="50" charset="-128"/>
                  </a:rPr>
                  <a:t>先着順</a:t>
                </a:r>
              </a:p>
            </p:txBody>
          </p:sp>
        </p:grpSp>
        <p:sp>
          <p:nvSpPr>
            <p:cNvPr id="14" name="テキスト ボックス 13"/>
            <p:cNvSpPr txBox="1"/>
            <p:nvPr/>
          </p:nvSpPr>
          <p:spPr>
            <a:xfrm>
              <a:off x="-1261009" y="5467847"/>
              <a:ext cx="6461010" cy="127448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b="1" dirty="0">
                  <a:solidFill>
                    <a:schemeClr val="accent6">
                      <a:lumMod val="50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第</a:t>
              </a:r>
              <a:r>
                <a:rPr lang="en-US" altLang="ja-JP" sz="2400" b="1" dirty="0">
                  <a:solidFill>
                    <a:schemeClr val="accent6">
                      <a:lumMod val="50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11</a:t>
              </a:r>
              <a:r>
                <a:rPr lang="ja-JP" altLang="en-US" sz="2400" b="1" dirty="0">
                  <a:solidFill>
                    <a:schemeClr val="accent6">
                      <a:lumMod val="50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回</a:t>
              </a:r>
              <a:endParaRPr lang="en-US" altLang="ja-JP" sz="2400" b="1" dirty="0">
                <a:solidFill>
                  <a:schemeClr val="accent6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kumimoji="1" lang="ja-JP" altLang="en-US" sz="2800" b="1" dirty="0">
                  <a:solidFill>
                    <a:schemeClr val="accent6">
                      <a:lumMod val="50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広島県心臓いきいきキャラバン研修会</a:t>
              </a:r>
              <a:endParaRPr lang="en-US" altLang="ja-JP" sz="2800" b="1" dirty="0">
                <a:solidFill>
                  <a:schemeClr val="accent6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  <a:p>
              <a:endParaRPr lang="en-US" altLang="ja-JP" sz="1000" b="1" dirty="0">
                <a:solidFill>
                  <a:schemeClr val="accent3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  <a:p>
              <a:endParaRPr lang="en-US" altLang="ja-JP" sz="1000" b="1" dirty="0">
                <a:solidFill>
                  <a:schemeClr val="accent3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lang="en-US" altLang="ja-JP" b="1" dirty="0">
                  <a:solidFill>
                    <a:schemeClr val="bg1"/>
                  </a:solidFill>
                  <a:latin typeface="HG丸ｺﾞｼｯｸM-PRO" pitchFamily="50" charset="-128"/>
                  <a:ea typeface="HG丸ｺﾞｼｯｸM-PRO" pitchFamily="50" charset="-128"/>
                </a:rPr>
                <a:t>―</a:t>
              </a:r>
              <a:r>
                <a:rPr lang="ja-JP" altLang="en-US" b="1" dirty="0">
                  <a:solidFill>
                    <a:schemeClr val="bg1"/>
                  </a:solidFill>
                  <a:latin typeface="HG丸ｺﾞｼｯｸM-PRO" pitchFamily="50" charset="-128"/>
                  <a:ea typeface="HG丸ｺﾞｼｯｸM-PRO" pitchFamily="50" charset="-128"/>
                </a:rPr>
                <a:t>広島県全域で心臓病患者を支える体制づくりを目指して－</a:t>
              </a:r>
              <a:endParaRPr lang="en-US" altLang="ja-JP" b="1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</p:grpSp>
      <p:sp>
        <p:nvSpPr>
          <p:cNvPr id="13" name="円/楕円 5">
            <a:extLst>
              <a:ext uri="{FF2B5EF4-FFF2-40B4-BE49-F238E27FC236}">
                <a16:creationId xmlns:a16="http://schemas.microsoft.com/office/drawing/2014/main" id="{7E38BFA5-032D-441E-9546-731EE260DC7E}"/>
              </a:ext>
            </a:extLst>
          </p:cNvPr>
          <p:cNvSpPr/>
          <p:nvPr/>
        </p:nvSpPr>
        <p:spPr>
          <a:xfrm>
            <a:off x="5513500" y="3788945"/>
            <a:ext cx="1024879" cy="762662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48AC398-322C-48BB-8105-D3B17E47D15F}"/>
              </a:ext>
            </a:extLst>
          </p:cNvPr>
          <p:cNvSpPr txBox="1"/>
          <p:nvPr/>
        </p:nvSpPr>
        <p:spPr>
          <a:xfrm>
            <a:off x="5623595" y="3884506"/>
            <a:ext cx="858939" cy="615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参加費</a:t>
            </a:r>
            <a:endParaRPr kumimoji="1" lang="en-US" altLang="ja-JP" sz="1600" b="1" dirty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kumimoji="1" lang="ja-JP" altLang="en-US" sz="1600" b="1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  無料</a:t>
            </a:r>
          </a:p>
        </p:txBody>
      </p:sp>
    </p:spTree>
    <p:extLst>
      <p:ext uri="{BB962C8B-B14F-4D97-AF65-F5344CB8AC3E}">
        <p14:creationId xmlns:p14="http://schemas.microsoft.com/office/powerpoint/2010/main" val="159101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フレッシュ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1590</TotalTime>
  <Words>120</Words>
  <Application>Microsoft Office PowerPoint</Application>
  <PresentationFormat>画面に合わせる 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ＭＳ Ｐゴシック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VW570</dc:creator>
  <cp:lastModifiedBy>道村　理乃</cp:lastModifiedBy>
  <cp:revision>96</cp:revision>
  <cp:lastPrinted>2018-10-29T02:06:59Z</cp:lastPrinted>
  <dcterms:created xsi:type="dcterms:W3CDTF">2016-01-14T05:40:03Z</dcterms:created>
  <dcterms:modified xsi:type="dcterms:W3CDTF">2018-10-29T02:10:29Z</dcterms:modified>
</cp:coreProperties>
</file>