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sldIdLst>
    <p:sldId id="264" r:id="rId2"/>
    <p:sldId id="271" r:id="rId3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015"/>
    <a:srgbClr val="B53E1D"/>
    <a:srgbClr val="F1F3AF"/>
    <a:srgbClr val="B00E17"/>
    <a:srgbClr val="FBE5EE"/>
    <a:srgbClr val="E54990"/>
    <a:srgbClr val="FADAE8"/>
    <a:srgbClr val="F3ABCC"/>
    <a:srgbClr val="EA70A7"/>
    <a:srgbClr val="CB2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88" y="6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5/10/relationships/revisionInfo" Target="revisionInfo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2018/9/27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 userDrawn="1"/>
        </p:nvSpPr>
        <p:spPr>
          <a:xfrm>
            <a:off x="0" y="0"/>
            <a:ext cx="7775575" cy="10907713"/>
          </a:xfrm>
          <a:prstGeom prst="rect">
            <a:avLst/>
          </a:prstGeom>
          <a:pattFill prst="nar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2382"/>
            <a:ext cx="7853914" cy="3753270"/>
          </a:xfrm>
          <a:prstGeom prst="rect">
            <a:avLst/>
          </a:prstGeom>
        </p:spPr>
      </p:pic>
      <p:sp>
        <p:nvSpPr>
          <p:cNvPr id="376" name="正方形/長方形 375"/>
          <p:cNvSpPr/>
          <p:nvPr/>
        </p:nvSpPr>
        <p:spPr>
          <a:xfrm>
            <a:off x="-2" y="9729777"/>
            <a:ext cx="7775575" cy="1099558"/>
          </a:xfrm>
          <a:prstGeom prst="rect">
            <a:avLst/>
          </a:prstGeom>
          <a:solidFill>
            <a:srgbClr val="EB8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29"/>
          <p:cNvSpPr txBox="1"/>
          <p:nvPr/>
        </p:nvSpPr>
        <p:spPr>
          <a:xfrm>
            <a:off x="275735" y="7338016"/>
            <a:ext cx="7945266" cy="12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20:</a:t>
            </a:r>
            <a:r>
              <a:rPr lang="en-US" altLang="ja-JP" sz="2000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en-US" altLang="ja-JP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20:25</a:t>
            </a:r>
          </a:p>
          <a:p>
            <a:r>
              <a:rPr lang="ja-JP" altLang="en-US" sz="2000" b="1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「心筋梗塞・心不全手帳を用いた自己管理に</a:t>
            </a:r>
            <a:r>
              <a:rPr lang="ja-JP" altLang="en-US" sz="20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ついて」</a:t>
            </a:r>
            <a:endParaRPr lang="en-US" altLang="ja-JP" sz="2000" b="1" dirty="0">
              <a:solidFill>
                <a:srgbClr val="EB80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講師</a:t>
            </a:r>
            <a:r>
              <a:rPr lang="ja-JP" altLang="en-US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：池田　妙子（当院　慢性心不全看護認定</a:t>
            </a:r>
            <a:r>
              <a:rPr lang="ja-JP" altLang="en-US" sz="2000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看護師</a:t>
            </a:r>
            <a:r>
              <a:rPr lang="ja-JP" altLang="en-US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000" b="1" dirty="0">
              <a:solidFill>
                <a:srgbClr val="EB80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29"/>
          <p:cNvSpPr txBox="1"/>
          <p:nvPr/>
        </p:nvSpPr>
        <p:spPr>
          <a:xfrm>
            <a:off x="296001" y="8764747"/>
            <a:ext cx="7889005" cy="12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20:25</a:t>
            </a:r>
            <a:r>
              <a:rPr lang="ja-JP" altLang="en-US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20:45</a:t>
            </a:r>
          </a:p>
          <a:p>
            <a:r>
              <a:rPr lang="ja-JP" altLang="en-US" sz="20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000" b="1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</a:t>
            </a:r>
            <a:r>
              <a:rPr lang="ja-JP" altLang="en-US" sz="20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不全患者の薬剤指導」</a:t>
            </a:r>
            <a:endParaRPr lang="en-US" altLang="ja-JP" sz="2000" b="1" dirty="0">
              <a:solidFill>
                <a:srgbClr val="EB80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講師</a:t>
            </a:r>
            <a:r>
              <a:rPr lang="ja-JP" altLang="en-US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：岩本　祐子（当院　薬剤師）</a:t>
            </a:r>
            <a:endParaRPr lang="ja-JP" altLang="en-US" sz="2000" b="1" dirty="0">
              <a:solidFill>
                <a:srgbClr val="EB80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29"/>
          <p:cNvSpPr txBox="1"/>
          <p:nvPr/>
        </p:nvSpPr>
        <p:spPr>
          <a:xfrm>
            <a:off x="275735" y="5631296"/>
            <a:ext cx="7584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19:05</a:t>
            </a:r>
            <a:r>
              <a:rPr lang="ja-JP" altLang="en-US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05</a:t>
            </a:r>
            <a:endParaRPr lang="en-US" altLang="ja-JP" sz="2000" dirty="0">
              <a:solidFill>
                <a:srgbClr val="EB80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000" b="1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</a:t>
            </a:r>
            <a:r>
              <a:rPr lang="ja-JP" altLang="en-US" sz="20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不全を理解するために」</a:t>
            </a:r>
            <a:endParaRPr lang="en-US" altLang="ja-JP" sz="2000" b="1" dirty="0" smtClean="0">
              <a:solidFill>
                <a:srgbClr val="EB80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～心疾患に対する病態・治療・救急時から終末期の対応～</a:t>
            </a:r>
            <a:endParaRPr lang="en-US" altLang="ja-JP" sz="2000" b="1" dirty="0">
              <a:solidFill>
                <a:srgbClr val="EB80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講師</a:t>
            </a:r>
            <a:r>
              <a:rPr lang="ja-JP" altLang="en-US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：杉山　</a:t>
            </a:r>
            <a:r>
              <a:rPr lang="ja-JP" altLang="en-US" sz="2000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弘恭</a:t>
            </a:r>
            <a:r>
              <a:rPr lang="en-US" altLang="ja-JP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当院　循環器内科医師</a:t>
            </a:r>
            <a:r>
              <a:rPr lang="en-US" altLang="ja-JP" sz="2000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331155" y="753761"/>
            <a:ext cx="1225836" cy="922759"/>
            <a:chOff x="331155" y="753761"/>
            <a:chExt cx="1225836" cy="922759"/>
          </a:xfrm>
          <a:solidFill>
            <a:srgbClr val="EB8015"/>
          </a:solidFill>
        </p:grpSpPr>
        <p:grpSp>
          <p:nvGrpSpPr>
            <p:cNvPr id="42" name="図形グループ 13"/>
            <p:cNvGrpSpPr/>
            <p:nvPr/>
          </p:nvGrpSpPr>
          <p:grpSpPr>
            <a:xfrm>
              <a:off x="438692" y="753761"/>
              <a:ext cx="964303" cy="922759"/>
              <a:chOff x="534012" y="880412"/>
              <a:chExt cx="1399956" cy="1399954"/>
            </a:xfrm>
            <a:grpFill/>
          </p:grpSpPr>
          <p:sp>
            <p:nvSpPr>
              <p:cNvPr id="43" name="円/楕円 1"/>
              <p:cNvSpPr/>
              <p:nvPr/>
            </p:nvSpPr>
            <p:spPr>
              <a:xfrm>
                <a:off x="534012" y="880412"/>
                <a:ext cx="1399956" cy="1399954"/>
              </a:xfrm>
              <a:prstGeom prst="ellipse">
                <a:avLst/>
              </a:prstGeom>
              <a:grpFill/>
              <a:ln w="5715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4" name="円/楕円 39"/>
              <p:cNvSpPr/>
              <p:nvPr/>
            </p:nvSpPr>
            <p:spPr>
              <a:xfrm>
                <a:off x="622200" y="968600"/>
                <a:ext cx="1223580" cy="1223578"/>
              </a:xfrm>
              <a:prstGeom prst="ellipse">
                <a:avLst/>
              </a:prstGeom>
              <a:grpFill/>
              <a:ln w="381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331155" y="981018"/>
              <a:ext cx="122583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200" dirty="0" smtClean="0">
                  <a:solidFill>
                    <a:schemeClr val="bg1"/>
                  </a:solidFill>
                </a:rPr>
                <a:t>第</a:t>
              </a:r>
              <a:r>
                <a:rPr lang="en-US" altLang="ja-JP" sz="2200" dirty="0">
                  <a:solidFill>
                    <a:schemeClr val="bg1"/>
                  </a:solidFill>
                </a:rPr>
                <a:t>1</a:t>
              </a:r>
              <a:r>
                <a:rPr lang="ja-JP" altLang="en-US" sz="2200" smtClean="0">
                  <a:solidFill>
                    <a:schemeClr val="bg1"/>
                  </a:solidFill>
                </a:rPr>
                <a:t>回</a:t>
              </a:r>
              <a:endParaRPr lang="ja-JP" alt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テキスト ボックス 11"/>
          <p:cNvSpPr txBox="1"/>
          <p:nvPr/>
        </p:nvSpPr>
        <p:spPr>
          <a:xfrm>
            <a:off x="269485" y="2385368"/>
            <a:ext cx="7322302" cy="13234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srgbClr val="B00E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000" b="1" dirty="0">
                <a:solidFill>
                  <a:srgbClr val="B00E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講習会の対象者は、医療・介護従事者です。</a:t>
            </a:r>
            <a:endParaRPr lang="en-US" altLang="ja-JP" sz="2000" b="1" dirty="0">
              <a:solidFill>
                <a:srgbClr val="B00E1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B00E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職種</a:t>
            </a:r>
            <a:r>
              <a:rPr lang="ja-JP" altLang="en-US" sz="2000" b="1" dirty="0">
                <a:solidFill>
                  <a:srgbClr val="B00E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は問いません。是非ご参加下さい。当日参加は可能です。</a:t>
            </a:r>
            <a:endParaRPr lang="en-US" altLang="ja-JP" sz="2000" b="1" dirty="0">
              <a:solidFill>
                <a:srgbClr val="B00E1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b="1" dirty="0">
                <a:solidFill>
                  <a:srgbClr val="B00E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000" b="1" dirty="0">
                <a:solidFill>
                  <a:srgbClr val="B00E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内容は昨年の認定講習会とほぼ同様のもの</a:t>
            </a:r>
            <a:r>
              <a:rPr lang="ja-JP" altLang="en-US" sz="2000" b="1" dirty="0" smtClean="0">
                <a:solidFill>
                  <a:srgbClr val="B00E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lang="en-US" altLang="ja-JP" sz="2000" b="1" dirty="0" smtClean="0">
              <a:solidFill>
                <a:srgbClr val="B00E1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B00E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</a:t>
            </a:r>
            <a:r>
              <a:rPr lang="ja-JP" altLang="en-US" sz="2000" b="1" dirty="0">
                <a:solidFill>
                  <a:srgbClr val="B00E1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：無料</a:t>
            </a:r>
            <a:endParaRPr lang="en-US" altLang="ja-JP" sz="2000" b="1" dirty="0">
              <a:solidFill>
                <a:srgbClr val="B00E1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52214" y="3553607"/>
            <a:ext cx="7092377" cy="1351847"/>
            <a:chOff x="369064" y="4094440"/>
            <a:chExt cx="7092377" cy="923330"/>
          </a:xfrm>
        </p:grpSpPr>
        <p:sp>
          <p:nvSpPr>
            <p:cNvPr id="68" name="正方形/長方形 67"/>
            <p:cNvSpPr/>
            <p:nvPr/>
          </p:nvSpPr>
          <p:spPr>
            <a:xfrm>
              <a:off x="369064" y="4284769"/>
              <a:ext cx="15905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200" b="1" dirty="0" smtClean="0">
                  <a:solidFill>
                    <a:srgbClr val="EB8015"/>
                  </a:solidFill>
                  <a:latin typeface="+mj-ea"/>
                  <a:ea typeface="+mj-ea"/>
                </a:rPr>
                <a:t>201</a:t>
              </a:r>
              <a:r>
                <a:rPr lang="en-US" altLang="ja-JP" sz="2200" b="1" dirty="0">
                  <a:solidFill>
                    <a:srgbClr val="EB8015"/>
                  </a:solidFill>
                  <a:latin typeface="+mj-ea"/>
                  <a:ea typeface="+mj-ea"/>
                </a:rPr>
                <a:t>8</a:t>
              </a:r>
              <a:r>
                <a:rPr lang="ja-JP" altLang="en-US" sz="2200" b="1" dirty="0" smtClean="0">
                  <a:solidFill>
                    <a:srgbClr val="EB8015"/>
                  </a:solidFill>
                  <a:latin typeface="+mj-ea"/>
                  <a:ea typeface="+mj-ea"/>
                </a:rPr>
                <a:t>年</a:t>
              </a:r>
              <a:endParaRPr lang="ja-JP" altLang="en-US" sz="2200" b="1" dirty="0">
                <a:solidFill>
                  <a:srgbClr val="EB8015"/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1248572" y="4094440"/>
              <a:ext cx="6212869" cy="923330"/>
              <a:chOff x="932650" y="3388330"/>
              <a:chExt cx="6212869" cy="923330"/>
            </a:xfrm>
          </p:grpSpPr>
          <p:sp>
            <p:nvSpPr>
              <p:cNvPr id="66" name="正方形/長方形 65"/>
              <p:cNvSpPr/>
              <p:nvPr/>
            </p:nvSpPr>
            <p:spPr>
              <a:xfrm>
                <a:off x="932650" y="3388330"/>
                <a:ext cx="295566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5400" b="1" dirty="0">
                    <a:solidFill>
                      <a:srgbClr val="EB8015"/>
                    </a:solidFill>
                    <a:latin typeface="+mj-ea"/>
                    <a:ea typeface="+mj-ea"/>
                  </a:rPr>
                  <a:t>10</a:t>
                </a:r>
                <a:r>
                  <a:rPr lang="ja-JP" altLang="en-US" sz="3000" b="1" dirty="0">
                    <a:solidFill>
                      <a:srgbClr val="EB8015"/>
                    </a:solidFill>
                    <a:latin typeface="+mj-ea"/>
                    <a:ea typeface="+mj-ea"/>
                  </a:rPr>
                  <a:t>月</a:t>
                </a:r>
                <a:r>
                  <a:rPr lang="en-US" altLang="ja-JP" sz="5400" b="1" dirty="0">
                    <a:solidFill>
                      <a:srgbClr val="EB8015"/>
                    </a:solidFill>
                    <a:latin typeface="+mj-ea"/>
                    <a:ea typeface="+mj-ea"/>
                  </a:rPr>
                  <a:t>25</a:t>
                </a:r>
                <a:r>
                  <a:rPr lang="ja-JP" altLang="en-US" sz="3000" b="1" dirty="0">
                    <a:solidFill>
                      <a:srgbClr val="EB8015"/>
                    </a:solidFill>
                    <a:latin typeface="+mj-ea"/>
                    <a:ea typeface="+mj-ea"/>
                  </a:rPr>
                  <a:t>日</a:t>
                </a:r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3304666" y="3443456"/>
                <a:ext cx="3840853" cy="830997"/>
                <a:chOff x="3304666" y="3443456"/>
                <a:chExt cx="3840853" cy="830997"/>
              </a:xfrm>
            </p:grpSpPr>
            <p:sp>
              <p:nvSpPr>
                <p:cNvPr id="67" name="正方形/長方形 66"/>
                <p:cNvSpPr/>
                <p:nvPr/>
              </p:nvSpPr>
              <p:spPr>
                <a:xfrm>
                  <a:off x="4002603" y="3443456"/>
                  <a:ext cx="3142916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4800" dirty="0">
                      <a:solidFill>
                        <a:srgbClr val="EB8015"/>
                      </a:solidFill>
                      <a:latin typeface="+mj-ea"/>
                      <a:ea typeface="+mj-ea"/>
                    </a:rPr>
                    <a:t>1</a:t>
                  </a:r>
                  <a:r>
                    <a:rPr lang="en-US" altLang="ja-JP" sz="4800" dirty="0">
                      <a:solidFill>
                        <a:srgbClr val="EB8015"/>
                      </a:solidFill>
                      <a:latin typeface="+mj-ea"/>
                      <a:ea typeface="+mj-ea"/>
                    </a:rPr>
                    <a:t>9</a:t>
                  </a:r>
                  <a:r>
                    <a:rPr lang="ja-JP" altLang="en-US" sz="4800" dirty="0">
                      <a:solidFill>
                        <a:srgbClr val="EB8015"/>
                      </a:solidFill>
                      <a:latin typeface="+mj-ea"/>
                      <a:ea typeface="+mj-ea"/>
                    </a:rPr>
                    <a:t>:00</a:t>
                  </a:r>
                  <a:r>
                    <a:rPr lang="en-US" altLang="ja-JP" sz="3600" dirty="0">
                      <a:solidFill>
                        <a:srgbClr val="EB8015"/>
                      </a:solidFill>
                      <a:latin typeface="+mj-ea"/>
                      <a:ea typeface="+mj-ea"/>
                    </a:rPr>
                    <a:t>-</a:t>
                  </a:r>
                  <a:r>
                    <a:rPr lang="en-US" altLang="ja-JP" sz="4800" dirty="0">
                      <a:solidFill>
                        <a:srgbClr val="EB8015"/>
                      </a:solidFill>
                      <a:latin typeface="+mj-ea"/>
                      <a:ea typeface="+mj-ea"/>
                    </a:rPr>
                    <a:t>21</a:t>
                  </a:r>
                  <a:r>
                    <a:rPr lang="ja-JP" altLang="en-US" sz="4800" dirty="0">
                      <a:solidFill>
                        <a:srgbClr val="EB8015"/>
                      </a:solidFill>
                      <a:latin typeface="+mj-ea"/>
                      <a:ea typeface="+mj-ea"/>
                    </a:rPr>
                    <a:t>:00　</a:t>
                  </a:r>
                </a:p>
              </p:txBody>
            </p:sp>
            <p:sp>
              <p:nvSpPr>
                <p:cNvPr id="70" name="正方形/長方形 69"/>
                <p:cNvSpPr/>
                <p:nvPr/>
              </p:nvSpPr>
              <p:spPr>
                <a:xfrm>
                  <a:off x="3304666" y="3574244"/>
                  <a:ext cx="645685" cy="357367"/>
                </a:xfrm>
                <a:prstGeom prst="rect">
                  <a:avLst/>
                </a:prstGeom>
                <a:solidFill>
                  <a:srgbClr val="EB8015"/>
                </a:solidFill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ja-JP" altLang="en-US" sz="2800" b="1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木</a:t>
                  </a:r>
                </a:p>
              </p:txBody>
            </p:sp>
          </p:grpSp>
        </p:grpSp>
      </p:grpSp>
      <p:sp>
        <p:nvSpPr>
          <p:cNvPr id="71" name="テキスト ボックス 31"/>
          <p:cNvSpPr txBox="1"/>
          <p:nvPr/>
        </p:nvSpPr>
        <p:spPr>
          <a:xfrm>
            <a:off x="1149282" y="4446384"/>
            <a:ext cx="5690558" cy="112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200" b="1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</a:t>
            </a:r>
            <a:r>
              <a:rPr lang="ja-JP" altLang="en-US" sz="22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2200" b="1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福山市民</a:t>
            </a:r>
            <a:r>
              <a:rPr lang="ja-JP" altLang="en-US" sz="22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　　西館</a:t>
            </a:r>
            <a:r>
              <a:rPr lang="ja-JP" altLang="en-US" sz="2200" b="1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１階　</a:t>
            </a:r>
            <a:endParaRPr lang="en-US" altLang="ja-JP" sz="2200" b="1" dirty="0">
              <a:solidFill>
                <a:srgbClr val="EB80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200" b="1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200" b="1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200" b="1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 </a:t>
            </a:r>
            <a:r>
              <a:rPr lang="en-US" altLang="ja-JP" sz="22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Hall</a:t>
            </a:r>
            <a:r>
              <a:rPr lang="ja-JP" altLang="en-US" sz="22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200" b="1" dirty="0" err="1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CoRe</a:t>
            </a:r>
            <a:r>
              <a:rPr lang="ja-JP" altLang="en-US" sz="2200" b="1" dirty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（ホールコア</a:t>
            </a:r>
            <a:r>
              <a:rPr lang="ja-JP" altLang="en-US" sz="2200" b="1" dirty="0" smtClean="0">
                <a:solidFill>
                  <a:srgbClr val="EB80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200" b="1" dirty="0">
              <a:solidFill>
                <a:srgbClr val="EB80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963238" y="9760240"/>
            <a:ext cx="45576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福山市民病院　</a:t>
            </a: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地域医療連携課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zh-TW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721-8511 </a:t>
            </a: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zh-TW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広島県福山市蔵王町</a:t>
            </a:r>
            <a:r>
              <a:rPr lang="en-US" altLang="zh-TW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5-23-1</a:t>
            </a:r>
          </a:p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084-941-5151</a:t>
            </a: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（代表）</a:t>
            </a:r>
            <a:r>
              <a:rPr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2" name="グループ化 71"/>
          <p:cNvGrpSpPr/>
          <p:nvPr/>
        </p:nvGrpSpPr>
        <p:grpSpPr>
          <a:xfrm>
            <a:off x="499437" y="9940746"/>
            <a:ext cx="1861206" cy="417442"/>
            <a:chOff x="472392" y="10160743"/>
            <a:chExt cx="1861206" cy="417442"/>
          </a:xfrm>
        </p:grpSpPr>
        <p:grpSp>
          <p:nvGrpSpPr>
            <p:cNvPr id="73" name="図形グループ 225"/>
            <p:cNvGrpSpPr/>
            <p:nvPr/>
          </p:nvGrpSpPr>
          <p:grpSpPr>
            <a:xfrm>
              <a:off x="472392" y="10160743"/>
              <a:ext cx="1861206" cy="403546"/>
              <a:chOff x="322028" y="9987711"/>
              <a:chExt cx="1861206" cy="403546"/>
            </a:xfrm>
          </p:grpSpPr>
          <p:sp>
            <p:nvSpPr>
              <p:cNvPr id="75" name="正方形/長方形 74"/>
              <p:cNvSpPr/>
              <p:nvPr/>
            </p:nvSpPr>
            <p:spPr>
              <a:xfrm>
                <a:off x="322028" y="10021925"/>
                <a:ext cx="18612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800" b="1" dirty="0">
                    <a:solidFill>
                      <a:schemeClr val="bg1"/>
                    </a:solidFill>
                  </a:rPr>
                  <a:t>お問い合わせ </a:t>
                </a:r>
                <a:r>
                  <a:rPr lang="en-US" altLang="ja-JP" sz="1800" b="1" dirty="0">
                    <a:solidFill>
                      <a:schemeClr val="bg1"/>
                    </a:solidFill>
                  </a:rPr>
                  <a:t> </a:t>
                </a:r>
                <a:endParaRPr lang="ja-JP" altLang="en-US" sz="1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6" name="直線コネクタ 75"/>
              <p:cNvCxnSpPr/>
              <p:nvPr/>
            </p:nvCxnSpPr>
            <p:spPr>
              <a:xfrm>
                <a:off x="393125" y="9987711"/>
                <a:ext cx="171901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直線コネクタ 73"/>
            <p:cNvCxnSpPr/>
            <p:nvPr/>
          </p:nvCxnSpPr>
          <p:spPr>
            <a:xfrm>
              <a:off x="535970" y="10578185"/>
              <a:ext cx="17190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グループ化 79"/>
          <p:cNvGrpSpPr/>
          <p:nvPr/>
        </p:nvGrpSpPr>
        <p:grpSpPr>
          <a:xfrm>
            <a:off x="438692" y="5143841"/>
            <a:ext cx="7235334" cy="605808"/>
            <a:chOff x="245851" y="6462085"/>
            <a:chExt cx="7235334" cy="434065"/>
          </a:xfrm>
        </p:grpSpPr>
        <p:sp>
          <p:nvSpPr>
            <p:cNvPr id="81" name="正方形/長方形 80"/>
            <p:cNvSpPr/>
            <p:nvPr/>
          </p:nvSpPr>
          <p:spPr>
            <a:xfrm>
              <a:off x="245851" y="6462085"/>
              <a:ext cx="7235334" cy="324510"/>
            </a:xfrm>
            <a:prstGeom prst="rect">
              <a:avLst/>
            </a:prstGeom>
            <a:solidFill>
              <a:srgbClr val="EB8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5707" y="6496040"/>
              <a:ext cx="33178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solidFill>
                    <a:schemeClr val="bg1"/>
                  </a:solidFill>
                </a:rPr>
                <a:t>第</a:t>
              </a:r>
              <a:r>
                <a:rPr lang="en-US" altLang="ja-JP" sz="2000" dirty="0">
                  <a:solidFill>
                    <a:schemeClr val="bg1"/>
                  </a:solidFill>
                </a:rPr>
                <a:t>1</a:t>
              </a:r>
              <a:r>
                <a:rPr lang="ja-JP" altLang="en-US" sz="2000" dirty="0" smtClean="0">
                  <a:solidFill>
                    <a:schemeClr val="bg1"/>
                  </a:solidFill>
                </a:rPr>
                <a:t>部</a:t>
              </a:r>
              <a:endParaRPr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3" name="正方形/長方形 82"/>
          <p:cNvSpPr/>
          <p:nvPr/>
        </p:nvSpPr>
        <p:spPr>
          <a:xfrm>
            <a:off x="1556992" y="464053"/>
            <a:ext cx="5963852" cy="2002339"/>
          </a:xfrm>
          <a:prstGeom prst="rect">
            <a:avLst/>
          </a:prstGeom>
        </p:spPr>
        <p:txBody>
          <a:bodyPr wrap="square" lIns="93214" tIns="46607" rIns="93214" bIns="46607">
            <a:spAutoFit/>
          </a:bodyPr>
          <a:lstStyle/>
          <a:p>
            <a:r>
              <a:rPr lang="ja-JP" altLang="en-US" sz="2400" b="1" dirty="0" smtClean="0">
                <a:ln>
                  <a:solidFill>
                    <a:prstClr val="white"/>
                  </a:solidFill>
                </a:ln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EB8015"/>
                  </a:outerShdw>
                  <a:reflection stA="45000" endPos="5000" dist="50800" dir="5400000" sy="-100000" algn="bl" rotWithShape="0"/>
                </a:effectLst>
              </a:rPr>
              <a:t>広島県心不全患者在宅支援体制構築事業</a:t>
            </a:r>
            <a:endParaRPr lang="en-US" altLang="ja-JP" sz="2400" b="1" dirty="0" smtClean="0">
              <a:ln>
                <a:solidFill>
                  <a:prstClr val="white"/>
                </a:solidFill>
              </a:ln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rgbClr val="EB8015"/>
                </a:outerShdw>
                <a:reflection stA="45000" endPos="5000" dist="50800" dir="5400000" sy="-100000" algn="bl" rotWithShape="0"/>
              </a:effectLst>
            </a:endParaRPr>
          </a:p>
          <a:p>
            <a:r>
              <a:rPr lang="ja-JP" altLang="en-US" sz="2400" b="1" dirty="0" smtClean="0">
                <a:ln>
                  <a:solidFill>
                    <a:prstClr val="white"/>
                  </a:solidFill>
                </a:ln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EB8015"/>
                  </a:outerShdw>
                  <a:reflection stA="45000" endPos="5000" dist="50800" dir="5400000" sy="-100000" algn="bl" rotWithShape="0"/>
                </a:effectLst>
              </a:rPr>
              <a:t>福山</a:t>
            </a:r>
            <a:r>
              <a:rPr lang="ja-JP" altLang="en-US" sz="2400" b="1" dirty="0">
                <a:ln>
                  <a:solidFill>
                    <a:prstClr val="white"/>
                  </a:solidFill>
                </a:ln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EB8015"/>
                  </a:outerShdw>
                  <a:reflection stA="45000" endPos="5000" dist="50800" dir="5400000" sy="-100000" algn="bl" rotWithShape="0"/>
                </a:effectLst>
              </a:rPr>
              <a:t>市民病院</a:t>
            </a:r>
            <a:endParaRPr lang="en-US" altLang="ja-JP" sz="2400" b="1" dirty="0">
              <a:ln>
                <a:solidFill>
                  <a:prstClr val="white"/>
                </a:solidFill>
              </a:ln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rgbClr val="EB8015"/>
                </a:outerShdw>
                <a:reflection stA="45000" endPos="5000" dist="50800" dir="5400000" sy="-100000" algn="bl" rotWithShape="0"/>
              </a:effectLst>
            </a:endParaRPr>
          </a:p>
          <a:p>
            <a:r>
              <a:rPr lang="ja-JP" altLang="en-US" sz="3800" b="1" dirty="0">
                <a:ln>
                  <a:solidFill>
                    <a:prstClr val="white"/>
                  </a:solidFill>
                </a:ln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EB8015"/>
                  </a:outerShdw>
                  <a:reflection stA="45000" endPos="5000" dist="50800" dir="5400000" sy="-100000" algn="bl" rotWithShape="0"/>
                </a:effectLst>
              </a:rPr>
              <a:t>心臓</a:t>
            </a:r>
            <a:r>
              <a:rPr lang="ja-JP" altLang="en-US" sz="3800" b="1" dirty="0" smtClean="0">
                <a:ln>
                  <a:solidFill>
                    <a:prstClr val="white"/>
                  </a:solidFill>
                </a:ln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EB8015"/>
                  </a:outerShdw>
                  <a:reflection stA="45000" endPos="5000" dist="50800" dir="5400000" sy="-100000" algn="bl" rotWithShape="0"/>
                </a:effectLst>
              </a:rPr>
              <a:t>いきいき</a:t>
            </a:r>
            <a:r>
              <a:rPr lang="ja-JP" altLang="en-US" sz="3800" b="1" dirty="0">
                <a:ln>
                  <a:solidFill>
                    <a:prstClr val="white"/>
                  </a:solidFill>
                </a:ln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EB8015"/>
                  </a:outerShdw>
                  <a:reflection stA="45000" endPos="5000" dist="50800" dir="5400000" sy="-100000" algn="bl" rotWithShape="0"/>
                </a:effectLst>
              </a:rPr>
              <a:t>在宅</a:t>
            </a:r>
            <a:r>
              <a:rPr lang="ja-JP" altLang="en-US" sz="3800" b="1" dirty="0" smtClean="0">
                <a:ln>
                  <a:solidFill>
                    <a:prstClr val="white"/>
                  </a:solidFill>
                </a:ln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EB8015"/>
                  </a:outerShdw>
                  <a:reflection stA="45000" endPos="5000" dist="50800" dir="5400000" sy="-100000" algn="bl" rotWithShape="0"/>
                </a:effectLst>
              </a:rPr>
              <a:t>支援施設</a:t>
            </a:r>
          </a:p>
          <a:p>
            <a:pPr algn="ctr"/>
            <a:r>
              <a:rPr lang="ja-JP" altLang="en-US" sz="3800" b="1" dirty="0" smtClean="0">
                <a:ln>
                  <a:solidFill>
                    <a:prstClr val="white"/>
                  </a:solidFill>
                </a:ln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EB8015"/>
                  </a:outerShdw>
                  <a:reflection stA="45000" endPos="5000" dist="50800" dir="5400000" sy="-100000" algn="bl" rotWithShape="0"/>
                </a:effectLst>
              </a:rPr>
              <a:t>認定講習会</a:t>
            </a:r>
            <a:endParaRPr lang="en-US" altLang="ja-JP" sz="3800" b="1" dirty="0" smtClean="0">
              <a:ln>
                <a:solidFill>
                  <a:prstClr val="white"/>
                </a:solidFill>
              </a:ln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rgbClr val="EB8015"/>
                </a:outerShdw>
                <a:reflection stA="45000" endPos="5000" dist="50800" dir="5400000" sy="-100000" algn="bl" rotWithShape="0"/>
              </a:effectLst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296001" y="6887376"/>
            <a:ext cx="7235334" cy="450509"/>
            <a:chOff x="245851" y="6462085"/>
            <a:chExt cx="7235334" cy="324510"/>
          </a:xfrm>
        </p:grpSpPr>
        <p:sp>
          <p:nvSpPr>
            <p:cNvPr id="41" name="正方形/長方形 40"/>
            <p:cNvSpPr/>
            <p:nvPr/>
          </p:nvSpPr>
          <p:spPr>
            <a:xfrm>
              <a:off x="245851" y="6462085"/>
              <a:ext cx="7235334" cy="324510"/>
            </a:xfrm>
            <a:prstGeom prst="rect">
              <a:avLst/>
            </a:prstGeom>
            <a:solidFill>
              <a:srgbClr val="EB8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335707" y="6496040"/>
              <a:ext cx="3317881" cy="27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solidFill>
                    <a:schemeClr val="bg1"/>
                  </a:solidFill>
                </a:rPr>
                <a:t>第</a:t>
              </a:r>
              <a:r>
                <a:rPr lang="en-US" altLang="ja-JP" sz="2000" dirty="0">
                  <a:solidFill>
                    <a:schemeClr val="bg1"/>
                  </a:solidFill>
                </a:rPr>
                <a:t>2</a:t>
              </a:r>
              <a:r>
                <a:rPr lang="ja-JP" altLang="en-US" sz="2000" dirty="0" smtClean="0">
                  <a:solidFill>
                    <a:schemeClr val="bg1"/>
                  </a:solidFill>
                </a:rPr>
                <a:t>部</a:t>
              </a:r>
              <a:endParaRPr lang="ja-JP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296001" y="8330110"/>
            <a:ext cx="7235334" cy="434638"/>
            <a:chOff x="245851" y="6462085"/>
            <a:chExt cx="7235334" cy="324510"/>
          </a:xfrm>
        </p:grpSpPr>
        <p:sp>
          <p:nvSpPr>
            <p:cNvPr id="48" name="正方形/長方形 47"/>
            <p:cNvSpPr/>
            <p:nvPr/>
          </p:nvSpPr>
          <p:spPr>
            <a:xfrm>
              <a:off x="245851" y="6462085"/>
              <a:ext cx="7235334" cy="324510"/>
            </a:xfrm>
            <a:prstGeom prst="rect">
              <a:avLst/>
            </a:prstGeom>
            <a:solidFill>
              <a:srgbClr val="EB8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35707" y="6496040"/>
              <a:ext cx="3317881" cy="27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solidFill>
                    <a:schemeClr val="bg1"/>
                  </a:solidFill>
                </a:rPr>
                <a:t>第</a:t>
              </a:r>
              <a:r>
                <a:rPr lang="en-US" altLang="ja-JP" sz="2000" dirty="0">
                  <a:solidFill>
                    <a:schemeClr val="bg1"/>
                  </a:solidFill>
                </a:rPr>
                <a:t>3</a:t>
              </a:r>
              <a:r>
                <a:rPr lang="ja-JP" altLang="en-US" sz="2000" dirty="0" smtClean="0">
                  <a:solidFill>
                    <a:schemeClr val="bg1"/>
                  </a:solidFill>
                </a:rPr>
                <a:t>部</a:t>
              </a:r>
              <a:endParaRPr lang="ja-JP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350875" y="5029236"/>
          <a:ext cx="7081282" cy="4006294"/>
        </p:xfrm>
        <a:graphic>
          <a:graphicData uri="http://schemas.openxmlformats.org/drawingml/2006/table">
            <a:tbl>
              <a:tblPr/>
              <a:tblGrid>
                <a:gridCol w="171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111">
                  <a:extLst>
                    <a:ext uri="{9D8B030D-6E8A-4147-A177-3AD203B41FA5}">
                      <a16:colId xmlns:a16="http://schemas.microsoft.com/office/drawing/2014/main" val="2215585128"/>
                    </a:ext>
                  </a:extLst>
                </a:gridCol>
                <a:gridCol w="1180213">
                  <a:extLst>
                    <a:ext uri="{9D8B030D-6E8A-4147-A177-3AD203B41FA5}">
                      <a16:colId xmlns:a16="http://schemas.microsoft.com/office/drawing/2014/main" val="2366361068"/>
                    </a:ext>
                  </a:extLst>
                </a:gridCol>
              </a:tblGrid>
              <a:tr h="717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7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施設名</a:t>
                      </a:r>
                      <a:endParaRPr lang="ja-JP" sz="27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7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氏名</a:t>
                      </a:r>
                      <a:endParaRPr lang="ja-JP" sz="27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7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職種</a:t>
                      </a: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介護支援専門員</a:t>
                      </a:r>
                      <a:endParaRPr lang="en-US" altLang="ja-JP" sz="12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資格取得あり</a:t>
                      </a:r>
                      <a:endParaRPr lang="ja-JP" sz="12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5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左記、有の場合</a:t>
                      </a:r>
                      <a:endParaRPr lang="en-US" altLang="ja-JP" sz="105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5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現在、介護支援専門員として勤務</a:t>
                      </a:r>
                      <a:endParaRPr lang="ja-JP" sz="105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sz="1400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altLang="ja-JP" sz="1400" kern="100" dirty="0" smtClean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sz="1400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altLang="ja-JP" sz="1400" kern="100" dirty="0" smtClean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sz="1400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altLang="ja-JP" sz="1400" kern="100" dirty="0" smtClean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sz="1400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altLang="ja-JP" sz="1400" kern="100" dirty="0" smtClean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sz="1400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altLang="ja-JP" sz="1400" kern="100" dirty="0" smtClean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509661"/>
                  </a:ext>
                </a:extLst>
              </a:tr>
              <a:tr h="555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sz="1400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　・　無</a:t>
                      </a:r>
                      <a:endParaRPr lang="en-US" altLang="ja-JP" sz="1400" kern="100" dirty="0" smtClean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11553" y="1619365"/>
            <a:ext cx="7775576" cy="155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40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申し込み用紙</a:t>
            </a:r>
            <a:endParaRPr lang="en-US" altLang="ja-JP" sz="4000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en-US" altLang="ja-JP" sz="1134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 </a:t>
            </a:r>
            <a:endParaRPr lang="ja-JP" altLang="ja-JP" sz="1134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参加をご希望される方の施設名、</a:t>
            </a:r>
            <a:r>
              <a:rPr lang="ja-JP" altLang="en-US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お名前、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職種を記載頂き、</a:t>
            </a:r>
          </a:p>
          <a:p>
            <a:pPr algn="ctr"/>
            <a:r>
              <a:rPr lang="en-US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2018</a:t>
            </a:r>
            <a:r>
              <a:rPr lang="ja-JP" altLang="en-US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en-US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24</a:t>
            </a:r>
            <a:r>
              <a:rPr lang="ja-JP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日（</a:t>
            </a:r>
            <a:r>
              <a:rPr lang="ja-JP" altLang="en-US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水</a:t>
            </a:r>
            <a:r>
              <a:rPr lang="ja-JP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17</a:t>
            </a:r>
            <a:r>
              <a:rPr lang="ja-JP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lang="ja-JP" altLang="ja-JP" sz="2100" dirty="0" err="1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まで</a:t>
            </a:r>
            <a:r>
              <a:rPr lang="ja-JP" altLang="ja-JP" sz="2100" dirty="0" err="1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に</a:t>
            </a:r>
            <a:r>
              <a:rPr lang="ja-JP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お申</a:t>
            </a:r>
            <a:r>
              <a:rPr lang="ja-JP" altLang="en-US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し</a:t>
            </a:r>
            <a:r>
              <a:rPr lang="ja-JP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込</a:t>
            </a:r>
            <a:r>
              <a:rPr lang="ja-JP" altLang="en-US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み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下さい。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66751" y="5029235"/>
            <a:ext cx="946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/>
              <a:t>ふ り が な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451412" y="9436537"/>
            <a:ext cx="7322078" cy="1132087"/>
            <a:chOff x="389546" y="8314947"/>
            <a:chExt cx="7322078" cy="2346442"/>
          </a:xfrm>
        </p:grpSpPr>
        <p:sp>
          <p:nvSpPr>
            <p:cNvPr id="4" name="AutoShape 1"/>
            <p:cNvSpPr>
              <a:spLocks noChangeArrowheads="1"/>
            </p:cNvSpPr>
            <p:nvPr/>
          </p:nvSpPr>
          <p:spPr bwMode="auto">
            <a:xfrm>
              <a:off x="389546" y="8314947"/>
              <a:ext cx="6810780" cy="234644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205867"/>
              </a:solidFill>
              <a:prstDash val="sysDot"/>
              <a:round/>
              <a:headEnd/>
              <a:tailEnd/>
            </a:ln>
          </p:spPr>
          <p:txBody>
            <a:bodyPr vert="horz" wrap="square" lIns="84235" tIns="10079" rIns="84235" bIns="100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74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89546" y="8314949"/>
              <a:ext cx="7322078" cy="1913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36747"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1800" dirty="0" smtClean="0">
                <a:solidFill>
                  <a:schemeClr val="accent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endParaRPr>
            </a:p>
            <a:p>
              <a:pPr defTabSz="10367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FAX</a:t>
              </a:r>
              <a:r>
                <a:rPr lang="ja-JP" altLang="en-US" sz="1800" dirty="0" err="1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にて</a:t>
              </a:r>
              <a:r>
                <a:rPr lang="ja-JP" altLang="en-US" sz="18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お申し込み</a:t>
              </a:r>
              <a:r>
                <a:rPr lang="ja-JP" altLang="en-US" sz="18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ください。</a:t>
              </a:r>
              <a:endParaRPr lang="ja-JP" alt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ＭＳ Ｐゴシック" pitchFamily="50" charset="-128"/>
              </a:endParaRP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8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　</a:t>
              </a:r>
              <a:r>
                <a:rPr lang="ja-JP" altLang="en-US" sz="18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福山市民病院　地域医療連携課　</a:t>
              </a:r>
              <a:r>
                <a:rPr lang="en-US" altLang="ja-JP" sz="18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FAX</a:t>
              </a:r>
              <a:r>
                <a:rPr lang="ja-JP" altLang="en-US" sz="18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：</a:t>
              </a:r>
              <a:r>
                <a:rPr lang="en-US" altLang="ja-JP" sz="18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084-946-5209</a:t>
              </a:r>
              <a:endParaRPr lang="en-US" altLang="ja-JP" sz="1700" dirty="0">
                <a:solidFill>
                  <a:schemeClr val="accent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endParaRPr>
            </a:p>
          </p:txBody>
        </p:sp>
      </p:grpSp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451410" y="3579902"/>
          <a:ext cx="6895687" cy="717565"/>
        </p:xfrm>
        <a:graphic>
          <a:graphicData uri="http://schemas.openxmlformats.org/drawingml/2006/table">
            <a:tbl>
              <a:tblPr/>
              <a:tblGrid>
                <a:gridCol w="5460028">
                  <a:extLst>
                    <a:ext uri="{9D8B030D-6E8A-4147-A177-3AD203B41FA5}">
                      <a16:colId xmlns:a16="http://schemas.microsoft.com/office/drawing/2014/main" val="710869031"/>
                    </a:ext>
                  </a:extLst>
                </a:gridCol>
                <a:gridCol w="1435659">
                  <a:extLst>
                    <a:ext uri="{9D8B030D-6E8A-4147-A177-3AD203B41FA5}">
                      <a16:colId xmlns:a16="http://schemas.microsoft.com/office/drawing/2014/main" val="1050650104"/>
                    </a:ext>
                  </a:extLst>
                </a:gridCol>
              </a:tblGrid>
              <a:tr h="717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心臓いきいき在宅支援施設認定意思</a:t>
                      </a:r>
                      <a:endParaRPr lang="en-US" altLang="ja-JP" sz="2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2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有・無</a:t>
                      </a:r>
                      <a:endParaRPr lang="en-US" altLang="ja-JP" sz="22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040129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51411" y="4337805"/>
            <a:ext cx="681078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※</a:t>
            </a:r>
            <a:r>
              <a:rPr kumimoji="1" lang="ja-JP" altLang="en-US" dirty="0"/>
              <a:t>どちらかに〇を付けてください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1410" y="318977"/>
            <a:ext cx="6895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年度第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　福山市民病院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心臓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いきいき在宅支援施設認定講習会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89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B8015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181</Words>
  <Application>Microsoft Office PowerPoint</Application>
  <PresentationFormat>ユーザー設定</PresentationFormat>
  <Paragraphs>67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ＭＳ Ｐゴシック</vt:lpstr>
      <vt:lpstr>ＭＳ 明朝</vt:lpstr>
      <vt:lpstr>メイリオ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2014-07-29T05:44:25Z</dcterms:created>
  <dcterms:modified xsi:type="dcterms:W3CDTF">2018-09-26T23:58:01Z</dcterms:modified>
</cp:coreProperties>
</file>