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1"/>
  </p:notesMasterIdLst>
  <p:sldIdLst>
    <p:sldId id="257" r:id="rId2"/>
    <p:sldId id="333" r:id="rId3"/>
    <p:sldId id="284" r:id="rId4"/>
    <p:sldId id="346" r:id="rId5"/>
    <p:sldId id="334" r:id="rId6"/>
    <p:sldId id="336" r:id="rId7"/>
    <p:sldId id="286" r:id="rId8"/>
    <p:sldId id="340" r:id="rId9"/>
    <p:sldId id="347"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堰　一頼" initials="大堰　一頼" lastIdx="2" clrIdx="0">
    <p:extLst>
      <p:ext uri="{19B8F6BF-5375-455C-9EA6-DF929625EA0E}">
        <p15:presenceInfo xmlns:p15="http://schemas.microsoft.com/office/powerpoint/2012/main" userId="S-1-5-21-59133782-1475513506-639157172-6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432FF"/>
    <a:srgbClr val="00B05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28"/>
    <p:restoredTop sz="70480" autoAdjust="0"/>
  </p:normalViewPr>
  <p:slideViewPr>
    <p:cSldViewPr snapToGrid="0" snapToObjects="1">
      <p:cViewPr varScale="1">
        <p:scale>
          <a:sx n="51" d="100"/>
          <a:sy n="51" d="100"/>
        </p:scale>
        <p:origin x="1608" y="66"/>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790D0C-D940-D84B-96BA-DB46A7468056}" type="datetimeFigureOut">
              <a:rPr kumimoji="1" lang="ja-JP" altLang="en-US" smtClean="0"/>
              <a:t>2020/4/10</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7A30120-9463-C645-8896-A40225FF028C}" type="slidenum">
              <a:rPr kumimoji="1" lang="ja-JP" altLang="en-US" smtClean="0"/>
              <a:t>‹#›</a:t>
            </a:fld>
            <a:endParaRPr kumimoji="1" lang="ja-JP" altLang="en-US"/>
          </a:p>
        </p:txBody>
      </p:sp>
    </p:spTree>
    <p:extLst>
      <p:ext uri="{BB962C8B-B14F-4D97-AF65-F5344CB8AC3E}">
        <p14:creationId xmlns:p14="http://schemas.microsoft.com/office/powerpoint/2010/main" val="29527175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a:t>
            </a:fld>
            <a:endParaRPr kumimoji="1" lang="ja-JP" altLang="en-US"/>
          </a:p>
        </p:txBody>
      </p:sp>
    </p:spTree>
    <p:extLst>
      <p:ext uri="{BB962C8B-B14F-4D97-AF65-F5344CB8AC3E}">
        <p14:creationId xmlns:p14="http://schemas.microsoft.com/office/powerpoint/2010/main" val="3582558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ガイダンスでは、新入生の皆様がどうすれば修了できるのか「修了要件」を理解してもらうことを目的にしています。修了要件は、主に１．「単位の修得」と２．「研究指導と論文」とに分かれていますので、それぞれ説明していきます。また、３．研究倫理教育も受講する必要がありますので、それについても説明します。</a:t>
            </a:r>
            <a:endParaRPr kumimoji="1" lang="en-US" altLang="ja-JP" dirty="0"/>
          </a:p>
          <a:p>
            <a:r>
              <a:rPr kumimoji="1" lang="ja-JP" altLang="en-US" dirty="0"/>
              <a:t>もし説明で分からないことがあれば、そのままにするのではなく、必ず指導教員や各プログラム支援室（</a:t>
            </a:r>
            <a:r>
              <a:rPr kumimoji="1" lang="en-US" altLang="ja-JP" dirty="0"/>
              <a:t>229P</a:t>
            </a:r>
            <a:r>
              <a:rPr kumimoji="1" lang="ja-JP" altLang="en-US" dirty="0"/>
              <a:t>）に確認してください。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2</a:t>
            </a:fld>
            <a:endParaRPr kumimoji="1" lang="ja-JP" altLang="en-US"/>
          </a:p>
        </p:txBody>
      </p:sp>
    </p:spTree>
    <p:extLst>
      <p:ext uri="{BB962C8B-B14F-4D97-AF65-F5344CB8AC3E}">
        <p14:creationId xmlns:p14="http://schemas.microsoft.com/office/powerpoint/2010/main" val="695185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それでは修了要件について説明していきます。学生便覧の「授業科目と履修方法」のページを開いてください。例えば博士課程前期数学プログラムの場合は、</a:t>
            </a:r>
            <a:r>
              <a:rPr kumimoji="1" lang="en-US" altLang="ja-JP" dirty="0"/>
              <a:t>19</a:t>
            </a:r>
            <a:r>
              <a:rPr kumimoji="1" lang="ja-JP" altLang="en-US" dirty="0"/>
              <a:t>ページ、博士課程後期機械工学プログラムの場合は、</a:t>
            </a:r>
            <a:r>
              <a:rPr kumimoji="1" lang="en-US" altLang="ja-JP" dirty="0"/>
              <a:t>76</a:t>
            </a:r>
            <a:r>
              <a:rPr kumimoji="1" lang="ja-JP" altLang="en-US" dirty="0"/>
              <a:t>ページになります。そのページにある表と、表の下、「履修方法及び修了要件」に修了するための条件が記載されています。「修了するために必要な単位数を、</a:t>
            </a:r>
            <a:r>
              <a:rPr kumimoji="1" lang="en-US" altLang="ja-JP" dirty="0"/>
              <a:t>M30</a:t>
            </a:r>
            <a:r>
              <a:rPr kumimoji="1" lang="ja-JP" altLang="en-US" dirty="0"/>
              <a:t>単位、</a:t>
            </a:r>
            <a:r>
              <a:rPr kumimoji="1" lang="en-US" altLang="ja-JP" dirty="0"/>
              <a:t>D16</a:t>
            </a:r>
            <a:r>
              <a:rPr kumimoji="1" lang="ja-JP" altLang="en-US" dirty="0"/>
              <a:t>単位とし、以下のとおり単位を修得し、かつ必要な研究指導を受けた上で、修士論文、博士論文の審査及び最終試験に合格すること」。</a:t>
            </a:r>
            <a:endParaRPr kumimoji="1" lang="en-US" altLang="ja-JP" dirty="0"/>
          </a:p>
          <a:p>
            <a:endParaRPr kumimoji="1" lang="en-US" altLang="ja-JP" dirty="0"/>
          </a:p>
          <a:p>
            <a:r>
              <a:rPr kumimoji="1" lang="en-US" altLang="ja-JP" dirty="0"/>
              <a:t>2</a:t>
            </a:r>
            <a:r>
              <a:rPr kumimoji="1" lang="ja-JP" altLang="en-US" dirty="0"/>
              <a:t>年後、</a:t>
            </a:r>
            <a:r>
              <a:rPr kumimoji="1" lang="en-US" altLang="ja-JP" dirty="0"/>
              <a:t>3</a:t>
            </a:r>
            <a:r>
              <a:rPr kumimoji="1" lang="ja-JP" altLang="en-US" dirty="0"/>
              <a:t>年後には、この条件を満たさないと修了が、できません。博士課程前期のみ、「博士論文研究基礎力審査」とありますが、該当がある場合にのみ個別に説明がありますので、今回は行いません。今から１．「単位の修得」、２．「研究指導と論文」とに分けて説明し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3</a:t>
            </a:fld>
            <a:endParaRPr kumimoji="1" lang="ja-JP" altLang="en-US"/>
          </a:p>
        </p:txBody>
      </p:sp>
    </p:spTree>
    <p:extLst>
      <p:ext uri="{BB962C8B-B14F-4D97-AF65-F5344CB8AC3E}">
        <p14:creationId xmlns:p14="http://schemas.microsoft.com/office/powerpoint/2010/main" val="3942278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まずは、単位の修得についてです。表を見てください。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広島大学大学院の授業科目は、三つの科目区分、「大学院共通科目」「研究科共通科目」「プログラム専門科目」と分かれており、受講対象者が異なります。それぞれで定められた単位数や特定の科目を修得する必要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表の一番上にある大学院共通科目は、広島大学大学院に入学した学生全員が履修しますので、講義には、統合生命科学研究科や人間社会系科学研究科の学生もいると思います。この大学院共通科目は、「持続可能な発展科目」と「キャリア開発・データリテラシー科目」に分かれており、それぞれ</a:t>
            </a:r>
            <a:r>
              <a:rPr kumimoji="1" lang="en-US" altLang="ja-JP" dirty="0"/>
              <a:t>1</a:t>
            </a:r>
            <a:r>
              <a:rPr kumimoji="1" lang="ja-JP" altLang="en-US" dirty="0"/>
              <a:t>単位以上修得しないといけません。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その下、研究科共通科目は、先進理工系科学研究科に入学した学生が履修する科目で、講義には他プログラムの学生も受講していると思います。「国際性」は</a:t>
            </a:r>
            <a:r>
              <a:rPr kumimoji="1" lang="en-US" altLang="ja-JP" dirty="0"/>
              <a:t>1</a:t>
            </a:r>
            <a:r>
              <a:rPr kumimoji="1" lang="ja-JP" altLang="en-US" dirty="0"/>
              <a:t>単位以上、「社会性」</a:t>
            </a:r>
            <a:r>
              <a:rPr kumimoji="1" lang="en-US" altLang="ja-JP" dirty="0"/>
              <a:t>M</a:t>
            </a:r>
            <a:r>
              <a:rPr kumimoji="1" lang="ja-JP" altLang="en-US" dirty="0"/>
              <a:t>は</a:t>
            </a:r>
            <a:r>
              <a:rPr kumimoji="1" lang="en-US" altLang="ja-JP" dirty="0"/>
              <a:t>2</a:t>
            </a:r>
            <a:r>
              <a:rPr kumimoji="1" lang="ja-JP" altLang="en-US" dirty="0"/>
              <a:t>単位以上、</a:t>
            </a:r>
            <a:r>
              <a:rPr kumimoji="1" lang="en-US" altLang="ja-JP" dirty="0"/>
              <a:t>D</a:t>
            </a:r>
            <a:r>
              <a:rPr kumimoji="1" lang="ja-JP" altLang="en-US" dirty="0"/>
              <a:t>は</a:t>
            </a:r>
            <a:r>
              <a:rPr kumimoji="1" lang="en-US" altLang="ja-JP" dirty="0"/>
              <a:t>1</a:t>
            </a:r>
            <a:r>
              <a:rPr kumimoji="1" lang="ja-JP" altLang="en-US" dirty="0"/>
              <a:t>単位以上修得しなければなりません。</a:t>
            </a:r>
            <a:endParaRPr kumimoji="1" lang="en-US" altLang="ja-JP" dirty="0"/>
          </a:p>
          <a:p>
            <a:endParaRPr kumimoji="1" lang="en-US" altLang="ja-JP" dirty="0"/>
          </a:p>
          <a:p>
            <a:r>
              <a:rPr kumimoji="1" lang="ja-JP" altLang="en-US" dirty="0"/>
              <a:t>更にその下、プログラム専門科目は、プログラムに入学した学生の専門性を高めてもらうための科目になっており、表に記載のとおり単位を修得してく必要があります。</a:t>
            </a:r>
            <a:endParaRPr kumimoji="1" lang="en-US" altLang="ja-JP" dirty="0"/>
          </a:p>
          <a:p>
            <a:endParaRPr kumimoji="1" lang="en-US" altLang="ja-JP" dirty="0"/>
          </a:p>
          <a:p>
            <a:r>
              <a:rPr kumimoji="1" lang="ja-JP" altLang="en-US" dirty="0"/>
              <a:t>以上のように三つに分かれており、繰り返しになりますが、それぞれで決められた単位数がありますので、記載されているとおり単位を修得しないと修了できませんので、注意してください。</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続いて、各区分について説明しますが、大学院共通科目の詳細は、便覧の</a:t>
            </a:r>
            <a:r>
              <a:rPr kumimoji="1" lang="en-US" altLang="ja-JP" dirty="0"/>
              <a:t>M</a:t>
            </a:r>
            <a:r>
              <a:rPr kumimoji="1" lang="ja-JP" altLang="en-US" dirty="0"/>
              <a:t>は</a:t>
            </a:r>
            <a:r>
              <a:rPr kumimoji="1" lang="en-US" altLang="ja-JP" dirty="0"/>
              <a:t>47</a:t>
            </a:r>
            <a:r>
              <a:rPr kumimoji="1" lang="ja-JP" altLang="en-US" dirty="0"/>
              <a:t>ページ、</a:t>
            </a:r>
            <a:r>
              <a:rPr kumimoji="1" lang="en-US" altLang="ja-JP" dirty="0"/>
              <a:t>D</a:t>
            </a:r>
            <a:r>
              <a:rPr kumimoji="1" lang="ja-JP" altLang="en-US" dirty="0"/>
              <a:t>は</a:t>
            </a:r>
            <a:r>
              <a:rPr kumimoji="1" lang="en-US" altLang="ja-JP" dirty="0"/>
              <a:t>83</a:t>
            </a:r>
            <a:r>
              <a:rPr kumimoji="1" lang="ja-JP" altLang="en-US" dirty="0"/>
              <a:t>ページに、記載があります。また，別途，大学院共通科目のガイダンス動画及び資料をご確認ください。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4</a:t>
            </a:fld>
            <a:endParaRPr kumimoji="1" lang="ja-JP" altLang="en-US"/>
          </a:p>
        </p:txBody>
      </p:sp>
    </p:spTree>
    <p:extLst>
      <p:ext uri="{BB962C8B-B14F-4D97-AF65-F5344CB8AC3E}">
        <p14:creationId xmlns:p14="http://schemas.microsoft.com/office/powerpoint/2010/main" val="142776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続きまして、研究科共通科目の説明をします。便覧の</a:t>
            </a:r>
            <a:r>
              <a:rPr kumimoji="1" lang="en-US" altLang="ja-JP" dirty="0"/>
              <a:t>M48p</a:t>
            </a:r>
            <a:r>
              <a:rPr kumimoji="1" lang="ja-JP" altLang="en-US" dirty="0" err="1"/>
              <a:t>、</a:t>
            </a:r>
            <a:r>
              <a:rPr kumimoji="1" lang="en-US" altLang="ja-JP" dirty="0"/>
              <a:t>D84p</a:t>
            </a:r>
            <a:r>
              <a:rPr kumimoji="1" lang="ja-JP" altLang="en-US" dirty="0"/>
              <a:t>に記載がありますので、開いてください。研究科共通科目の趣旨，科目名，受講方法等が記載</a:t>
            </a:r>
            <a:r>
              <a:rPr kumimoji="1" lang="ja-JP" altLang="en-US"/>
              <a:t>されております。</a:t>
            </a:r>
            <a:r>
              <a:rPr kumimoji="1" lang="en-US" altLang="ja-JP" dirty="0"/>
              <a:t>My</a:t>
            </a:r>
            <a:r>
              <a:rPr kumimoji="1" lang="ja-JP" altLang="en-US" dirty="0"/>
              <a:t>もみじでの履修登録を必要とする科目と履修登録を必要としない科目がありますので，受講方法をよく確認ください。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5</a:t>
            </a:fld>
            <a:endParaRPr kumimoji="1" lang="ja-JP" altLang="en-US"/>
          </a:p>
        </p:txBody>
      </p:sp>
    </p:spTree>
    <p:extLst>
      <p:ext uri="{BB962C8B-B14F-4D97-AF65-F5344CB8AC3E}">
        <p14:creationId xmlns:p14="http://schemas.microsoft.com/office/powerpoint/2010/main" val="3382971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それではプログラム専門科目が記載されているそれぞれのページに戻ってください。</a:t>
            </a:r>
            <a:endParaRPr kumimoji="1" lang="en-US" altLang="ja-JP" dirty="0"/>
          </a:p>
          <a:p>
            <a:r>
              <a:rPr kumimoji="1" lang="ja-JP" altLang="en-US" dirty="0"/>
              <a:t>プログラム専門科目の履修方法は、それぞれの指導教員に確認してみてください。各研究室によって取得した方が良い科目が異なる場合があります。</a:t>
            </a:r>
            <a:endParaRPr kumimoji="1" lang="en-US" altLang="ja-JP" dirty="0"/>
          </a:p>
          <a:p>
            <a:endParaRPr kumimoji="1" lang="en-US" altLang="ja-JP" dirty="0"/>
          </a:p>
          <a:p>
            <a:r>
              <a:rPr kumimoji="1" lang="ja-JP" altLang="en-US" dirty="0"/>
              <a:t>博士課程前期の学生は、表の一番下に、「他プログラム専門科目」があり、</a:t>
            </a:r>
            <a:r>
              <a:rPr kumimoji="1" lang="en-US" altLang="ja-JP" dirty="0"/>
              <a:t>2</a:t>
            </a:r>
            <a:r>
              <a:rPr kumimoji="1" lang="ja-JP" altLang="en-US" dirty="0"/>
              <a:t>単位以上修得する必要があります。興味のある他プログラムや、指導教員の了解が得られれば、他研究科科目も履修することができますので、探してみてください。広島大学では、全ての授業科目に「学修の段階」が設定されており、シラバスを検索する際に段階別に検索することができます。他プログラム専門科目を探すときは、大学院レベルの一番下である、「大学院基礎的レベル」で探すのが良いかもしれません。</a:t>
            </a:r>
            <a:endParaRPr kumimoji="1" lang="en-US" altLang="ja-JP" dirty="0"/>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特徴的な科目として、「理工学融合共同演習（</a:t>
            </a:r>
            <a:r>
              <a:rPr kumimoji="1" lang="en-US" altLang="ja-JP" sz="1200" b="0" i="0" u="none" strike="noStrike" kern="1200" baseline="0" dirty="0">
                <a:solidFill>
                  <a:schemeClr val="tx1"/>
                </a:solidFill>
                <a:latin typeface="+mn-lt"/>
                <a:ea typeface="+mn-ea"/>
                <a:cs typeface="+mn-cs"/>
              </a:rPr>
              <a:t>2</a:t>
            </a:r>
            <a:r>
              <a:rPr kumimoji="1" lang="ja-JP" altLang="en-US" sz="1200" b="0" i="0" u="none" strike="noStrike" kern="1200" baseline="0" dirty="0">
                <a:solidFill>
                  <a:schemeClr val="tx1"/>
                </a:solidFill>
                <a:latin typeface="+mn-lt"/>
                <a:ea typeface="+mn-ea"/>
                <a:cs typeface="+mn-cs"/>
              </a:rPr>
              <a:t>単位）」があります。</a:t>
            </a:r>
            <a:r>
              <a:rPr kumimoji="1" lang="en-US" altLang="ja-JP" sz="1200" b="0" i="0" u="none" strike="noStrike" kern="1200" baseline="0" dirty="0">
                <a:solidFill>
                  <a:schemeClr val="tx1"/>
                </a:solidFill>
                <a:latin typeface="+mn-lt"/>
                <a:ea typeface="+mn-ea"/>
                <a:cs typeface="+mn-cs"/>
              </a:rPr>
              <a:t>58</a:t>
            </a:r>
            <a:r>
              <a:rPr kumimoji="1" lang="ja-JP" altLang="en-US" sz="1200" b="0" i="0" u="none" strike="noStrike" kern="1200" baseline="0" dirty="0">
                <a:solidFill>
                  <a:schemeClr val="tx1"/>
                </a:solidFill>
                <a:latin typeface="+mn-lt"/>
                <a:ea typeface="+mn-ea"/>
                <a:cs typeface="+mn-cs"/>
              </a:rPr>
              <a:t>ページを開いてください。この科目は、共同セミナーとして認定されたセミナーを</a:t>
            </a:r>
            <a:r>
              <a:rPr kumimoji="1" lang="en-US" altLang="ja-JP" dirty="0"/>
              <a:t>15 </a:t>
            </a:r>
            <a:r>
              <a:rPr kumimoji="1" lang="ja-JP" altLang="en-US" dirty="0"/>
              <a:t>回受講することにより、理工学融合プログラムの「理工学融合共同演習」の単位（</a:t>
            </a:r>
            <a:r>
              <a:rPr kumimoji="1" lang="en-US" altLang="ja-JP" dirty="0"/>
              <a:t>2 </a:t>
            </a:r>
            <a:r>
              <a:rPr kumimoji="1" lang="ja-JP" altLang="en-US" dirty="0"/>
              <a:t>単位）として認定することができます。認定した単位は，理工学融合プログラムの学生は所属プログラムの専門科目，他プログラムの学生は、他プログラム専門科目の単位として扱うことができます。</a:t>
            </a:r>
            <a:endParaRPr kumimoji="1" lang="en-US" altLang="ja-JP" dirty="0"/>
          </a:p>
          <a:p>
            <a:endParaRPr kumimoji="1" lang="en-US" altLang="ja-JP" dirty="0"/>
          </a:p>
          <a:p>
            <a:r>
              <a:rPr kumimoji="1" lang="ja-JP" altLang="en-US" dirty="0"/>
              <a:t>単位の修得についての説明は以上です。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6</a:t>
            </a:fld>
            <a:endParaRPr kumimoji="1" lang="ja-JP" altLang="en-US"/>
          </a:p>
        </p:txBody>
      </p:sp>
    </p:spTree>
    <p:extLst>
      <p:ext uri="{BB962C8B-B14F-4D97-AF65-F5344CB8AC3E}">
        <p14:creationId xmlns:p14="http://schemas.microsoft.com/office/powerpoint/2010/main" val="3036403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次に、研究指導と論文について、説明します。博士課程前期は、</a:t>
            </a:r>
            <a:r>
              <a:rPr kumimoji="1" lang="en-US" altLang="ja-JP" dirty="0"/>
              <a:t>59</a:t>
            </a:r>
            <a:r>
              <a:rPr kumimoji="1" lang="ja-JP" altLang="en-US" dirty="0"/>
              <a:t>ページ、博士課程後期は、</a:t>
            </a:r>
            <a:r>
              <a:rPr kumimoji="1" lang="en-US" altLang="ja-JP" dirty="0"/>
              <a:t>90</a:t>
            </a:r>
            <a:r>
              <a:rPr kumimoji="1" lang="ja-JP" altLang="en-US" dirty="0"/>
              <a:t>ページを確認してください。ここに、修了までのスケジュールが記載されております。特定の時期になりましたら、その都度連絡しますので、「もみじ」や各プログラムからの連絡を常に確認するようにしてください。</a:t>
            </a:r>
            <a:endParaRPr kumimoji="1" lang="en-US" altLang="ja-JP" dirty="0"/>
          </a:p>
          <a:p>
            <a:r>
              <a:rPr kumimoji="1" lang="ja-JP" altLang="en-US" dirty="0"/>
              <a:t>学生便覧</a:t>
            </a:r>
            <a:r>
              <a:rPr kumimoji="1" lang="en-US" altLang="ja-JP" dirty="0"/>
              <a:t>M60</a:t>
            </a:r>
            <a:r>
              <a:rPr kumimoji="1" lang="ja-JP" altLang="en-US" dirty="0"/>
              <a:t>ページには、審査及び最終試験について、</a:t>
            </a:r>
            <a:r>
              <a:rPr kumimoji="1" lang="en-US" altLang="ja-JP" dirty="0"/>
              <a:t>M61</a:t>
            </a:r>
            <a:r>
              <a:rPr kumimoji="1" lang="ja-JP" altLang="en-US" dirty="0"/>
              <a:t>ページ、</a:t>
            </a:r>
            <a:r>
              <a:rPr kumimoji="1" lang="en-US" altLang="ja-JP" dirty="0"/>
              <a:t>D105</a:t>
            </a:r>
            <a:r>
              <a:rPr kumimoji="1" lang="ja-JP" altLang="en-US" dirty="0"/>
              <a:t>ページには、学位授与や論文の評価基準、条件が記載されておりますので、一度は読んでください。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・博士論文の条件や細かな手続きは</a:t>
            </a:r>
            <a:r>
              <a:rPr kumimoji="1" lang="en-US" altLang="ja-JP" dirty="0"/>
              <a:t>D106</a:t>
            </a:r>
            <a:r>
              <a:rPr kumimoji="1" lang="ja-JP" altLang="en-US" dirty="0"/>
              <a:t>ページから記載がありますので、確認してください。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7</a:t>
            </a:fld>
            <a:endParaRPr kumimoji="1" lang="ja-JP" altLang="en-US"/>
          </a:p>
        </p:txBody>
      </p:sp>
    </p:spTree>
    <p:extLst>
      <p:ext uri="{BB962C8B-B14F-4D97-AF65-F5344CB8AC3E}">
        <p14:creationId xmlns:p14="http://schemas.microsoft.com/office/powerpoint/2010/main" val="346633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最後に、研究倫理教育について説明します。学生便覧</a:t>
            </a:r>
            <a:r>
              <a:rPr kumimoji="1" lang="en-US" altLang="ja-JP" dirty="0"/>
              <a:t>9</a:t>
            </a:r>
            <a:r>
              <a:rPr kumimoji="1" lang="ja-JP" altLang="en-US" dirty="0"/>
              <a:t>ページを開いてください。広島大学で研究活動に携わる者は、定められた研究倫理教育を受講する必要があります。大学院生は、①「研究倫理教育</a:t>
            </a:r>
            <a:r>
              <a:rPr kumimoji="1" lang="en-US" altLang="ja-JP" dirty="0"/>
              <a:t>Basic</a:t>
            </a:r>
            <a:r>
              <a:rPr kumimoji="1" lang="ja-JP" altLang="en-US" dirty="0"/>
              <a:t>」と②「研究倫理教育</a:t>
            </a:r>
            <a:r>
              <a:rPr kumimoji="1" lang="en-US" altLang="ja-JP" dirty="0"/>
              <a:t>Advanced</a:t>
            </a:r>
            <a:r>
              <a:rPr kumimoji="1" lang="ja-JP" altLang="en-US" dirty="0"/>
              <a:t>（</a:t>
            </a:r>
            <a:r>
              <a:rPr kumimoji="1" lang="en-US" altLang="ja-JP" dirty="0"/>
              <a:t>M</a:t>
            </a:r>
            <a:r>
              <a:rPr kumimoji="1" lang="ja-JP" altLang="en-US" dirty="0"/>
              <a:t>）（</a:t>
            </a:r>
            <a:r>
              <a:rPr kumimoji="1" lang="en-US" altLang="ja-JP" dirty="0"/>
              <a:t>D)</a:t>
            </a:r>
            <a:r>
              <a:rPr kumimoji="1" lang="ja-JP" altLang="en-US" dirty="0"/>
              <a:t>」に分かれています。</a:t>
            </a:r>
            <a:r>
              <a:rPr kumimoji="1" lang="en-US" altLang="ja-JP" dirty="0"/>
              <a:t>Basic</a:t>
            </a:r>
            <a:r>
              <a:rPr kumimoji="1" lang="ja-JP" altLang="en-US" dirty="0"/>
              <a:t>は、</a:t>
            </a:r>
            <a:r>
              <a:rPr kumimoji="1" lang="en-US" altLang="ja-JP" dirty="0"/>
              <a:t>Bb</a:t>
            </a:r>
            <a:r>
              <a:rPr kumimoji="1" lang="ja-JP" altLang="en-US" dirty="0"/>
              <a:t>９というオンライン学習システムで見れますので、必ず確認してください。博士課程前期の学生は必ず見る必要があります（視聴確認を行います）。博士課程後期も視聴の必要はありますが、広島大学から博士課程後期に進学した学生は、博士課程前期の時に見ていると思いますので、受講不要です。</a:t>
            </a:r>
            <a:endParaRPr kumimoji="1" lang="en-US" altLang="ja-JP" dirty="0"/>
          </a:p>
          <a:p>
            <a:r>
              <a:rPr kumimoji="1" lang="ja-JP" altLang="en-US" dirty="0"/>
              <a:t>研究倫理教育</a:t>
            </a:r>
            <a:r>
              <a:rPr kumimoji="1" lang="en-US" altLang="ja-JP" dirty="0"/>
              <a:t>Advance</a:t>
            </a:r>
            <a:r>
              <a:rPr kumimoji="1" lang="ja-JP" altLang="en-US" dirty="0"/>
              <a:t>は、論文作成開始前に、それぞれの研究室で実施予定なので、各プログラム又は研究室での指示に従ってください。</a:t>
            </a:r>
            <a:endParaRPr kumimoji="1" lang="en-US" altLang="ja-JP" dirty="0"/>
          </a:p>
          <a:p>
            <a:endParaRPr kumimoji="1" lang="en-US" altLang="ja-JP" dirty="0"/>
          </a:p>
          <a:p>
            <a:r>
              <a:rPr kumimoji="1" lang="ja-JP" altLang="en-US" dirty="0"/>
              <a:t>どちらも、支援室で記録を取りますので、必ず定められた通り受講してください。他機関に共同研究等の申請をする際、広島大学で研究倫理教育を受講しているかどうか証明書を出してください、と求められるケースがあります。その場合、</a:t>
            </a:r>
            <a:r>
              <a:rPr kumimoji="1" lang="en-US" altLang="ja-JP" dirty="0"/>
              <a:t>Advanced</a:t>
            </a:r>
            <a:r>
              <a:rPr kumimoji="1" lang="ja-JP" altLang="en-US" dirty="0" err="1"/>
              <a:t>まで</a:t>
            </a:r>
            <a:r>
              <a:rPr kumimoji="1" lang="ja-JP" altLang="en-US" dirty="0"/>
              <a:t>受講していないと証明ができません。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8</a:t>
            </a:fld>
            <a:endParaRPr kumimoji="1" lang="ja-JP" altLang="en-US"/>
          </a:p>
        </p:txBody>
      </p:sp>
    </p:spTree>
    <p:extLst>
      <p:ext uri="{BB962C8B-B14F-4D97-AF65-F5344CB8AC3E}">
        <p14:creationId xmlns:p14="http://schemas.microsoft.com/office/powerpoint/2010/main" val="3361448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教育課程についての説明は以上ですが、最初にもお伝えしたとおり、分からないことがあれば各プログラム支援室や指導教員に必ず確認するようにしてください。各プログラム支援室は、</a:t>
            </a:r>
            <a:r>
              <a:rPr kumimoji="1" lang="en-US" altLang="ja-JP" dirty="0"/>
              <a:t>229</a:t>
            </a:r>
            <a:r>
              <a:rPr kumimoji="1" lang="ja-JP" altLang="en-US" dirty="0"/>
              <a:t>ページに掲載されています。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9</a:t>
            </a:fld>
            <a:endParaRPr kumimoji="1" lang="ja-JP" altLang="en-US"/>
          </a:p>
        </p:txBody>
      </p:sp>
    </p:spTree>
    <p:extLst>
      <p:ext uri="{BB962C8B-B14F-4D97-AF65-F5344CB8AC3E}">
        <p14:creationId xmlns:p14="http://schemas.microsoft.com/office/powerpoint/2010/main" val="49935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37116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4387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18302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7590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22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888694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96461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740050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72071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649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00910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ED1258-B3A7-B04B-93BF-A69C15512512}"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8628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ED1258-B3A7-B04B-93BF-A69C15512512}"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384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00279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1705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CBED1258-B3A7-B04B-93BF-A69C15512512}" type="datetimeFigureOut">
              <a:rPr lang="en-US" smtClean="0"/>
              <a:t>4/10/2020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5346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03188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ED1258-B3A7-B04B-93BF-A69C15512512}" type="datetimeFigureOut">
              <a:rPr lang="en-US" smtClean="0"/>
              <a:t>4/10/2020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17CEEB7-580C-2140-A2E5-CC3095A77B0A}" type="slidenum">
              <a:rPr lang="en-US" smtClean="0"/>
              <a:t>‹#›</a:t>
            </a:fld>
            <a:endParaRPr lang="en-US"/>
          </a:p>
        </p:txBody>
      </p:sp>
    </p:spTree>
    <p:extLst>
      <p:ext uri="{BB962C8B-B14F-4D97-AF65-F5344CB8AC3E}">
        <p14:creationId xmlns:p14="http://schemas.microsoft.com/office/powerpoint/2010/main" val="37086978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7" rtl="0" eaLnBrk="1" latinLnBrk="0" hangingPunct="1">
        <a:defRPr kumimoji="1" sz="1800" kern="1200">
          <a:solidFill>
            <a:schemeClr val="tx1"/>
          </a:solidFill>
          <a:latin typeface="+mn-lt"/>
          <a:ea typeface="+mn-ea"/>
          <a:cs typeface="+mn-cs"/>
        </a:defRPr>
      </a:lvl1pPr>
      <a:lvl2pPr marL="457207" algn="l" defTabSz="457207" rtl="0" eaLnBrk="1" latinLnBrk="0" hangingPunct="1">
        <a:defRPr kumimoji="1" sz="1800" kern="1200">
          <a:solidFill>
            <a:schemeClr val="tx1"/>
          </a:solidFill>
          <a:latin typeface="+mn-lt"/>
          <a:ea typeface="+mn-ea"/>
          <a:cs typeface="+mn-cs"/>
        </a:defRPr>
      </a:lvl2pPr>
      <a:lvl3pPr marL="914415" algn="l" defTabSz="457207" rtl="0" eaLnBrk="1" latinLnBrk="0" hangingPunct="1">
        <a:defRPr kumimoji="1" sz="1800" kern="1200">
          <a:solidFill>
            <a:schemeClr val="tx1"/>
          </a:solidFill>
          <a:latin typeface="+mn-lt"/>
          <a:ea typeface="+mn-ea"/>
          <a:cs typeface="+mn-cs"/>
        </a:defRPr>
      </a:lvl3pPr>
      <a:lvl4pPr marL="1371622" algn="l" defTabSz="457207" rtl="0" eaLnBrk="1" latinLnBrk="0" hangingPunct="1">
        <a:defRPr kumimoji="1" sz="1800" kern="1200">
          <a:solidFill>
            <a:schemeClr val="tx1"/>
          </a:solidFill>
          <a:latin typeface="+mn-lt"/>
          <a:ea typeface="+mn-ea"/>
          <a:cs typeface="+mn-cs"/>
        </a:defRPr>
      </a:lvl4pPr>
      <a:lvl5pPr marL="1828831" algn="l" defTabSz="457207" rtl="0" eaLnBrk="1" latinLnBrk="0" hangingPunct="1">
        <a:defRPr kumimoji="1" sz="1800" kern="1200">
          <a:solidFill>
            <a:schemeClr val="tx1"/>
          </a:solidFill>
          <a:latin typeface="+mn-lt"/>
          <a:ea typeface="+mn-ea"/>
          <a:cs typeface="+mn-cs"/>
        </a:defRPr>
      </a:lvl5pPr>
      <a:lvl6pPr marL="2286038" algn="l" defTabSz="457207" rtl="0" eaLnBrk="1" latinLnBrk="0" hangingPunct="1">
        <a:defRPr kumimoji="1" sz="1800" kern="1200">
          <a:solidFill>
            <a:schemeClr val="tx1"/>
          </a:solidFill>
          <a:latin typeface="+mn-lt"/>
          <a:ea typeface="+mn-ea"/>
          <a:cs typeface="+mn-cs"/>
        </a:defRPr>
      </a:lvl6pPr>
      <a:lvl7pPr marL="2743246" algn="l" defTabSz="457207" rtl="0" eaLnBrk="1" latinLnBrk="0" hangingPunct="1">
        <a:defRPr kumimoji="1" sz="1800" kern="1200">
          <a:solidFill>
            <a:schemeClr val="tx1"/>
          </a:solidFill>
          <a:latin typeface="+mn-lt"/>
          <a:ea typeface="+mn-ea"/>
          <a:cs typeface="+mn-cs"/>
        </a:defRPr>
      </a:lvl7pPr>
      <a:lvl8pPr marL="3200453" algn="l" defTabSz="457207" rtl="0" eaLnBrk="1" latinLnBrk="0" hangingPunct="1">
        <a:defRPr kumimoji="1" sz="1800" kern="1200">
          <a:solidFill>
            <a:schemeClr val="tx1"/>
          </a:solidFill>
          <a:latin typeface="+mn-lt"/>
          <a:ea typeface="+mn-ea"/>
          <a:cs typeface="+mn-cs"/>
        </a:defRPr>
      </a:lvl8pPr>
      <a:lvl9pPr marL="3657661" algn="l" defTabSz="45720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6543E47-E30C-D64C-92EA-BCE110CA0E84}"/>
              </a:ext>
            </a:extLst>
          </p:cNvPr>
          <p:cNvSpPr txBox="1"/>
          <p:nvPr/>
        </p:nvSpPr>
        <p:spPr>
          <a:xfrm>
            <a:off x="687269" y="1002478"/>
            <a:ext cx="6340197" cy="3046988"/>
          </a:xfrm>
          <a:prstGeom prst="rect">
            <a:avLst/>
          </a:prstGeom>
          <a:noFill/>
        </p:spPr>
        <p:txBody>
          <a:bodyPr wrap="none" rtlCol="0">
            <a:spAutoFit/>
          </a:bodyPr>
          <a:lstStyle/>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先進理工系科学研究科</a:t>
            </a:r>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a:t>
            </a:r>
            <a:r>
              <a:rPr lang="en-US" altLang="ja-JP" sz="4800" b="1" dirty="0">
                <a:effectLst>
                  <a:glow rad="139700">
                    <a:schemeClr val="bg1">
                      <a:alpha val="80000"/>
                    </a:schemeClr>
                  </a:glow>
                </a:effectLst>
                <a:latin typeface="Meiryo" panose="020B0604030504040204" pitchFamily="34" charset="-128"/>
                <a:ea typeface="Meiryo" panose="020B0604030504040204" pitchFamily="34" charset="-128"/>
              </a:rPr>
              <a:t>2020</a:t>
            </a:r>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年</a:t>
            </a:r>
            <a:r>
              <a:rPr lang="en-US" altLang="ja-JP" sz="4800" b="1" dirty="0">
                <a:effectLst>
                  <a:glow rad="139700">
                    <a:schemeClr val="bg1">
                      <a:alpha val="80000"/>
                    </a:schemeClr>
                  </a:glow>
                </a:effectLst>
                <a:latin typeface="Meiryo" panose="020B0604030504040204" pitchFamily="34" charset="-128"/>
                <a:ea typeface="Meiryo" panose="020B0604030504040204" pitchFamily="34" charset="-128"/>
              </a:rPr>
              <a:t>4</a:t>
            </a:r>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月新設）</a:t>
            </a:r>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教育課程について</a:t>
            </a:r>
            <a:endParaRPr lang="en-US" sz="48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20123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5110F3-0D4A-4671-A5BA-EC5F732EA968}"/>
              </a:ext>
            </a:extLst>
          </p:cNvPr>
          <p:cNvSpPr txBox="1"/>
          <p:nvPr/>
        </p:nvSpPr>
        <p:spPr>
          <a:xfrm>
            <a:off x="209551" y="297628"/>
            <a:ext cx="8553450" cy="6001643"/>
          </a:xfrm>
          <a:prstGeom prst="rect">
            <a:avLst/>
          </a:prstGeom>
          <a:noFill/>
        </p:spPr>
        <p:txBody>
          <a:bodyPr wrap="square" rtlCol="0">
            <a:spAutoFit/>
          </a:bodyPr>
          <a:lstStyle/>
          <a:p>
            <a:pPr algn="ctr"/>
            <a:r>
              <a:rPr kumimoji="1" lang="ja-JP" altLang="en-US" sz="3600" b="1" dirty="0"/>
              <a:t>ガイダンスの目的</a:t>
            </a:r>
            <a:endParaRPr kumimoji="1" lang="en-US" altLang="ja-JP" sz="3600" b="1" dirty="0"/>
          </a:p>
          <a:p>
            <a:endParaRPr kumimoji="1" lang="en-US" altLang="ja-JP" sz="3600" dirty="0"/>
          </a:p>
          <a:p>
            <a:r>
              <a:rPr kumimoji="1" lang="ja-JP" altLang="en-US" sz="3600" dirty="0">
                <a:latin typeface="+mj-lt"/>
              </a:rPr>
              <a:t>・修了要件を理解する。</a:t>
            </a:r>
          </a:p>
          <a:p>
            <a:r>
              <a:rPr kumimoji="1" lang="ja-JP" altLang="en-US" sz="3600" dirty="0">
                <a:latin typeface="+mj-lt"/>
              </a:rPr>
              <a:t>　１．単位の修得について</a:t>
            </a:r>
          </a:p>
          <a:p>
            <a:r>
              <a:rPr kumimoji="1" lang="ja-JP" altLang="en-US" sz="3600" dirty="0">
                <a:latin typeface="+mj-lt"/>
              </a:rPr>
              <a:t>　２．研究指導と論文について</a:t>
            </a:r>
          </a:p>
          <a:p>
            <a:r>
              <a:rPr kumimoji="1" lang="ja-JP" altLang="en-US" sz="3600" dirty="0">
                <a:latin typeface="+mj-lt"/>
              </a:rPr>
              <a:t>　３．その他（研究倫理教育）　</a:t>
            </a:r>
            <a:endParaRPr kumimoji="1" lang="en-US" altLang="ja-JP" sz="3600" dirty="0">
              <a:latin typeface="+mj-lt"/>
            </a:endParaRPr>
          </a:p>
          <a:p>
            <a:endParaRPr kumimoji="1" lang="ja-JP" altLang="en-US" sz="2800" dirty="0">
              <a:latin typeface="+mj-lt"/>
            </a:endParaRPr>
          </a:p>
          <a:p>
            <a:r>
              <a:rPr kumimoji="1" lang="ja-JP" altLang="en-US" sz="2800" dirty="0">
                <a:latin typeface="+mj-lt"/>
              </a:rPr>
              <a:t>学生便覧を準備してください。</a:t>
            </a:r>
            <a:endParaRPr kumimoji="1" lang="en-US" altLang="ja-JP" sz="2800" dirty="0">
              <a:latin typeface="+mj-lt"/>
            </a:endParaRPr>
          </a:p>
          <a:p>
            <a:endParaRPr kumimoji="1" lang="ja-JP" altLang="en-US" sz="2800" dirty="0">
              <a:latin typeface="+mj-lt"/>
            </a:endParaRPr>
          </a:p>
          <a:p>
            <a:r>
              <a:rPr kumimoji="1" lang="ja-JP" altLang="en-US" sz="2800" dirty="0">
                <a:latin typeface="+mj-lt"/>
              </a:rPr>
              <a:t>博士課程前期と後期で見るページが異なります。</a:t>
            </a:r>
          </a:p>
          <a:p>
            <a:r>
              <a:rPr kumimoji="1" lang="en-US" altLang="ja-JP" sz="2800" dirty="0">
                <a:latin typeface="+mj-lt"/>
              </a:rPr>
              <a:t>M</a:t>
            </a:r>
            <a:r>
              <a:rPr kumimoji="1" lang="ja-JP" altLang="en-US" sz="2800" dirty="0">
                <a:latin typeface="+mj-lt"/>
              </a:rPr>
              <a:t>＝博士課程前期（いわゆる修士、マスター）</a:t>
            </a:r>
          </a:p>
          <a:p>
            <a:r>
              <a:rPr kumimoji="1" lang="en-US" altLang="ja-JP" sz="2800" dirty="0">
                <a:latin typeface="+mj-lt"/>
              </a:rPr>
              <a:t>D</a:t>
            </a:r>
            <a:r>
              <a:rPr kumimoji="1" lang="ja-JP" altLang="en-US" sz="2800" dirty="0">
                <a:latin typeface="+mj-lt"/>
              </a:rPr>
              <a:t>＝博士課程後期（いわゆる博士、ドクター）</a:t>
            </a:r>
            <a:endParaRPr lang="en-US" sz="2000" dirty="0">
              <a:effectLst>
                <a:glow rad="139700">
                  <a:schemeClr val="bg1">
                    <a:alpha val="80000"/>
                  </a:schemeClr>
                </a:glow>
              </a:effectLst>
              <a:latin typeface="+mj-lt"/>
              <a:ea typeface="Meiryo" panose="020B0604030504040204" pitchFamily="34" charset="-128"/>
            </a:endParaRPr>
          </a:p>
        </p:txBody>
      </p:sp>
    </p:spTree>
    <p:extLst>
      <p:ext uri="{BB962C8B-B14F-4D97-AF65-F5344CB8AC3E}">
        <p14:creationId xmlns:p14="http://schemas.microsoft.com/office/powerpoint/2010/main" val="35494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031853A-AB9B-4823-924F-7848D5C2C595}"/>
              </a:ext>
            </a:extLst>
          </p:cNvPr>
          <p:cNvSpPr/>
          <p:nvPr/>
        </p:nvSpPr>
        <p:spPr>
          <a:xfrm>
            <a:off x="253218" y="276832"/>
            <a:ext cx="8637563" cy="1077218"/>
          </a:xfrm>
          <a:prstGeom prst="rect">
            <a:avLst/>
          </a:prstGeom>
        </p:spPr>
        <p:txBody>
          <a:bodyPr wrap="square">
            <a:spAutoFit/>
          </a:bodyPr>
          <a:lstStyle/>
          <a:p>
            <a:pPr algn="ctr"/>
            <a:r>
              <a:rPr lang="ja-JP" altLang="en-US" sz="3600" b="1" dirty="0">
                <a:latin typeface="Meiryo" panose="020B0604030504040204" pitchFamily="34" charset="-128"/>
                <a:ea typeface="Meiryo" panose="020B0604030504040204" pitchFamily="34" charset="-128"/>
              </a:rPr>
              <a:t>修了するための要件</a:t>
            </a:r>
            <a:endParaRPr lang="en-US" altLang="ja-JP" sz="3600" b="1" dirty="0">
              <a:latin typeface="Meiryo" panose="020B0604030504040204" pitchFamily="34" charset="-128"/>
              <a:ea typeface="Meiryo" panose="020B0604030504040204" pitchFamily="34" charset="-128"/>
            </a:endParaRPr>
          </a:p>
          <a:p>
            <a:pPr algn="ctr"/>
            <a:r>
              <a:rPr lang="ja-JP" altLang="en-US" sz="2800" b="1" dirty="0">
                <a:latin typeface="Meiryo" panose="020B0604030504040204" pitchFamily="34" charset="-128"/>
                <a:ea typeface="Meiryo" panose="020B0604030504040204" pitchFamily="34" charset="-128"/>
              </a:rPr>
              <a:t>学生便覧ページ　</a:t>
            </a:r>
            <a:r>
              <a:rPr lang="en-US" altLang="ja-JP" sz="2800" b="1" dirty="0">
                <a:latin typeface="Meiryo" panose="020B0604030504040204" pitchFamily="34" charset="-128"/>
                <a:ea typeface="Meiryo" panose="020B0604030504040204" pitchFamily="34" charset="-128"/>
              </a:rPr>
              <a:t>M19p</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D69p</a:t>
            </a:r>
            <a:r>
              <a:rPr lang="ja-JP" altLang="en-US" sz="2800" b="1" dirty="0">
                <a:latin typeface="Meiryo" panose="020B0604030504040204" pitchFamily="34" charset="-128"/>
                <a:ea typeface="Meiryo" panose="020B0604030504040204" pitchFamily="34" charset="-128"/>
              </a:rPr>
              <a:t>～</a:t>
            </a:r>
            <a:endParaRPr lang="en-US" altLang="ja-JP" sz="1200" b="1" dirty="0">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AAAE3E0B-4C96-46B6-BE8A-B00DFED75EB9}"/>
              </a:ext>
            </a:extLst>
          </p:cNvPr>
          <p:cNvSpPr txBox="1"/>
          <p:nvPr/>
        </p:nvSpPr>
        <p:spPr>
          <a:xfrm>
            <a:off x="253218" y="2015768"/>
            <a:ext cx="9481332" cy="4154984"/>
          </a:xfrm>
          <a:prstGeom prst="rect">
            <a:avLst/>
          </a:prstGeom>
          <a:noFill/>
        </p:spPr>
        <p:txBody>
          <a:bodyPr wrap="square" rtlCol="0">
            <a:spAutoFit/>
          </a:bodyPr>
          <a:lstStyle/>
          <a:p>
            <a:r>
              <a:rPr kumimoji="1" lang="ja-JP" altLang="en-US" sz="4400" dirty="0"/>
              <a:t>　修了するために必要な単位数を</a:t>
            </a:r>
            <a:endParaRPr kumimoji="1" lang="en-US" altLang="ja-JP" sz="4400" dirty="0"/>
          </a:p>
          <a:p>
            <a:r>
              <a:rPr kumimoji="1" lang="en-US" altLang="ja-JP" sz="4400" dirty="0"/>
              <a:t>M30</a:t>
            </a:r>
            <a:r>
              <a:rPr kumimoji="1" lang="ja-JP" altLang="en-US" sz="4400" dirty="0"/>
              <a:t>単位、</a:t>
            </a:r>
            <a:r>
              <a:rPr kumimoji="1" lang="en-US" altLang="ja-JP" sz="4400" dirty="0"/>
              <a:t>D16</a:t>
            </a:r>
            <a:r>
              <a:rPr kumimoji="1" lang="ja-JP" altLang="en-US" sz="4400" dirty="0"/>
              <a:t>単位以上とし、</a:t>
            </a:r>
            <a:endParaRPr kumimoji="1" lang="en-US" altLang="ja-JP" sz="4400" dirty="0"/>
          </a:p>
          <a:p>
            <a:r>
              <a:rPr kumimoji="1" lang="ja-JP" altLang="en-US" sz="4400" dirty="0"/>
              <a:t>以下のとおり単位を修得し、</a:t>
            </a:r>
            <a:endParaRPr kumimoji="1" lang="en-US" altLang="ja-JP" sz="4400" dirty="0"/>
          </a:p>
          <a:p>
            <a:r>
              <a:rPr kumimoji="1" lang="ja-JP" altLang="en-US" sz="4400" dirty="0"/>
              <a:t>かつ必要な研究指導を受けた上で、</a:t>
            </a:r>
            <a:endParaRPr kumimoji="1" lang="en-US" altLang="ja-JP" sz="4400" dirty="0"/>
          </a:p>
          <a:p>
            <a:r>
              <a:rPr kumimoji="1" lang="ja-JP" altLang="en-US" sz="4400" dirty="0"/>
              <a:t>修士論文、博士論文の審査</a:t>
            </a:r>
            <a:endParaRPr kumimoji="1" lang="en-US" altLang="ja-JP" sz="4400" dirty="0"/>
          </a:p>
          <a:p>
            <a:r>
              <a:rPr kumimoji="1" lang="ja-JP" altLang="en-US" sz="4400" dirty="0"/>
              <a:t>及び最終試験に合格すること。</a:t>
            </a:r>
            <a:endParaRPr lang="en-US" sz="28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9199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AEE6B7F-F79B-47B1-BD91-23B016701FE0}"/>
              </a:ext>
            </a:extLst>
          </p:cNvPr>
          <p:cNvSpPr/>
          <p:nvPr/>
        </p:nvSpPr>
        <p:spPr>
          <a:xfrm>
            <a:off x="543401" y="2618152"/>
            <a:ext cx="7939417" cy="1354217"/>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大学院共通科目</a:t>
            </a:r>
            <a:r>
              <a:rPr lang="ja-JP" altLang="en-US" sz="28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2800" b="1" dirty="0">
                <a:latin typeface="Meiryo" panose="020B0604030504040204" pitchFamily="34" charset="-128"/>
                <a:ea typeface="Meiryo" panose="020B0604030504040204" pitchFamily="34" charset="-128"/>
                <a:sym typeface="Wingdings" panose="05000000000000000000" pitchFamily="2" charset="2"/>
              </a:rPr>
              <a:t>M47p D83p</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sym typeface="Wingdings" panose="05000000000000000000" pitchFamily="2" charset="2"/>
            </a:endParaRPr>
          </a:p>
          <a:p>
            <a:r>
              <a:rPr lang="ja-JP" altLang="en-US" b="1" dirty="0">
                <a:latin typeface="Meiryo" panose="020B0604030504040204" pitchFamily="34" charset="-128"/>
                <a:ea typeface="Meiryo" panose="020B0604030504040204" pitchFamily="34" charset="-128"/>
              </a:rPr>
              <a:t>　　　　　広島大学大学院に入学した学生全員が履修する科目</a:t>
            </a:r>
            <a:endParaRPr lang="en-US" altLang="ja-JP" b="1" dirty="0">
              <a:latin typeface="Meiryo" panose="020B0604030504040204" pitchFamily="34" charset="-128"/>
              <a:ea typeface="Meiryo" panose="020B0604030504040204" pitchFamily="34" charset="-128"/>
            </a:endParaRPr>
          </a:p>
          <a:p>
            <a:pPr algn="ctr"/>
            <a:endParaRPr lang="en-US" altLang="ja-JP" b="1" dirty="0">
              <a:latin typeface="Meiryo" panose="020B0604030504040204" pitchFamily="34" charset="-128"/>
              <a:ea typeface="Meiryo" panose="020B0604030504040204" pitchFamily="34" charset="-128"/>
            </a:endParaRPr>
          </a:p>
          <a:p>
            <a:pPr algn="ctr"/>
            <a:endParaRPr lang="en-US" altLang="ja-JP"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02B32E92-521D-4812-891D-FE5A9DD9CD09}"/>
              </a:ext>
            </a:extLst>
          </p:cNvPr>
          <p:cNvSpPr/>
          <p:nvPr/>
        </p:nvSpPr>
        <p:spPr>
          <a:xfrm>
            <a:off x="458993" y="3767566"/>
            <a:ext cx="8178567" cy="800219"/>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研究科共通科目：</a:t>
            </a:r>
            <a:r>
              <a:rPr lang="ja-JP" altLang="en-US" sz="28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2800" b="1" dirty="0">
                <a:latin typeface="Meiryo" panose="020B0604030504040204" pitchFamily="34" charset="-128"/>
                <a:ea typeface="Meiryo" panose="020B0604030504040204" pitchFamily="34" charset="-128"/>
                <a:sym typeface="Wingdings" panose="05000000000000000000" pitchFamily="2" charset="2"/>
              </a:rPr>
              <a:t>M48p D84p</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先進理工系科学研究科に入学した学生全員が履修する科目</a:t>
            </a:r>
            <a:endParaRPr lang="en-US" altLang="ja-JP" b="1" dirty="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6F801BDF-50D0-4514-BDE2-6E8EC86D7E10}"/>
              </a:ext>
            </a:extLst>
          </p:cNvPr>
          <p:cNvSpPr/>
          <p:nvPr/>
        </p:nvSpPr>
        <p:spPr>
          <a:xfrm>
            <a:off x="-522537" y="4878880"/>
            <a:ext cx="8178567" cy="800219"/>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プログラム専門科目</a:t>
            </a:r>
            <a:endParaRPr lang="en-US" altLang="ja-JP" sz="28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各プログラムに入学した学生全員が履修する科目</a:t>
            </a:r>
            <a:endParaRPr lang="en-US" altLang="ja-JP" b="1" dirty="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6FC770C1-4093-4826-ABC6-424F570F9141}"/>
              </a:ext>
            </a:extLst>
          </p:cNvPr>
          <p:cNvSpPr/>
          <p:nvPr/>
        </p:nvSpPr>
        <p:spPr>
          <a:xfrm>
            <a:off x="1204583" y="469958"/>
            <a:ext cx="6209091" cy="707886"/>
          </a:xfrm>
          <a:prstGeom prst="rect">
            <a:avLst/>
          </a:prstGeom>
        </p:spPr>
        <p:txBody>
          <a:bodyPr wrap="square">
            <a:spAutoFit/>
          </a:bodyPr>
          <a:lstStyle/>
          <a:p>
            <a:r>
              <a:rPr lang="ja-JP" altLang="en-US" sz="4000" b="1" dirty="0">
                <a:latin typeface="Meiryo" panose="020B0604030504040204" pitchFamily="34" charset="-128"/>
                <a:ea typeface="Meiryo" panose="020B0604030504040204" pitchFamily="34" charset="-128"/>
              </a:rPr>
              <a:t>１．単位の修得について</a:t>
            </a:r>
            <a:endParaRPr lang="en-US" altLang="ja-JP" sz="4000" b="1" dirty="0">
              <a:latin typeface="Meiryo" panose="020B0604030504040204" pitchFamily="34" charset="-128"/>
              <a:ea typeface="Meiryo" panose="020B0604030504040204" pitchFamily="34" charset="-128"/>
            </a:endParaRPr>
          </a:p>
        </p:txBody>
      </p:sp>
      <p:sp>
        <p:nvSpPr>
          <p:cNvPr id="7" name="正方形/長方形 6">
            <a:extLst>
              <a:ext uri="{FF2B5EF4-FFF2-40B4-BE49-F238E27FC236}">
                <a16:creationId xmlns:a16="http://schemas.microsoft.com/office/drawing/2014/main" id="{53B1840B-9DCB-423A-BD7B-8F94AD207EE7}"/>
              </a:ext>
            </a:extLst>
          </p:cNvPr>
          <p:cNvSpPr/>
          <p:nvPr/>
        </p:nvSpPr>
        <p:spPr>
          <a:xfrm>
            <a:off x="-666750" y="1902117"/>
            <a:ext cx="7939417" cy="1446550"/>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a:t>
            </a:r>
            <a:r>
              <a:rPr lang="en-US" altLang="ja-JP" sz="4400" b="1" dirty="0">
                <a:latin typeface="Meiryo" panose="020B0604030504040204" pitchFamily="34" charset="-128"/>
                <a:ea typeface="Meiryo" panose="020B0604030504040204" pitchFamily="34" charset="-128"/>
              </a:rPr>
              <a:t>3</a:t>
            </a:r>
            <a:r>
              <a:rPr lang="ja-JP" altLang="en-US" sz="4400" b="1" dirty="0" err="1">
                <a:latin typeface="Meiryo" panose="020B0604030504040204" pitchFamily="34" charset="-128"/>
                <a:ea typeface="Meiryo" panose="020B0604030504040204" pitchFamily="34" charset="-128"/>
              </a:rPr>
              <a:t>つの</a:t>
            </a:r>
            <a:r>
              <a:rPr lang="ja-JP" altLang="en-US" sz="4400" b="1" dirty="0">
                <a:latin typeface="Meiryo" panose="020B0604030504040204" pitchFamily="34" charset="-128"/>
                <a:ea typeface="Meiryo" panose="020B0604030504040204" pitchFamily="34" charset="-128"/>
              </a:rPr>
              <a:t>科目区分</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18434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2B32E92-521D-4812-891D-FE5A9DD9CD09}"/>
              </a:ext>
            </a:extLst>
          </p:cNvPr>
          <p:cNvSpPr/>
          <p:nvPr/>
        </p:nvSpPr>
        <p:spPr>
          <a:xfrm>
            <a:off x="482716" y="800815"/>
            <a:ext cx="8178567" cy="1600438"/>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研究科共通科目</a:t>
            </a:r>
            <a:endParaRPr lang="en-US" altLang="ja-JP" sz="4400" b="1" dirty="0">
              <a:latin typeface="Meiryo" panose="020B0604030504040204" pitchFamily="34" charset="-128"/>
              <a:ea typeface="Meiryo" panose="020B0604030504040204" pitchFamily="34" charset="-128"/>
            </a:endParaRPr>
          </a:p>
          <a:p>
            <a:pPr algn="ctr"/>
            <a:r>
              <a:rPr lang="ja-JP" altLang="en-US" sz="36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3600" b="1" dirty="0">
                <a:latin typeface="Meiryo" panose="020B0604030504040204" pitchFamily="34" charset="-128"/>
                <a:ea typeface="Meiryo" panose="020B0604030504040204" pitchFamily="34" charset="-128"/>
                <a:sym typeface="Wingdings" panose="05000000000000000000" pitchFamily="2" charset="2"/>
              </a:rPr>
              <a:t>M48p D84p</a:t>
            </a:r>
            <a:r>
              <a:rPr lang="ja-JP" altLang="en-US" sz="3600" b="1" dirty="0">
                <a:latin typeface="Meiryo" panose="020B0604030504040204" pitchFamily="34" charset="-128"/>
                <a:ea typeface="Meiryo" panose="020B0604030504040204" pitchFamily="34" charset="-128"/>
                <a:sym typeface="Wingdings" panose="05000000000000000000" pitchFamily="2" charset="2"/>
              </a:rPr>
              <a:t>）</a:t>
            </a:r>
            <a:endParaRPr lang="en-US" altLang="ja-JP" sz="36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先進理工系科学研究科に入学した学生全員が履修する科目</a:t>
            </a:r>
            <a:endParaRPr lang="en-US" altLang="ja-JP" b="1" dirty="0">
              <a:latin typeface="Meiryo" panose="020B0604030504040204" pitchFamily="34" charset="-128"/>
              <a:ea typeface="Meiryo" panose="020B0604030504040204" pitchFamily="34" charset="-128"/>
            </a:endParaRPr>
          </a:p>
        </p:txBody>
      </p:sp>
      <p:pic>
        <p:nvPicPr>
          <p:cNvPr id="9" name="図 8">
            <a:extLst>
              <a:ext uri="{FF2B5EF4-FFF2-40B4-BE49-F238E27FC236}">
                <a16:creationId xmlns:a16="http://schemas.microsoft.com/office/drawing/2014/main" id="{F35B8D6B-695D-4D27-91FE-F0A7F47D3B09}"/>
              </a:ext>
            </a:extLst>
          </p:cNvPr>
          <p:cNvPicPr>
            <a:picLocks noChangeAspect="1"/>
          </p:cNvPicPr>
          <p:nvPr/>
        </p:nvPicPr>
        <p:blipFill>
          <a:blip r:embed="rId3"/>
          <a:stretch>
            <a:fillRect/>
          </a:stretch>
        </p:blipFill>
        <p:spPr>
          <a:xfrm>
            <a:off x="0" y="2628780"/>
            <a:ext cx="9144000" cy="3405021"/>
          </a:xfrm>
          <a:prstGeom prst="rect">
            <a:avLst/>
          </a:prstGeom>
        </p:spPr>
      </p:pic>
    </p:spTree>
    <p:extLst>
      <p:ext uri="{BB962C8B-B14F-4D97-AF65-F5344CB8AC3E}">
        <p14:creationId xmlns:p14="http://schemas.microsoft.com/office/powerpoint/2010/main" val="18191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167950" y="881684"/>
            <a:ext cx="8584163"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プログラム専門科目</a:t>
            </a:r>
            <a:endParaRPr lang="en-US" altLang="ja-JP" sz="4400" b="1" dirty="0">
              <a:latin typeface="Meiryo" panose="020B0604030504040204" pitchFamily="34" charset="-128"/>
              <a:ea typeface="Meiryo" panose="020B0604030504040204" pitchFamily="34" charset="-128"/>
            </a:endParaRPr>
          </a:p>
        </p:txBody>
      </p:sp>
      <p:sp>
        <p:nvSpPr>
          <p:cNvPr id="7" name="正方形/長方形 6">
            <a:extLst>
              <a:ext uri="{FF2B5EF4-FFF2-40B4-BE49-F238E27FC236}">
                <a16:creationId xmlns:a16="http://schemas.microsoft.com/office/drawing/2014/main" id="{E263D149-4B76-4EBD-9E66-36686C81F2C0}"/>
              </a:ext>
            </a:extLst>
          </p:cNvPr>
          <p:cNvSpPr/>
          <p:nvPr/>
        </p:nvSpPr>
        <p:spPr>
          <a:xfrm>
            <a:off x="658563" y="1975094"/>
            <a:ext cx="8061575" cy="5016758"/>
          </a:xfrm>
          <a:prstGeom prst="rect">
            <a:avLst/>
          </a:prstGeom>
        </p:spPr>
        <p:txBody>
          <a:bodyPr wrap="square">
            <a:spAutoFit/>
          </a:bodyPr>
          <a:lstStyle/>
          <a:p>
            <a:r>
              <a:rPr lang="ja-JP" altLang="en-US" sz="3200" b="1" dirty="0">
                <a:latin typeface="Meiryo" panose="020B0604030504040204" pitchFamily="34" charset="-128"/>
                <a:ea typeface="Meiryo" panose="020B0604030504040204" pitchFamily="34" charset="-128"/>
              </a:rPr>
              <a:t>　　・履修方法、特別研究と特別演習</a:t>
            </a:r>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・（博士課程前期のみ）</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他プログラム専門科目</a:t>
            </a:r>
            <a:r>
              <a:rPr lang="en-US" altLang="ja-JP" sz="3200" b="1" dirty="0">
                <a:latin typeface="Meiryo" panose="020B0604030504040204" pitchFamily="34" charset="-128"/>
                <a:ea typeface="Meiryo" panose="020B0604030504040204" pitchFamily="34" charset="-128"/>
              </a:rPr>
              <a:t>2</a:t>
            </a:r>
            <a:r>
              <a:rPr lang="ja-JP" altLang="en-US" sz="3200" b="1" dirty="0">
                <a:latin typeface="Meiryo" panose="020B0604030504040204" pitchFamily="34" charset="-128"/>
                <a:ea typeface="Meiryo" panose="020B0604030504040204" pitchFamily="34" charset="-128"/>
              </a:rPr>
              <a:t>単位以上</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→シラバス検索</a:t>
            </a:r>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・（博士課程前期のみ）</a:t>
            </a:r>
            <a:r>
              <a:rPr lang="en-US" altLang="ja-JP" sz="3200" b="1" dirty="0">
                <a:latin typeface="Meiryo" panose="020B0604030504040204" pitchFamily="34" charset="-128"/>
                <a:ea typeface="Meiryo" panose="020B0604030504040204" pitchFamily="34" charset="-128"/>
              </a:rPr>
              <a:t>M58</a:t>
            </a:r>
            <a:r>
              <a:rPr lang="ja-JP" altLang="en-US" sz="3200" b="1" dirty="0">
                <a:latin typeface="Meiryo" panose="020B0604030504040204" pitchFamily="34" charset="-128"/>
                <a:ea typeface="Meiryo" panose="020B0604030504040204" pitchFamily="34" charset="-128"/>
              </a:rPr>
              <a:t>ページ</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（共同セミナー）理工学融合共同演習</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p:txBody>
      </p:sp>
      <p:pic>
        <p:nvPicPr>
          <p:cNvPr id="2" name="図 1">
            <a:extLst>
              <a:ext uri="{FF2B5EF4-FFF2-40B4-BE49-F238E27FC236}">
                <a16:creationId xmlns:a16="http://schemas.microsoft.com/office/drawing/2014/main" id="{E1B48801-750A-4E19-B572-56570722F300}"/>
              </a:ext>
            </a:extLst>
          </p:cNvPr>
          <p:cNvPicPr>
            <a:picLocks noChangeAspect="1"/>
          </p:cNvPicPr>
          <p:nvPr/>
        </p:nvPicPr>
        <p:blipFill>
          <a:blip r:embed="rId3"/>
          <a:stretch>
            <a:fillRect/>
          </a:stretch>
        </p:blipFill>
        <p:spPr>
          <a:xfrm>
            <a:off x="423862" y="4545833"/>
            <a:ext cx="8328251" cy="715590"/>
          </a:xfrm>
          <a:prstGeom prst="rect">
            <a:avLst/>
          </a:prstGeom>
        </p:spPr>
      </p:pic>
    </p:spTree>
    <p:extLst>
      <p:ext uri="{BB962C8B-B14F-4D97-AF65-F5344CB8AC3E}">
        <p14:creationId xmlns:p14="http://schemas.microsoft.com/office/powerpoint/2010/main" val="89160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58372F6-BDFC-48A0-B0CC-EA7363BD9973}"/>
              </a:ext>
            </a:extLst>
          </p:cNvPr>
          <p:cNvSpPr/>
          <p:nvPr/>
        </p:nvSpPr>
        <p:spPr>
          <a:xfrm>
            <a:off x="279918" y="881684"/>
            <a:ext cx="8584163"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２．研究指導と論文について</a:t>
            </a:r>
            <a:endParaRPr lang="en-US" altLang="ja-JP" sz="4400" b="1" dirty="0">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4BFCFE8F-6814-4DB6-BAE4-F201F15562AF}"/>
              </a:ext>
            </a:extLst>
          </p:cNvPr>
          <p:cNvSpPr/>
          <p:nvPr/>
        </p:nvSpPr>
        <p:spPr>
          <a:xfrm>
            <a:off x="565667" y="1878509"/>
            <a:ext cx="8584163" cy="3662541"/>
          </a:xfrm>
          <a:prstGeom prst="rect">
            <a:avLst/>
          </a:prstGeom>
        </p:spPr>
        <p:txBody>
          <a:bodyPr wrap="square">
            <a:spAutoFit/>
          </a:bodyPr>
          <a:lstStyle/>
          <a:p>
            <a:r>
              <a:rPr lang="ja-JP" altLang="en-US" sz="2800" b="1" dirty="0">
                <a:latin typeface="Meiryo" panose="020B0604030504040204" pitchFamily="34" charset="-128"/>
                <a:ea typeface="Meiryo" panose="020B0604030504040204" pitchFamily="34" charset="-128"/>
              </a:rPr>
              <a:t>・スケジュールの確認（</a:t>
            </a:r>
            <a:r>
              <a:rPr lang="en-US" altLang="ja-JP" sz="2800" b="1" dirty="0">
                <a:latin typeface="Meiryo" panose="020B0604030504040204" pitchFamily="34" charset="-128"/>
                <a:ea typeface="Meiryo" panose="020B0604030504040204" pitchFamily="34" charset="-128"/>
              </a:rPr>
              <a:t>M59p</a:t>
            </a:r>
            <a:r>
              <a:rPr lang="ja-JP" altLang="en-US" sz="2800" b="1" dirty="0" err="1">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D90p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・審査及び最終試験（</a:t>
            </a:r>
            <a:r>
              <a:rPr lang="en-US" altLang="ja-JP" sz="2800" b="1" dirty="0">
                <a:latin typeface="Meiryo" panose="020B0604030504040204" pitchFamily="34" charset="-128"/>
                <a:ea typeface="Meiryo" panose="020B0604030504040204" pitchFamily="34" charset="-128"/>
              </a:rPr>
              <a:t>M60p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・判定基準と評価基準（</a:t>
            </a:r>
            <a:r>
              <a:rPr lang="en-US" altLang="ja-JP" sz="2800" b="1" dirty="0">
                <a:latin typeface="Meiryo" panose="020B0604030504040204" pitchFamily="34" charset="-128"/>
                <a:ea typeface="Meiryo" panose="020B0604030504040204" pitchFamily="34" charset="-128"/>
              </a:rPr>
              <a:t>M61p</a:t>
            </a:r>
            <a:r>
              <a:rPr lang="ja-JP" altLang="en-US" sz="2800" b="1" dirty="0" err="1">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D105p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・博士論文の条件、手続き（</a:t>
            </a:r>
            <a:r>
              <a:rPr lang="en-US" altLang="ja-JP" sz="2800" b="1" dirty="0">
                <a:latin typeface="Meiryo" panose="020B0604030504040204" pitchFamily="34" charset="-128"/>
                <a:ea typeface="Meiryo" panose="020B0604030504040204" pitchFamily="34" charset="-128"/>
              </a:rPr>
              <a:t>D106~</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a:t>
            </a:r>
            <a:r>
              <a:rPr lang="ja-JP" altLang="en-US" sz="2800" b="1" dirty="0">
                <a:solidFill>
                  <a:srgbClr val="FF0000"/>
                </a:solidFill>
                <a:latin typeface="Meiryo" panose="020B0604030504040204" pitchFamily="34" charset="-128"/>
                <a:ea typeface="Meiryo" panose="020B0604030504040204" pitchFamily="34" charset="-128"/>
              </a:rPr>
              <a:t>（重要！）</a:t>
            </a:r>
            <a:r>
              <a:rPr lang="ja-JP" altLang="en-US" sz="2800" b="1" dirty="0">
                <a:latin typeface="Meiryo" panose="020B0604030504040204" pitchFamily="34" charset="-128"/>
                <a:ea typeface="Meiryo" panose="020B0604030504040204" pitchFamily="34" charset="-128"/>
              </a:rPr>
              <a:t>「研究題目届」の提出</a:t>
            </a:r>
            <a:endParaRPr lang="en-US" altLang="ja-JP" sz="28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　締切と提出先は各プログラム支援室から</a:t>
            </a:r>
            <a:endParaRPr lang="en-US" altLang="ja-JP" sz="32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連絡があります。</a:t>
            </a:r>
            <a:endParaRPr lang="en-US" altLang="ja-JP" sz="3200" b="1" dirty="0">
              <a:latin typeface="Meiryo" panose="020B0604030504040204" pitchFamily="34" charset="-128"/>
              <a:ea typeface="Meiryo" panose="020B0604030504040204" pitchFamily="34" charset="-128"/>
            </a:endParaRPr>
          </a:p>
          <a:p>
            <a:endParaRPr lang="en-US" altLang="ja-JP" sz="28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39670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02E1FD3-03FB-4AB6-B48B-860D2915517B}"/>
              </a:ext>
            </a:extLst>
          </p:cNvPr>
          <p:cNvSpPr/>
          <p:nvPr/>
        </p:nvSpPr>
        <p:spPr>
          <a:xfrm>
            <a:off x="1003853" y="773668"/>
            <a:ext cx="7136294" cy="1323439"/>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３．研究倫理教育について</a:t>
            </a:r>
            <a:endParaRPr lang="en-US" altLang="ja-JP" sz="4400" b="1" dirty="0">
              <a:latin typeface="Meiryo" panose="020B0604030504040204" pitchFamily="34" charset="-128"/>
              <a:ea typeface="Meiryo" panose="020B0604030504040204" pitchFamily="34" charset="-128"/>
            </a:endParaRPr>
          </a:p>
          <a:p>
            <a:pPr algn="ctr"/>
            <a:r>
              <a:rPr lang="ja-JP" altLang="en-US" sz="3600" b="1" dirty="0">
                <a:latin typeface="Meiryo" panose="020B0604030504040204" pitchFamily="34" charset="-128"/>
                <a:ea typeface="Meiryo" panose="020B0604030504040204" pitchFamily="34" charset="-128"/>
              </a:rPr>
              <a:t>学生便覧</a:t>
            </a:r>
            <a:r>
              <a:rPr lang="en-US" altLang="ja-JP" sz="3600" b="1" dirty="0">
                <a:latin typeface="Meiryo" panose="020B0604030504040204" pitchFamily="34" charset="-128"/>
                <a:ea typeface="Meiryo" panose="020B0604030504040204" pitchFamily="34" charset="-128"/>
              </a:rPr>
              <a:t>9</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p:txBody>
      </p:sp>
      <p:sp>
        <p:nvSpPr>
          <p:cNvPr id="3" name="正方形/長方形 2">
            <a:extLst>
              <a:ext uri="{FF2B5EF4-FFF2-40B4-BE49-F238E27FC236}">
                <a16:creationId xmlns:a16="http://schemas.microsoft.com/office/drawing/2014/main" id="{31FB657C-B706-4D18-9899-FE6152C376E3}"/>
              </a:ext>
            </a:extLst>
          </p:cNvPr>
          <p:cNvSpPr/>
          <p:nvPr/>
        </p:nvSpPr>
        <p:spPr>
          <a:xfrm>
            <a:off x="666750" y="2983468"/>
            <a:ext cx="8477249" cy="3354765"/>
          </a:xfrm>
          <a:prstGeom prst="rect">
            <a:avLst/>
          </a:prstGeom>
        </p:spPr>
        <p:txBody>
          <a:bodyPr wrap="square">
            <a:spAutoFit/>
          </a:bodyPr>
          <a:lstStyle/>
          <a:p>
            <a:r>
              <a:rPr lang="ja-JP" altLang="en-US" sz="4400" b="1" dirty="0">
                <a:latin typeface="Meiryo" panose="020B0604030504040204" pitchFamily="34" charset="-128"/>
                <a:ea typeface="Meiryo" panose="020B0604030504040204" pitchFamily="34" charset="-128"/>
              </a:rPr>
              <a:t>・研究倫理教育</a:t>
            </a:r>
            <a:r>
              <a:rPr lang="en-US" altLang="ja-JP" sz="4400" b="1" dirty="0">
                <a:latin typeface="Meiryo" panose="020B0604030504040204" pitchFamily="34" charset="-128"/>
                <a:ea typeface="Meiryo" panose="020B0604030504040204" pitchFamily="34" charset="-128"/>
              </a:rPr>
              <a:t>Basic</a:t>
            </a:r>
          </a:p>
          <a:p>
            <a:r>
              <a:rPr lang="ja-JP" altLang="en-US" sz="4400" b="1" dirty="0">
                <a:latin typeface="Meiryo" panose="020B0604030504040204" pitchFamily="34" charset="-128"/>
                <a:ea typeface="Meiryo" panose="020B0604030504040204" pitchFamily="34" charset="-128"/>
              </a:rPr>
              <a:t>　</a:t>
            </a:r>
            <a:r>
              <a:rPr lang="ja-JP" altLang="en-US" sz="2800" b="1" dirty="0">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M</a:t>
            </a:r>
            <a:r>
              <a:rPr lang="ja-JP" altLang="en-US" sz="2800" b="1" dirty="0">
                <a:latin typeface="Meiryo" panose="020B0604030504040204" pitchFamily="34" charset="-128"/>
                <a:ea typeface="Meiryo" panose="020B0604030504040204" pitchFamily="34" charset="-128"/>
              </a:rPr>
              <a:t>在籍時に受講済みの</a:t>
            </a:r>
            <a:r>
              <a:rPr lang="en-US" altLang="ja-JP" sz="2800" b="1" dirty="0">
                <a:latin typeface="Meiryo" panose="020B0604030504040204" pitchFamily="34" charset="-128"/>
                <a:ea typeface="Meiryo" panose="020B0604030504040204" pitchFamily="34" charset="-128"/>
              </a:rPr>
              <a:t>D</a:t>
            </a:r>
            <a:r>
              <a:rPr lang="ja-JP" altLang="en-US" sz="2800" b="1" dirty="0">
                <a:latin typeface="Meiryo" panose="020B0604030504040204" pitchFamily="34" charset="-128"/>
                <a:ea typeface="Meiryo" panose="020B0604030504040204" pitchFamily="34" charset="-128"/>
              </a:rPr>
              <a:t>進学者は受講不要</a:t>
            </a:r>
            <a:endParaRPr lang="en-US" altLang="ja-JP" sz="4400" b="1" dirty="0">
              <a:latin typeface="Meiryo" panose="020B0604030504040204" pitchFamily="34" charset="-128"/>
              <a:ea typeface="Meiryo" panose="020B0604030504040204" pitchFamily="34" charset="-128"/>
            </a:endParaRPr>
          </a:p>
          <a:p>
            <a:r>
              <a:rPr lang="ja-JP" altLang="en-US" sz="4000" b="1" dirty="0">
                <a:latin typeface="Meiryo" panose="020B0604030504040204" pitchFamily="34" charset="-128"/>
                <a:ea typeface="Meiryo" panose="020B0604030504040204" pitchFamily="34" charset="-128"/>
              </a:rPr>
              <a:t>・研究倫理教育</a:t>
            </a:r>
            <a:r>
              <a:rPr lang="en-US" altLang="ja-JP" sz="4000" b="1" dirty="0">
                <a:latin typeface="Meiryo" panose="020B0604030504040204" pitchFamily="34" charset="-128"/>
                <a:ea typeface="Meiryo" panose="020B0604030504040204" pitchFamily="34" charset="-128"/>
              </a:rPr>
              <a:t>Advanced</a:t>
            </a:r>
            <a:r>
              <a:rPr lang="ja-JP" altLang="en-US" sz="4000" b="1" dirty="0">
                <a:latin typeface="Meiryo" panose="020B0604030504040204" pitchFamily="34" charset="-128"/>
                <a:ea typeface="Meiryo" panose="020B0604030504040204" pitchFamily="34" charset="-128"/>
              </a:rPr>
              <a:t>（</a:t>
            </a:r>
            <a:r>
              <a:rPr lang="en-US" altLang="ja-JP" sz="4000" b="1" dirty="0">
                <a:latin typeface="Meiryo" panose="020B0604030504040204" pitchFamily="34" charset="-128"/>
                <a:ea typeface="Meiryo" panose="020B0604030504040204" pitchFamily="34" charset="-128"/>
              </a:rPr>
              <a:t>M</a:t>
            </a:r>
            <a:r>
              <a:rPr lang="ja-JP" altLang="en-US" sz="4000" b="1" dirty="0">
                <a:latin typeface="Meiryo" panose="020B0604030504040204" pitchFamily="34" charset="-128"/>
                <a:ea typeface="Meiryo" panose="020B0604030504040204" pitchFamily="34" charset="-128"/>
              </a:rPr>
              <a:t>）</a:t>
            </a:r>
            <a:endParaRPr lang="en-US" altLang="ja-JP" sz="4000" b="1" dirty="0">
              <a:latin typeface="Meiryo" panose="020B0604030504040204" pitchFamily="34" charset="-128"/>
              <a:ea typeface="Meiryo" panose="020B0604030504040204" pitchFamily="34" charset="-128"/>
            </a:endParaRPr>
          </a:p>
          <a:p>
            <a:r>
              <a:rPr lang="ja-JP" altLang="en-US" sz="4000" b="1" dirty="0">
                <a:latin typeface="Meiryo" panose="020B0604030504040204" pitchFamily="34" charset="-128"/>
                <a:ea typeface="Meiryo" panose="020B0604030504040204" pitchFamily="34" charset="-128"/>
              </a:rPr>
              <a:t>・研究倫理教育</a:t>
            </a:r>
            <a:r>
              <a:rPr lang="en-US" altLang="ja-JP" sz="4000" b="1" dirty="0">
                <a:latin typeface="Meiryo" panose="020B0604030504040204" pitchFamily="34" charset="-128"/>
                <a:ea typeface="Meiryo" panose="020B0604030504040204" pitchFamily="34" charset="-128"/>
              </a:rPr>
              <a:t>Advanced</a:t>
            </a:r>
            <a:r>
              <a:rPr lang="ja-JP" altLang="en-US" sz="4000" b="1" dirty="0">
                <a:latin typeface="Meiryo" panose="020B0604030504040204" pitchFamily="34" charset="-128"/>
                <a:ea typeface="Meiryo" panose="020B0604030504040204" pitchFamily="34" charset="-128"/>
              </a:rPr>
              <a:t>（</a:t>
            </a:r>
            <a:r>
              <a:rPr lang="en-US" altLang="ja-JP" sz="4000" b="1" dirty="0">
                <a:latin typeface="Meiryo" panose="020B0604030504040204" pitchFamily="34" charset="-128"/>
                <a:ea typeface="Meiryo" panose="020B0604030504040204" pitchFamily="34" charset="-128"/>
              </a:rPr>
              <a:t>D</a:t>
            </a:r>
            <a:r>
              <a:rPr lang="ja-JP" altLang="en-US" sz="4000" b="1" dirty="0">
                <a:latin typeface="Meiryo" panose="020B0604030504040204" pitchFamily="34" charset="-128"/>
                <a:ea typeface="Meiryo" panose="020B0604030504040204" pitchFamily="34" charset="-128"/>
              </a:rPr>
              <a:t>）</a:t>
            </a:r>
            <a:endParaRPr lang="en-US" altLang="ja-JP" sz="4000" b="1" dirty="0">
              <a:latin typeface="Meiryo" panose="020B0604030504040204" pitchFamily="34" charset="-128"/>
              <a:ea typeface="Meiryo" panose="020B0604030504040204" pitchFamily="34" charset="-128"/>
            </a:endParaRPr>
          </a:p>
          <a:p>
            <a:endParaRPr lang="en-US" altLang="ja-JP" sz="4400"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5465549D-D69F-458A-8207-1F575734C474}"/>
              </a:ext>
            </a:extLst>
          </p:cNvPr>
          <p:cNvSpPr/>
          <p:nvPr/>
        </p:nvSpPr>
        <p:spPr>
          <a:xfrm>
            <a:off x="508553" y="2036327"/>
            <a:ext cx="8140147" cy="769441"/>
          </a:xfrm>
          <a:prstGeom prst="rect">
            <a:avLst/>
          </a:prstGeom>
        </p:spPr>
        <p:txBody>
          <a:bodyPr wrap="square">
            <a:spAutoFit/>
          </a:bodyPr>
          <a:lstStyle/>
          <a:p>
            <a:r>
              <a:rPr lang="ja-JP" altLang="en-US" sz="4400" b="1" dirty="0">
                <a:solidFill>
                  <a:srgbClr val="FF0000"/>
                </a:solidFill>
                <a:latin typeface="Meiryo" panose="020B0604030504040204" pitchFamily="34" charset="-128"/>
                <a:ea typeface="Meiryo" panose="020B0604030504040204" pitchFamily="34" charset="-128"/>
              </a:rPr>
              <a:t>（重要）</a:t>
            </a:r>
            <a:r>
              <a:rPr lang="ja-JP" altLang="en-US" sz="4400" b="1" dirty="0">
                <a:latin typeface="Meiryo" panose="020B0604030504040204" pitchFamily="34" charset="-128"/>
                <a:ea typeface="Meiryo" panose="020B0604030504040204" pitchFamily="34" charset="-128"/>
              </a:rPr>
              <a:t>全員受講すること！</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7268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DEBCA6E-B1BD-4E83-B4EA-9E73EA2CBA8B}"/>
              </a:ext>
            </a:extLst>
          </p:cNvPr>
          <p:cNvPicPr>
            <a:picLocks noChangeAspect="1"/>
          </p:cNvPicPr>
          <p:nvPr/>
        </p:nvPicPr>
        <p:blipFill>
          <a:blip r:embed="rId3"/>
          <a:stretch>
            <a:fillRect/>
          </a:stretch>
        </p:blipFill>
        <p:spPr>
          <a:xfrm>
            <a:off x="1309030" y="463244"/>
            <a:ext cx="5997276" cy="6394756"/>
          </a:xfrm>
          <a:prstGeom prst="rect">
            <a:avLst/>
          </a:prstGeom>
        </p:spPr>
      </p:pic>
    </p:spTree>
    <p:extLst>
      <p:ext uri="{BB962C8B-B14F-4D97-AF65-F5344CB8AC3E}">
        <p14:creationId xmlns:p14="http://schemas.microsoft.com/office/powerpoint/2010/main" val="3543710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1661</TotalTime>
  <Words>1620</Words>
  <Application>Microsoft Office PowerPoint</Application>
  <PresentationFormat>画面に合わせる (4:3)</PresentationFormat>
  <Paragraphs>105</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メイリオ</vt:lpstr>
      <vt:lpstr>メイリオ</vt:lpstr>
      <vt:lpstr>游ゴシック</vt:lpstr>
      <vt:lpstr>Arial</vt:lpstr>
      <vt:lpstr>Century Gothic</vt:lpstr>
      <vt:lpstr>Wingdings</vt:lpstr>
      <vt:lpstr>Wingdings 3</vt:lpstr>
      <vt:lpstr>イオン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Wasaki</dc:creator>
  <cp:lastModifiedBy>山先　直子</cp:lastModifiedBy>
  <cp:revision>156</cp:revision>
  <cp:lastPrinted>2020-04-10T02:02:21Z</cp:lastPrinted>
  <dcterms:created xsi:type="dcterms:W3CDTF">2019-01-23T00:34:30Z</dcterms:created>
  <dcterms:modified xsi:type="dcterms:W3CDTF">2020-04-10T04:15:29Z</dcterms:modified>
</cp:coreProperties>
</file>