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73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5C548A-1284-49BE-BF36-94B143C899CD}"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kumimoji="1" lang="ja-JP" altLang="en-US"/>
        </a:p>
      </dgm:t>
    </dgm:pt>
    <dgm:pt modelId="{F9FCE6B4-1DEF-4BB2-9D4A-204AE2849648}">
      <dgm:prSet phldrT="[テキスト]" custT="1"/>
      <dgm:spPr>
        <a:solidFill>
          <a:srgbClr val="FF0000"/>
        </a:solidFill>
      </dgm:spPr>
      <dgm:t>
        <a:bodyPr/>
        <a:lstStyle/>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道徳</a:t>
          </a:r>
          <a:endPar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rPr>
            <a:t>35</a:t>
          </a:r>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時間）</a:t>
          </a:r>
          <a:endPar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endParaRPr>
        </a:p>
      </dgm:t>
    </dgm:pt>
    <dgm:pt modelId="{E21D728B-5935-443E-B70E-D7580A7A6A60}" type="parTrans" cxnId="{D27AA5E1-4C66-4D82-9F6F-2A84B9FCE9F1}">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E9237C5C-4EE8-4BB2-A8E0-B40970DDA9CD}" type="sibTrans" cxnId="{D27AA5E1-4C66-4D82-9F6F-2A84B9FCE9F1}">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64447CEA-EF73-485D-BA43-44259E4FC787}">
      <dgm:prSet phldrT="[テキスト]" custT="1"/>
      <dgm:spPr>
        <a:solidFill>
          <a:srgbClr val="92D050"/>
        </a:solidFill>
      </dgm:spPr>
      <dgm:t>
        <a:bodyPr/>
        <a:lstStyle/>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特別活動</a:t>
          </a:r>
          <a:endPar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rPr>
            <a:t>35</a:t>
          </a:r>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時間）</a:t>
          </a:r>
          <a:endPar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endParaRPr>
        </a:p>
      </dgm:t>
    </dgm:pt>
    <dgm:pt modelId="{D15161A8-38F1-4B13-AD06-9C9183C1644A}" type="parTrans" cxnId="{D14F98E6-D583-46F2-8B24-5A5D28AD5C33}">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8CA4D6AB-5A87-4C57-989C-6FF60B0D326E}" type="sibTrans" cxnId="{D14F98E6-D583-46F2-8B24-5A5D28AD5C33}">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CD8BC8C0-EE7E-4342-B589-67C03C83E8E4}">
      <dgm:prSet phldrT="[テキスト]" custT="1"/>
      <dgm:spPr>
        <a:solidFill>
          <a:srgbClr val="FFFF00"/>
        </a:solidFill>
      </dgm:spPr>
      <dgm:t>
        <a:bodyPr/>
        <a:lstStyle/>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総合的な学習の時間</a:t>
          </a:r>
          <a:endPar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rPr>
            <a:t>70</a:t>
          </a:r>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時間）</a:t>
          </a:r>
          <a:endPar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endParaRPr>
        </a:p>
      </dgm:t>
    </dgm:pt>
    <dgm:pt modelId="{67F923B8-590B-4DDC-96AD-9DADF1A6B821}" type="parTrans" cxnId="{0B3D757C-9434-4B8D-9E49-6714D4D10209}">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6B5B4DAE-EE37-47F6-8C82-46B1E0E24063}" type="sibTrans" cxnId="{0B3D757C-9434-4B8D-9E49-6714D4D10209}">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957A3BB4-B86E-4E85-B7FE-14A07AF69F0C}">
      <dgm:prSet phldrT="[テキスト]" custT="1"/>
      <dgm:spPr>
        <a:solidFill>
          <a:srgbClr val="00B0F0"/>
        </a:solidFill>
      </dgm:spPr>
      <dgm:t>
        <a:bodyPr/>
        <a:lstStyle/>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各教科</a:t>
          </a:r>
          <a:endPar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（年間時数の</a:t>
          </a:r>
          <a:endParaRPr kumimoji="1" lang="en-US" altLang="ja-JP" sz="10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000" dirty="0" smtClean="0">
              <a:solidFill>
                <a:schemeClr val="tx1"/>
              </a:solidFill>
              <a:latin typeface="UD デジタル 教科書体 NK-B" panose="02020700000000000000" pitchFamily="18" charset="-128"/>
              <a:ea typeface="UD デジタル 教科書体 NK-B" panose="02020700000000000000" pitchFamily="18" charset="-128"/>
            </a:rPr>
            <a:t>１／４を上限）</a:t>
          </a:r>
          <a:endPar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endParaRPr>
        </a:p>
      </dgm:t>
    </dgm:pt>
    <dgm:pt modelId="{EBE37EF0-4F62-492D-8DC5-9B3C8237EAEF}" type="parTrans" cxnId="{9BEE4F58-15EA-40F0-BB6B-FC5118C48CAB}">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34954607-4706-4A8F-9E39-47E749950850}" type="sibTrans" cxnId="{9BEE4F58-15EA-40F0-BB6B-FC5118C48CAB}">
      <dgm:prSet/>
      <dgm:spPr/>
      <dgm:t>
        <a:bodyPr/>
        <a:lstStyle/>
        <a:p>
          <a:endParaRPr kumimoji="1" lang="ja-JP" altLang="en-US" sz="2000">
            <a:solidFill>
              <a:schemeClr val="tx1"/>
            </a:solidFill>
            <a:latin typeface="UD デジタル 教科書体 NK-B" panose="02020700000000000000" pitchFamily="18" charset="-128"/>
            <a:ea typeface="UD デジタル 教科書体 NK-B" panose="02020700000000000000" pitchFamily="18" charset="-128"/>
          </a:endParaRPr>
        </a:p>
      </dgm:t>
    </dgm:pt>
    <dgm:pt modelId="{5A52435E-7666-4E09-980F-8296650CBD3D}" type="pres">
      <dgm:prSet presAssocID="{F75C548A-1284-49BE-BF36-94B143C899CD}" presName="matrix" presStyleCnt="0">
        <dgm:presLayoutVars>
          <dgm:chMax val="1"/>
          <dgm:dir/>
          <dgm:resizeHandles val="exact"/>
        </dgm:presLayoutVars>
      </dgm:prSet>
      <dgm:spPr/>
      <dgm:t>
        <a:bodyPr/>
        <a:lstStyle/>
        <a:p>
          <a:endParaRPr kumimoji="1" lang="ja-JP" altLang="en-US"/>
        </a:p>
      </dgm:t>
    </dgm:pt>
    <dgm:pt modelId="{AEEA549E-227C-4173-8AAB-A133FF4673E8}" type="pres">
      <dgm:prSet presAssocID="{F75C548A-1284-49BE-BF36-94B143C899CD}" presName="diamond" presStyleLbl="bgShp" presStyleIdx="0" presStyleCnt="1" custScaleX="131034" custLinFactNeighborY="12214"/>
      <dgm:spPr>
        <a:solidFill>
          <a:srgbClr val="FFC000"/>
        </a:solidFill>
      </dgm:spPr>
    </dgm:pt>
    <dgm:pt modelId="{F14804CA-A06C-41FF-A618-2A0FBAB89AC8}" type="pres">
      <dgm:prSet presAssocID="{F75C548A-1284-49BE-BF36-94B143C899CD}" presName="quad1" presStyleLbl="node1" presStyleIdx="0" presStyleCnt="4" custScaleX="82766" custScaleY="64146" custLinFactNeighborX="5316" custLinFactNeighborY="-359">
        <dgm:presLayoutVars>
          <dgm:chMax val="0"/>
          <dgm:chPref val="0"/>
          <dgm:bulletEnabled val="1"/>
        </dgm:presLayoutVars>
      </dgm:prSet>
      <dgm:spPr/>
      <dgm:t>
        <a:bodyPr/>
        <a:lstStyle/>
        <a:p>
          <a:endParaRPr kumimoji="1" lang="ja-JP" altLang="en-US"/>
        </a:p>
      </dgm:t>
    </dgm:pt>
    <dgm:pt modelId="{24C70D19-C2C8-4770-BE9C-CA72F1E3391E}" type="pres">
      <dgm:prSet presAssocID="{F75C548A-1284-49BE-BF36-94B143C899CD}" presName="quad2" presStyleLbl="node1" presStyleIdx="1" presStyleCnt="4" custScaleX="86921" custScaleY="60820" custLinFactNeighborX="8821" custLinFactNeighborY="1304">
        <dgm:presLayoutVars>
          <dgm:chMax val="0"/>
          <dgm:chPref val="0"/>
          <dgm:bulletEnabled val="1"/>
        </dgm:presLayoutVars>
      </dgm:prSet>
      <dgm:spPr/>
      <dgm:t>
        <a:bodyPr/>
        <a:lstStyle/>
        <a:p>
          <a:endParaRPr kumimoji="1" lang="ja-JP" altLang="en-US"/>
        </a:p>
      </dgm:t>
    </dgm:pt>
    <dgm:pt modelId="{03A18DC4-2743-4C8F-A00A-A6A9DE549502}" type="pres">
      <dgm:prSet presAssocID="{F75C548A-1284-49BE-BF36-94B143C899CD}" presName="quad3" presStyleLbl="node1" presStyleIdx="2" presStyleCnt="4" custLinFactNeighborX="-3469" custLinFactNeighborY="3255">
        <dgm:presLayoutVars>
          <dgm:chMax val="0"/>
          <dgm:chPref val="0"/>
          <dgm:bulletEnabled val="1"/>
        </dgm:presLayoutVars>
      </dgm:prSet>
      <dgm:spPr/>
      <dgm:t>
        <a:bodyPr/>
        <a:lstStyle/>
        <a:p>
          <a:endParaRPr kumimoji="1" lang="ja-JP" altLang="en-US"/>
        </a:p>
      </dgm:t>
    </dgm:pt>
    <dgm:pt modelId="{054610B4-189D-4219-83A8-ED3A759589E3}" type="pres">
      <dgm:prSet presAssocID="{F75C548A-1284-49BE-BF36-94B143C899CD}" presName="quad4" presStyleLbl="node1" presStyleIdx="3" presStyleCnt="4" custLinFactNeighborX="12331" custLinFactNeighborY="2595">
        <dgm:presLayoutVars>
          <dgm:chMax val="0"/>
          <dgm:chPref val="0"/>
          <dgm:bulletEnabled val="1"/>
        </dgm:presLayoutVars>
      </dgm:prSet>
      <dgm:spPr/>
      <dgm:t>
        <a:bodyPr/>
        <a:lstStyle/>
        <a:p>
          <a:endParaRPr kumimoji="1" lang="ja-JP" altLang="en-US"/>
        </a:p>
      </dgm:t>
    </dgm:pt>
  </dgm:ptLst>
  <dgm:cxnLst>
    <dgm:cxn modelId="{EDDE30DB-7044-4F7E-872E-8F95D0EC7478}" type="presOf" srcId="{957A3BB4-B86E-4E85-B7FE-14A07AF69F0C}" destId="{054610B4-189D-4219-83A8-ED3A759589E3}" srcOrd="0" destOrd="0" presId="urn:microsoft.com/office/officeart/2005/8/layout/matrix3"/>
    <dgm:cxn modelId="{0B3D757C-9434-4B8D-9E49-6714D4D10209}" srcId="{F75C548A-1284-49BE-BF36-94B143C899CD}" destId="{CD8BC8C0-EE7E-4342-B589-67C03C83E8E4}" srcOrd="2" destOrd="0" parTransId="{67F923B8-590B-4DDC-96AD-9DADF1A6B821}" sibTransId="{6B5B4DAE-EE37-47F6-8C82-46B1E0E24063}"/>
    <dgm:cxn modelId="{581A3870-0306-47FC-AFD7-4890402AF598}" type="presOf" srcId="{64447CEA-EF73-485D-BA43-44259E4FC787}" destId="{24C70D19-C2C8-4770-BE9C-CA72F1E3391E}" srcOrd="0" destOrd="0" presId="urn:microsoft.com/office/officeart/2005/8/layout/matrix3"/>
    <dgm:cxn modelId="{D27AA5E1-4C66-4D82-9F6F-2A84B9FCE9F1}" srcId="{F75C548A-1284-49BE-BF36-94B143C899CD}" destId="{F9FCE6B4-1DEF-4BB2-9D4A-204AE2849648}" srcOrd="0" destOrd="0" parTransId="{E21D728B-5935-443E-B70E-D7580A7A6A60}" sibTransId="{E9237C5C-4EE8-4BB2-A8E0-B40970DDA9CD}"/>
    <dgm:cxn modelId="{629BA481-A498-4ABD-A2A7-6CA272737E85}" type="presOf" srcId="{CD8BC8C0-EE7E-4342-B589-67C03C83E8E4}" destId="{03A18DC4-2743-4C8F-A00A-A6A9DE549502}" srcOrd="0" destOrd="0" presId="urn:microsoft.com/office/officeart/2005/8/layout/matrix3"/>
    <dgm:cxn modelId="{9BEE4F58-15EA-40F0-BB6B-FC5118C48CAB}" srcId="{F75C548A-1284-49BE-BF36-94B143C899CD}" destId="{957A3BB4-B86E-4E85-B7FE-14A07AF69F0C}" srcOrd="3" destOrd="0" parTransId="{EBE37EF0-4F62-492D-8DC5-9B3C8237EAEF}" sibTransId="{34954607-4706-4A8F-9E39-47E749950850}"/>
    <dgm:cxn modelId="{E34B2A11-F4A7-468C-B08D-2E1B5248C09E}" type="presOf" srcId="{F9FCE6B4-1DEF-4BB2-9D4A-204AE2849648}" destId="{F14804CA-A06C-41FF-A618-2A0FBAB89AC8}" srcOrd="0" destOrd="0" presId="urn:microsoft.com/office/officeart/2005/8/layout/matrix3"/>
    <dgm:cxn modelId="{319CCDAB-D102-481B-8BAE-73BA1CA421BD}" type="presOf" srcId="{F75C548A-1284-49BE-BF36-94B143C899CD}" destId="{5A52435E-7666-4E09-980F-8296650CBD3D}" srcOrd="0" destOrd="0" presId="urn:microsoft.com/office/officeart/2005/8/layout/matrix3"/>
    <dgm:cxn modelId="{D14F98E6-D583-46F2-8B24-5A5D28AD5C33}" srcId="{F75C548A-1284-49BE-BF36-94B143C899CD}" destId="{64447CEA-EF73-485D-BA43-44259E4FC787}" srcOrd="1" destOrd="0" parTransId="{D15161A8-38F1-4B13-AD06-9C9183C1644A}" sibTransId="{8CA4D6AB-5A87-4C57-989C-6FF60B0D326E}"/>
    <dgm:cxn modelId="{C8394D3F-F174-491B-A6DE-A432CA2E586D}" type="presParOf" srcId="{5A52435E-7666-4E09-980F-8296650CBD3D}" destId="{AEEA549E-227C-4173-8AAB-A133FF4673E8}" srcOrd="0" destOrd="0" presId="urn:microsoft.com/office/officeart/2005/8/layout/matrix3"/>
    <dgm:cxn modelId="{8DF2E357-2899-4EC5-83EF-22D184C4D78B}" type="presParOf" srcId="{5A52435E-7666-4E09-980F-8296650CBD3D}" destId="{F14804CA-A06C-41FF-A618-2A0FBAB89AC8}" srcOrd="1" destOrd="0" presId="urn:microsoft.com/office/officeart/2005/8/layout/matrix3"/>
    <dgm:cxn modelId="{C1767010-4780-4ECF-B1D5-48EC7588D878}" type="presParOf" srcId="{5A52435E-7666-4E09-980F-8296650CBD3D}" destId="{24C70D19-C2C8-4770-BE9C-CA72F1E3391E}" srcOrd="2" destOrd="0" presId="urn:microsoft.com/office/officeart/2005/8/layout/matrix3"/>
    <dgm:cxn modelId="{C87B470D-7B13-4B62-9C4E-C85244B6E855}" type="presParOf" srcId="{5A52435E-7666-4E09-980F-8296650CBD3D}" destId="{03A18DC4-2743-4C8F-A00A-A6A9DE549502}" srcOrd="3" destOrd="0" presId="urn:microsoft.com/office/officeart/2005/8/layout/matrix3"/>
    <dgm:cxn modelId="{FB87E1B7-99D7-4FFF-B75E-6EAC3629F719}" type="presParOf" srcId="{5A52435E-7666-4E09-980F-8296650CBD3D}" destId="{054610B4-189D-4219-83A8-ED3A759589E3}" srcOrd="4" destOrd="0" presId="urn:microsoft.com/office/officeart/2005/8/layout/matrix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A549E-227C-4173-8AAB-A133FF4673E8}">
      <dsp:nvSpPr>
        <dsp:cNvPr id="0" name=""/>
        <dsp:cNvSpPr/>
      </dsp:nvSpPr>
      <dsp:spPr>
        <a:xfrm>
          <a:off x="-59212" y="0"/>
          <a:ext cx="3676762" cy="2805961"/>
        </a:xfrm>
        <a:prstGeom prst="diamond">
          <a:avLst/>
        </a:prstGeom>
        <a:solidFill>
          <a:srgbClr val="FFC000"/>
        </a:solidFill>
        <a:ln>
          <a:noFill/>
        </a:ln>
        <a:effectLst/>
      </dsp:spPr>
      <dsp:style>
        <a:lnRef idx="0">
          <a:scrgbClr r="0" g="0" b="0"/>
        </a:lnRef>
        <a:fillRef idx="1">
          <a:scrgbClr r="0" g="0" b="0"/>
        </a:fillRef>
        <a:effectRef idx="0">
          <a:scrgbClr r="0" g="0" b="0"/>
        </a:effectRef>
        <a:fontRef idx="minor"/>
      </dsp:style>
    </dsp:sp>
    <dsp:sp modelId="{F14804CA-A06C-41FF-A618-2A0FBAB89AC8}">
      <dsp:nvSpPr>
        <dsp:cNvPr id="0" name=""/>
        <dsp:cNvSpPr/>
      </dsp:nvSpPr>
      <dsp:spPr>
        <a:xfrm>
          <a:off x="795227" y="458817"/>
          <a:ext cx="905728" cy="701965"/>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道徳</a:t>
          </a:r>
          <a:endPar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rPr>
            <a:t>35</a:t>
          </a: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時間）</a:t>
          </a:r>
          <a:endParaRPr kumimoji="1" lang="ja-JP" altLang="en-US" sz="1000" kern="1200" dirty="0">
            <a:solidFill>
              <a:schemeClr val="tx1"/>
            </a:solidFill>
            <a:latin typeface="UD デジタル 教科書体 NK-B" panose="02020700000000000000" pitchFamily="18" charset="-128"/>
            <a:ea typeface="UD デジタル 教科書体 NK-B" panose="02020700000000000000" pitchFamily="18" charset="-128"/>
          </a:endParaRPr>
        </a:p>
      </dsp:txBody>
      <dsp:txXfrm>
        <a:off x="829494" y="493084"/>
        <a:ext cx="837194" cy="633431"/>
      </dsp:txXfrm>
    </dsp:sp>
    <dsp:sp modelId="{24C70D19-C2C8-4770-BE9C-CA72F1E3391E}">
      <dsp:nvSpPr>
        <dsp:cNvPr id="0" name=""/>
        <dsp:cNvSpPr/>
      </dsp:nvSpPr>
      <dsp:spPr>
        <a:xfrm>
          <a:off x="1989352" y="495214"/>
          <a:ext cx="951198" cy="665568"/>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特別活動</a:t>
          </a:r>
          <a:endPar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rPr>
            <a:t>35</a:t>
          </a: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時間）</a:t>
          </a:r>
          <a:endParaRPr kumimoji="1" lang="ja-JP" altLang="en-US" sz="1000" kern="1200" dirty="0">
            <a:solidFill>
              <a:schemeClr val="tx1"/>
            </a:solidFill>
            <a:latin typeface="UD デジタル 教科書体 NK-B" panose="02020700000000000000" pitchFamily="18" charset="-128"/>
            <a:ea typeface="UD デジタル 教科書体 NK-B" panose="02020700000000000000" pitchFamily="18" charset="-128"/>
          </a:endParaRPr>
        </a:p>
      </dsp:txBody>
      <dsp:txXfrm>
        <a:off x="2021842" y="527704"/>
        <a:ext cx="886218" cy="600588"/>
      </dsp:txXfrm>
    </dsp:sp>
    <dsp:sp modelId="{03A18DC4-2743-4C8F-A00A-A6A9DE549502}">
      <dsp:nvSpPr>
        <dsp:cNvPr id="0" name=""/>
        <dsp:cNvSpPr/>
      </dsp:nvSpPr>
      <dsp:spPr>
        <a:xfrm>
          <a:off x="604792" y="1480690"/>
          <a:ext cx="1094324" cy="1094324"/>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総合的な学習の時間</a:t>
          </a:r>
          <a:endPar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rPr>
            <a:t>70</a:t>
          </a: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時間）</a:t>
          </a:r>
          <a:endParaRPr kumimoji="1" lang="ja-JP" altLang="en-US" sz="1000" kern="1200" dirty="0">
            <a:solidFill>
              <a:schemeClr val="tx1"/>
            </a:solidFill>
            <a:latin typeface="UD デジタル 教科書体 NK-B" panose="02020700000000000000" pitchFamily="18" charset="-128"/>
            <a:ea typeface="UD デジタル 教科書体 NK-B" panose="02020700000000000000" pitchFamily="18" charset="-128"/>
          </a:endParaRPr>
        </a:p>
      </dsp:txBody>
      <dsp:txXfrm>
        <a:off x="658212" y="1534110"/>
        <a:ext cx="987484" cy="987484"/>
      </dsp:txXfrm>
    </dsp:sp>
    <dsp:sp modelId="{054610B4-189D-4219-83A8-ED3A759589E3}">
      <dsp:nvSpPr>
        <dsp:cNvPr id="0" name=""/>
        <dsp:cNvSpPr/>
      </dsp:nvSpPr>
      <dsp:spPr>
        <a:xfrm>
          <a:off x="1956199" y="1473467"/>
          <a:ext cx="1094324" cy="1094324"/>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各教科</a:t>
          </a:r>
          <a:endPar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（年間時数の</a:t>
          </a:r>
          <a:endParaRPr kumimoji="1" lang="en-US" altLang="ja-JP" sz="1000" kern="12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lvl="0" algn="ctr" defTabSz="444500">
            <a:lnSpc>
              <a:spcPct val="90000"/>
            </a:lnSpc>
            <a:spcBef>
              <a:spcPct val="0"/>
            </a:spcBef>
            <a:spcAft>
              <a:spcPct val="35000"/>
            </a:spcAft>
          </a:pPr>
          <a:r>
            <a:rPr kumimoji="1" lang="ja-JP" altLang="en-US" sz="1000" kern="1200" dirty="0" smtClean="0">
              <a:solidFill>
                <a:schemeClr val="tx1"/>
              </a:solidFill>
              <a:latin typeface="UD デジタル 教科書体 NK-B" panose="02020700000000000000" pitchFamily="18" charset="-128"/>
              <a:ea typeface="UD デジタル 教科書体 NK-B" panose="02020700000000000000" pitchFamily="18" charset="-128"/>
            </a:rPr>
            <a:t>１／４を上限）</a:t>
          </a:r>
          <a:endParaRPr kumimoji="1" lang="ja-JP" altLang="en-US" sz="1000" kern="1200" dirty="0">
            <a:solidFill>
              <a:schemeClr val="tx1"/>
            </a:solidFill>
            <a:latin typeface="UD デジタル 教科書体 NK-B" panose="02020700000000000000" pitchFamily="18" charset="-128"/>
            <a:ea typeface="UD デジタル 教科書体 NK-B" panose="02020700000000000000" pitchFamily="18" charset="-128"/>
          </a:endParaRPr>
        </a:p>
      </dsp:txBody>
      <dsp:txXfrm>
        <a:off x="2009619" y="1526887"/>
        <a:ext cx="987484" cy="987484"/>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15130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18313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0848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2069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59772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309175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9396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11366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213191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3008097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D1EA70-C0EA-427A-B36D-CD63BA494F2C}" type="datetimeFigureOut">
              <a:rPr kumimoji="1" lang="ja-JP" altLang="en-US" smtClean="0"/>
              <a:t>2021/6/11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993498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F6D1EA70-C0EA-427A-B36D-CD63BA494F2C}" type="datetimeFigureOut">
              <a:rPr kumimoji="1" lang="ja-JP" altLang="en-US" smtClean="0"/>
              <a:t>2021/6/11</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84689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emf"/><Relationship Id="rId7" Type="http://schemas.openxmlformats.org/officeDocument/2006/relationships/diagramLayout" Target="../diagrams/layout1.xml"/><Relationship Id="rId12"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image" Target="../media/image5.jpeg"/><Relationship Id="rId5" Type="http://schemas.openxmlformats.org/officeDocument/2006/relationships/image" Target="../media/image4.png"/><Relationship Id="rId10" Type="http://schemas.microsoft.com/office/2007/relationships/diagramDrawing" Target="../diagrams/drawing1.xml"/><Relationship Id="rId4" Type="http://schemas.openxmlformats.org/officeDocument/2006/relationships/image" Target="../media/image3.png"/><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図 62"/>
          <p:cNvPicPr>
            <a:picLocks noChangeAspect="1"/>
          </p:cNvPicPr>
          <p:nvPr/>
        </p:nvPicPr>
        <p:blipFill rotWithShape="1">
          <a:blip r:embed="rId2" cstate="print">
            <a:extLst>
              <a:ext uri="{28A0092B-C50C-407E-A947-70E740481C1C}">
                <a14:useLocalDpi xmlns:a14="http://schemas.microsoft.com/office/drawing/2010/main" val="0"/>
              </a:ext>
            </a:extLst>
          </a:blip>
          <a:srcRect l="5833" t="16162" r="31667" b="14444"/>
          <a:stretch/>
        </p:blipFill>
        <p:spPr>
          <a:xfrm rot="5400000">
            <a:off x="8581368" y="8129979"/>
            <a:ext cx="770438" cy="641564"/>
          </a:xfrm>
          <a:prstGeom prst="rect">
            <a:avLst/>
          </a:prstGeom>
          <a:ln w="25400">
            <a:solidFill>
              <a:schemeClr val="tx1"/>
            </a:solidFill>
          </a:ln>
        </p:spPr>
      </p:pic>
      <p:sp>
        <p:nvSpPr>
          <p:cNvPr id="2" name="タイトル 1"/>
          <p:cNvSpPr>
            <a:spLocks noGrp="1"/>
          </p:cNvSpPr>
          <p:nvPr>
            <p:ph type="ctrTitle"/>
          </p:nvPr>
        </p:nvSpPr>
        <p:spPr>
          <a:xfrm>
            <a:off x="2011045" y="348342"/>
            <a:ext cx="5579110" cy="1167131"/>
          </a:xfrm>
        </p:spPr>
        <p:txBody>
          <a:bodyPr>
            <a:normAutofit/>
          </a:bodyPr>
          <a:lstStyle/>
          <a:p>
            <a:r>
              <a:rPr kumimoji="1" lang="ja-JP" altLang="en-US" sz="5400" dirty="0" smtClean="0">
                <a:latin typeface="UD デジタル 教科書体 NK-B" panose="02020700000000000000" pitchFamily="18" charset="-128"/>
                <a:ea typeface="UD デジタル 教科書体 NK-B" panose="02020700000000000000" pitchFamily="18" charset="-128"/>
              </a:rPr>
              <a:t>研究開発だより</a:t>
            </a:r>
            <a:endParaRPr kumimoji="1" lang="ja-JP" altLang="en-US" sz="5400" dirty="0">
              <a:latin typeface="UD デジタル 教科書体 NK-B" panose="02020700000000000000" pitchFamily="18" charset="-128"/>
              <a:ea typeface="UD デジタル 教科書体 NK-B" panose="02020700000000000000" pitchFamily="18" charset="-128"/>
            </a:endParaRPr>
          </a:p>
        </p:txBody>
      </p:sp>
      <p:sp>
        <p:nvSpPr>
          <p:cNvPr id="3" name="サブタイトル 2"/>
          <p:cNvSpPr>
            <a:spLocks noGrp="1"/>
          </p:cNvSpPr>
          <p:nvPr>
            <p:ph type="subTitle" idx="1"/>
          </p:nvPr>
        </p:nvSpPr>
        <p:spPr>
          <a:xfrm>
            <a:off x="190216" y="2982474"/>
            <a:ext cx="4256965" cy="7223513"/>
          </a:xfrm>
        </p:spPr>
        <p:txBody>
          <a:bodyPr>
            <a:normAutofit/>
          </a:bodyPr>
          <a:lstStyle/>
          <a:p>
            <a:pPr algn="l">
              <a:lnSpc>
                <a:spcPts val="1560"/>
              </a:lnSpc>
            </a:pPr>
            <a:r>
              <a:rPr kumimoji="1" lang="ja-JP" altLang="en-US" sz="1300" dirty="0" smtClean="0">
                <a:latin typeface="UD デジタル 教科書体 N-R" panose="02020400000000000000" pitchFamily="17" charset="-128"/>
                <a:ea typeface="UD デジタル 教科書体 N-R" panose="02020400000000000000" pitchFamily="17" charset="-128"/>
              </a:rPr>
              <a:t>　平成</a:t>
            </a:r>
            <a:r>
              <a:rPr kumimoji="1" lang="en-US" altLang="ja-JP" sz="1300" dirty="0" smtClean="0">
                <a:latin typeface="UD デジタル 教科書体 N-R" panose="02020400000000000000" pitchFamily="17" charset="-128"/>
                <a:ea typeface="UD デジタル 教科書体 N-R" panose="02020400000000000000" pitchFamily="17" charset="-128"/>
              </a:rPr>
              <a:t>30</a:t>
            </a:r>
            <a:r>
              <a:rPr kumimoji="1" lang="ja-JP" altLang="en-US" sz="1300" dirty="0" smtClean="0">
                <a:latin typeface="UD デジタル 教科書体 N-R" panose="02020400000000000000" pitchFamily="17" charset="-128"/>
                <a:ea typeface="UD デジタル 教科書体 N-R" panose="02020400000000000000" pitchFamily="17" charset="-128"/>
              </a:rPr>
              <a:t>年度から文部科学省より研究開発学校の指定を受け，</a:t>
            </a:r>
            <a:r>
              <a:rPr kumimoji="1" lang="en-US" altLang="ja-JP" sz="1300" dirty="0" smtClean="0">
                <a:latin typeface="UD デジタル 教科書体 N-R" panose="02020400000000000000" pitchFamily="17" charset="-128"/>
                <a:ea typeface="UD デジタル 教科書体 N-R" panose="02020400000000000000" pitchFamily="17" charset="-128"/>
              </a:rPr>
              <a:t>4</a:t>
            </a:r>
            <a:r>
              <a:rPr kumimoji="1" lang="ja-JP" altLang="en-US" sz="1300" dirty="0" smtClean="0">
                <a:latin typeface="UD デジタル 教科書体 N-R" panose="02020400000000000000" pitchFamily="17" charset="-128"/>
                <a:ea typeface="UD デジタル 教科書体 N-R" panose="02020400000000000000" pitchFamily="17" charset="-128"/>
              </a:rPr>
              <a:t>年計画で研究開発を行っています。新領域「光輝（かがやき）」，「光輝（かがやき）視点の保育」及び「保育・教科」を含めた全教育課程における「</a:t>
            </a:r>
            <a:r>
              <a:rPr kumimoji="1" lang="ja-JP" altLang="en-US" sz="1300" b="1" u="sng" dirty="0" smtClean="0">
                <a:latin typeface="UD デジタル 教科書体 N-R" panose="02020400000000000000" pitchFamily="17" charset="-128"/>
                <a:ea typeface="UD デジタル 教科書体 N-R" panose="02020400000000000000" pitchFamily="17" charset="-128"/>
              </a:rPr>
              <a:t>３つの次元及びその基礎となる資質・能力</a:t>
            </a:r>
            <a:r>
              <a:rPr kumimoji="1" lang="ja-JP" altLang="en-US" sz="1300" dirty="0" smtClean="0">
                <a:latin typeface="UD デジタル 教科書体 N-R" panose="02020400000000000000" pitchFamily="17" charset="-128"/>
                <a:ea typeface="UD デジタル 教科書体 N-R" panose="02020400000000000000" pitchFamily="17" charset="-128"/>
              </a:rPr>
              <a:t>」を育成する幼小中一貫教育カリキュラム（注：コトバ①）を開発しています。</a:t>
            </a:r>
            <a:endParaRPr lang="en-US" altLang="ja-JP" sz="1300" dirty="0" smtClean="0">
              <a:latin typeface="UD デジタル 教科書体 N-R" panose="02020400000000000000" pitchFamily="17" charset="-128"/>
              <a:ea typeface="UD デジタル 教科書体 N-R" panose="02020400000000000000" pitchFamily="17" charset="-128"/>
            </a:endParaRPr>
          </a:p>
          <a:p>
            <a:pPr algn="l">
              <a:lnSpc>
                <a:spcPts val="1560"/>
              </a:lnSpc>
            </a:pPr>
            <a:r>
              <a:rPr kumimoji="1" lang="ja-JP" altLang="en-US" sz="1300" dirty="0">
                <a:latin typeface="UD デジタル 教科書体 N-R" panose="02020400000000000000" pitchFamily="17" charset="-128"/>
                <a:ea typeface="UD デジタル 教科書体 N-R" panose="02020400000000000000" pitchFamily="17" charset="-128"/>
              </a:rPr>
              <a:t>　</a:t>
            </a:r>
            <a:r>
              <a:rPr kumimoji="1" lang="ja-JP" altLang="en-US" sz="1300" dirty="0" smtClean="0">
                <a:latin typeface="UD デジタル 教科書体 N-R" panose="02020400000000000000" pitchFamily="17" charset="-128"/>
                <a:ea typeface="UD デジタル 教科書体 N-R" panose="02020400000000000000" pitchFamily="17" charset="-128"/>
              </a:rPr>
              <a:t>このカリキュラムでは，</a:t>
            </a:r>
            <a:r>
              <a:rPr kumimoji="1" lang="ja-JP" altLang="en-US" sz="1300" b="1" u="sng" dirty="0" smtClean="0">
                <a:latin typeface="UD デジタル 教科書体 N-R" panose="02020400000000000000" pitchFamily="17" charset="-128"/>
                <a:ea typeface="UD デジタル 教科書体 N-R" panose="02020400000000000000" pitchFamily="17" charset="-128"/>
              </a:rPr>
              <a:t>高度に競争化された多様性社会に適応するために求められ</a:t>
            </a:r>
            <a:r>
              <a:rPr lang="ja-JP" altLang="en-US" sz="1300" b="1" u="sng" dirty="0" smtClean="0">
                <a:latin typeface="UD デジタル 教科書体 N-R" panose="02020400000000000000" pitchFamily="17" charset="-128"/>
                <a:ea typeface="UD デジタル 教科書体 N-R" panose="02020400000000000000" pitchFamily="17" charset="-128"/>
              </a:rPr>
              <a:t>る力を育成する</a:t>
            </a:r>
            <a:r>
              <a:rPr lang="ja-JP" altLang="en-US" sz="1300" dirty="0" smtClean="0">
                <a:latin typeface="UD デジタル 教科書体 N-R" panose="02020400000000000000" pitchFamily="17" charset="-128"/>
                <a:ea typeface="UD デジタル 教科書体 N-R" panose="02020400000000000000" pitchFamily="17" charset="-128"/>
              </a:rPr>
              <a:t>ことをめざして</a:t>
            </a:r>
            <a:r>
              <a:rPr lang="ja-JP" altLang="en-US" sz="1300" dirty="0">
                <a:latin typeface="UD デジタル 教科書体 N-R" panose="02020400000000000000" pitchFamily="17" charset="-128"/>
                <a:ea typeface="UD デジタル 教科書体 N-R" panose="02020400000000000000" pitchFamily="17" charset="-128"/>
              </a:rPr>
              <a:t>います</a:t>
            </a:r>
            <a:r>
              <a:rPr lang="ja-JP" altLang="en-US" sz="1300" dirty="0" smtClean="0">
                <a:latin typeface="UD デジタル 教科書体 N-R" panose="02020400000000000000" pitchFamily="17" charset="-128"/>
                <a:ea typeface="UD デジタル 教科書体 N-R" panose="02020400000000000000" pitchFamily="17" charset="-128"/>
              </a:rPr>
              <a:t>。大きな変化の時代にあって，予想できない未来を生き抜くためには，従来の知識の習得だけでは難しいでしょう。そのため学校教育で，生活の中でこそ生きて働く</a:t>
            </a:r>
            <a:r>
              <a:rPr lang="ja-JP" altLang="en-US" sz="1300" b="1" u="sng" dirty="0" smtClean="0">
                <a:latin typeface="UD デジタル 教科書体 N-R" panose="02020400000000000000" pitchFamily="17" charset="-128"/>
                <a:ea typeface="UD デジタル 教科書体 N-R" panose="02020400000000000000" pitchFamily="17" charset="-128"/>
              </a:rPr>
              <a:t>横断的</a:t>
            </a:r>
            <a:r>
              <a:rPr lang="ja-JP" altLang="en-US" sz="1300" b="1" u="sng" dirty="0">
                <a:latin typeface="UD デジタル 教科書体 N-R" panose="02020400000000000000" pitchFamily="17" charset="-128"/>
                <a:ea typeface="UD デジタル 教科書体 N-R" panose="02020400000000000000" pitchFamily="17" charset="-128"/>
              </a:rPr>
              <a:t>な知識</a:t>
            </a:r>
            <a:r>
              <a:rPr lang="ja-JP" altLang="en-US" sz="1300" dirty="0">
                <a:latin typeface="UD デジタル 教科書体 N-R" panose="02020400000000000000" pitchFamily="17" charset="-128"/>
                <a:ea typeface="UD デジタル 教科書体 N-R" panose="02020400000000000000" pitchFamily="17" charset="-128"/>
              </a:rPr>
              <a:t>を身に付けさせ，めまぐるしく変化する社会</a:t>
            </a:r>
            <a:r>
              <a:rPr lang="ja-JP" altLang="en-US" sz="1300" dirty="0" smtClean="0">
                <a:latin typeface="UD デジタル 教科書体 N-R" panose="02020400000000000000" pitchFamily="17" charset="-128"/>
                <a:ea typeface="UD デジタル 教科書体 N-R" panose="02020400000000000000" pitchFamily="17" charset="-128"/>
              </a:rPr>
              <a:t>を生き抜くため</a:t>
            </a:r>
            <a:r>
              <a:rPr lang="ja-JP" altLang="en-US" sz="1300" dirty="0">
                <a:latin typeface="UD デジタル 教科書体 N-R" panose="02020400000000000000" pitchFamily="17" charset="-128"/>
                <a:ea typeface="UD デジタル 教科書体 N-R" panose="02020400000000000000" pitchFamily="17" charset="-128"/>
              </a:rPr>
              <a:t>に必要</a:t>
            </a:r>
            <a:r>
              <a:rPr lang="ja-JP" altLang="en-US" sz="1300" dirty="0" smtClean="0">
                <a:latin typeface="UD デジタル 教科書体 N-R" panose="02020400000000000000" pitchFamily="17" charset="-128"/>
                <a:ea typeface="UD デジタル 教科書体 N-R" panose="02020400000000000000" pitchFamily="17" charset="-128"/>
              </a:rPr>
              <a:t>な豊かな人間性と，あきらめず</a:t>
            </a:r>
            <a:r>
              <a:rPr lang="ja-JP" altLang="en-US" sz="1300" dirty="0">
                <a:latin typeface="UD デジタル 教科書体 N-R" panose="02020400000000000000" pitchFamily="17" charset="-128"/>
                <a:ea typeface="UD デジタル 教科書体 N-R" panose="02020400000000000000" pitchFamily="17" charset="-128"/>
              </a:rPr>
              <a:t>に耐え抜く力強さ，</a:t>
            </a:r>
            <a:r>
              <a:rPr lang="ja-JP" altLang="en-US" sz="1300" b="1" u="sng" dirty="0">
                <a:latin typeface="UD デジタル 教科書体 N-R" panose="02020400000000000000" pitchFamily="17" charset="-128"/>
                <a:ea typeface="UD デジタル 教科書体 N-R" panose="02020400000000000000" pitchFamily="17" charset="-128"/>
              </a:rPr>
              <a:t>レジリエンス</a:t>
            </a:r>
            <a:r>
              <a:rPr lang="ja-JP" altLang="en-US" sz="1300" dirty="0" smtClean="0">
                <a:latin typeface="UD デジタル 教科書体 N-R" panose="02020400000000000000" pitchFamily="17" charset="-128"/>
                <a:ea typeface="UD デジタル 教科書体 N-R" panose="02020400000000000000" pitchFamily="17" charset="-128"/>
              </a:rPr>
              <a:t>を育てる</a:t>
            </a:r>
            <a:r>
              <a:rPr lang="ja-JP" altLang="en-US" sz="1300" dirty="0">
                <a:latin typeface="UD デジタル 教科書体 N-R" panose="02020400000000000000" pitchFamily="17" charset="-128"/>
                <a:ea typeface="UD デジタル 教科書体 N-R" panose="02020400000000000000" pitchFamily="17" charset="-128"/>
              </a:rPr>
              <a:t>教育へ</a:t>
            </a:r>
            <a:r>
              <a:rPr lang="ja-JP" altLang="en-US" sz="1300" dirty="0" smtClean="0">
                <a:latin typeface="UD デジタル 教科書体 N-R" panose="02020400000000000000" pitchFamily="17" charset="-128"/>
                <a:ea typeface="UD デジタル 教科書体 N-R" panose="02020400000000000000" pitchFamily="17" charset="-128"/>
              </a:rPr>
              <a:t>と</a:t>
            </a:r>
            <a:r>
              <a:rPr lang="ja-JP" altLang="en-US" sz="1300" dirty="0">
                <a:latin typeface="UD デジタル 教科書体 N-R" panose="02020400000000000000" pitchFamily="17" charset="-128"/>
                <a:ea typeface="UD デジタル 教科書体 N-R" panose="02020400000000000000" pitchFamily="17" charset="-128"/>
              </a:rPr>
              <a:t>舵</a:t>
            </a:r>
            <a:r>
              <a:rPr lang="ja-JP" altLang="en-US" sz="1300" dirty="0" smtClean="0">
                <a:latin typeface="UD デジタル 教科書体 N-R" panose="02020400000000000000" pitchFamily="17" charset="-128"/>
                <a:ea typeface="UD デジタル 教科書体 N-R" panose="02020400000000000000" pitchFamily="17" charset="-128"/>
              </a:rPr>
              <a:t>を切っていく必要</a:t>
            </a:r>
            <a:r>
              <a:rPr lang="ja-JP" altLang="en-US" sz="1300" dirty="0">
                <a:latin typeface="UD デジタル 教科書体 N-R" panose="02020400000000000000" pitchFamily="17" charset="-128"/>
                <a:ea typeface="UD デジタル 教科書体 N-R" panose="02020400000000000000" pitchFamily="17" charset="-128"/>
              </a:rPr>
              <a:t>が</a:t>
            </a:r>
            <a:r>
              <a:rPr lang="ja-JP" altLang="en-US" sz="1300" dirty="0" smtClean="0">
                <a:latin typeface="UD デジタル 教科書体 N-R" panose="02020400000000000000" pitchFamily="17" charset="-128"/>
                <a:ea typeface="UD デジタル 教科書体 N-R" panose="02020400000000000000" pitchFamily="17" charset="-128"/>
              </a:rPr>
              <a:t>あります。さらに，人工</a:t>
            </a:r>
            <a:r>
              <a:rPr lang="ja-JP" altLang="en-US" sz="1300" dirty="0">
                <a:latin typeface="UD デジタル 教科書体 N-R" panose="02020400000000000000" pitchFamily="17" charset="-128"/>
                <a:ea typeface="UD デジタル 教科書体 N-R" panose="02020400000000000000" pitchFamily="17" charset="-128"/>
              </a:rPr>
              <a:t>知能等には備わっていない，価値あるものに</a:t>
            </a:r>
            <a:r>
              <a:rPr lang="ja-JP" altLang="en-US" sz="1300" dirty="0" smtClean="0">
                <a:latin typeface="UD デジタル 教科書体 N-R" panose="02020400000000000000" pitchFamily="17" charset="-128"/>
                <a:ea typeface="UD デジタル 教科書体 N-R" panose="02020400000000000000" pitchFamily="17" charset="-128"/>
              </a:rPr>
              <a:t>気づく人間らしい豊かな感覚</a:t>
            </a:r>
            <a:r>
              <a:rPr lang="ja-JP" altLang="en-US" sz="1300" dirty="0">
                <a:latin typeface="UD デジタル 教科書体 N-R" panose="02020400000000000000" pitchFamily="17" charset="-128"/>
                <a:ea typeface="UD デジタル 教科書体 N-R" panose="02020400000000000000" pitchFamily="17" charset="-128"/>
              </a:rPr>
              <a:t>，すなわち</a:t>
            </a:r>
            <a:r>
              <a:rPr lang="ja-JP" altLang="en-US" sz="1300" b="1" u="sng" dirty="0">
                <a:latin typeface="UD デジタル 教科書体 N-R" panose="02020400000000000000" pitchFamily="17" charset="-128"/>
                <a:ea typeface="UD デジタル 教科書体 N-R" panose="02020400000000000000" pitchFamily="17" charset="-128"/>
              </a:rPr>
              <a:t>躍動する</a:t>
            </a:r>
            <a:r>
              <a:rPr lang="ja-JP" altLang="en-US" sz="1300" b="1" u="sng" dirty="0" smtClean="0">
                <a:latin typeface="UD デジタル 教科書体 N-R" panose="02020400000000000000" pitchFamily="17" charset="-128"/>
                <a:ea typeface="UD デジタル 教科書体 N-R" panose="02020400000000000000" pitchFamily="17" charset="-128"/>
              </a:rPr>
              <a:t>感性</a:t>
            </a:r>
            <a:r>
              <a:rPr lang="ja-JP" altLang="en-US" sz="1300" dirty="0" smtClean="0">
                <a:latin typeface="UD デジタル 教科書体 N-R" panose="02020400000000000000" pitchFamily="17" charset="-128"/>
                <a:ea typeface="UD デジタル 教科書体 N-R" panose="02020400000000000000" pitchFamily="17" charset="-128"/>
              </a:rPr>
              <a:t>も大切だと考えます。</a:t>
            </a:r>
            <a:endParaRPr lang="en-US" altLang="ja-JP" sz="1300" dirty="0" smtClean="0">
              <a:latin typeface="UD デジタル 教科書体 N-R" panose="02020400000000000000" pitchFamily="17" charset="-128"/>
              <a:ea typeface="UD デジタル 教科書体 N-R" panose="02020400000000000000" pitchFamily="17" charset="-128"/>
            </a:endParaRPr>
          </a:p>
          <a:p>
            <a:pPr algn="l">
              <a:lnSpc>
                <a:spcPts val="1560"/>
              </a:lnSpc>
            </a:pPr>
            <a:r>
              <a:rPr kumimoji="1" lang="ja-JP" altLang="en-US" sz="1300" dirty="0">
                <a:latin typeface="UD デジタル 教科書体 N-R" panose="02020400000000000000" pitchFamily="17" charset="-128"/>
                <a:ea typeface="UD デジタル 教科書体 N-R" panose="02020400000000000000" pitchFamily="17" charset="-128"/>
              </a:rPr>
              <a:t>　</a:t>
            </a:r>
            <a:r>
              <a:rPr kumimoji="1" lang="ja-JP" altLang="en-US" sz="1300" dirty="0" smtClean="0">
                <a:latin typeface="UD デジタル 教科書体 N-R" panose="02020400000000000000" pitchFamily="17" charset="-128"/>
                <a:ea typeface="UD デジタル 教科書体 N-R" panose="02020400000000000000" pitchFamily="17" charset="-128"/>
              </a:rPr>
              <a:t>そのために，</a:t>
            </a:r>
            <a:r>
              <a:rPr kumimoji="1" lang="ja-JP" altLang="en-US" sz="1300" b="1" u="sng" dirty="0" smtClean="0">
                <a:latin typeface="UD デジタル 教科書体 N-R" panose="02020400000000000000" pitchFamily="17" charset="-128"/>
                <a:ea typeface="UD デジタル 教科書体 N-R" panose="02020400000000000000" pitchFamily="17" charset="-128"/>
              </a:rPr>
              <a:t>総合的な学習，道徳，特別活動のすべての時間と，各教科の１／４を上限とする時間</a:t>
            </a:r>
            <a:r>
              <a:rPr kumimoji="1" lang="ja-JP" altLang="en-US" sz="1300" dirty="0" smtClean="0">
                <a:latin typeface="UD デジタル 教科書体 N-R" panose="02020400000000000000" pitchFamily="17" charset="-128"/>
                <a:ea typeface="UD デジタル 教科書体 N-R" panose="02020400000000000000" pitchFamily="17" charset="-128"/>
              </a:rPr>
              <a:t>を合わせて「光輝（かがやき）」として学習を進めています。公立校では道徳は教科化されました。特別活動とは，いわゆる学級会や学級活動と呼ばれていたものや行事などです。これらをすべて含んでいることが，「光輝（かがやき）」の特長であり，強みでもあります。例えば</a:t>
            </a:r>
            <a:r>
              <a:rPr kumimoji="1" lang="en-US" altLang="ja-JP" sz="1300" dirty="0" smtClean="0">
                <a:latin typeface="UD デジタル 教科書体 N-R" panose="02020400000000000000" pitchFamily="17" charset="-128"/>
                <a:ea typeface="UD デジタル 教科書体 N-R" panose="02020400000000000000" pitchFamily="17" charset="-128"/>
              </a:rPr>
              <a:t>6</a:t>
            </a:r>
            <a:r>
              <a:rPr kumimoji="1" lang="ja-JP" altLang="en-US" sz="1300" dirty="0" smtClean="0">
                <a:latin typeface="UD デジタル 教科書体 N-R" panose="02020400000000000000" pitchFamily="17" charset="-128"/>
                <a:ea typeface="UD デジタル 教科書体 N-R" panose="02020400000000000000" pitchFamily="17" charset="-128"/>
              </a:rPr>
              <a:t>年生であれば，年間「</a:t>
            </a:r>
            <a:r>
              <a:rPr kumimoji="1" lang="en-US" altLang="ja-JP" sz="1300" dirty="0" smtClean="0">
                <a:latin typeface="UD デジタル 教科書体 N-R" panose="02020400000000000000" pitchFamily="17" charset="-128"/>
                <a:ea typeface="UD デジタル 教科書体 N-R" panose="02020400000000000000" pitchFamily="17" charset="-128"/>
              </a:rPr>
              <a:t>140</a:t>
            </a:r>
            <a:r>
              <a:rPr kumimoji="1" lang="ja-JP" altLang="en-US" sz="1300" dirty="0" smtClean="0">
                <a:latin typeface="UD デジタル 教科書体 N-R" panose="02020400000000000000" pitchFamily="17" charset="-128"/>
                <a:ea typeface="UD デジタル 教科書体 N-R" panose="02020400000000000000" pitchFamily="17" charset="-128"/>
              </a:rPr>
              <a:t>時間＋各教科からの拠出時間」が，「光輝（かがやき）」として使われます。</a:t>
            </a:r>
            <a:endParaRPr kumimoji="1" lang="ja-JP" altLang="en-US" sz="1300" dirty="0">
              <a:latin typeface="UD デジタル 教科書体 N-R" panose="02020400000000000000" pitchFamily="17" charset="-128"/>
              <a:ea typeface="UD デジタル 教科書体 N-R" panose="02020400000000000000" pitchFamily="17" charset="-128"/>
            </a:endParaRPr>
          </a:p>
        </p:txBody>
      </p:sp>
      <p:sp>
        <p:nvSpPr>
          <p:cNvPr id="4" name="タイトル 1"/>
          <p:cNvSpPr txBox="1">
            <a:spLocks/>
          </p:cNvSpPr>
          <p:nvPr/>
        </p:nvSpPr>
        <p:spPr>
          <a:xfrm>
            <a:off x="2987040" y="312056"/>
            <a:ext cx="3540943" cy="275773"/>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900" dirty="0" smtClean="0">
                <a:latin typeface="UD デジタル 教科書体 NK-B" panose="02020700000000000000" pitchFamily="18" charset="-128"/>
                <a:ea typeface="UD デジタル 教科書体 NK-B" panose="02020700000000000000" pitchFamily="18" charset="-128"/>
              </a:rPr>
              <a:t>文部科学省研究開発指定校事業の取組を発信するニュースレター</a:t>
            </a:r>
            <a:endParaRPr lang="ja-JP" altLang="en-US" sz="900" dirty="0">
              <a:latin typeface="UD デジタル 教科書体 NK-B" panose="02020700000000000000" pitchFamily="18" charset="-128"/>
              <a:ea typeface="UD デジタル 教科書体 NK-B" panose="02020700000000000000" pitchFamily="18" charset="-128"/>
            </a:endParaRPr>
          </a:p>
        </p:txBody>
      </p:sp>
      <p:sp>
        <p:nvSpPr>
          <p:cNvPr id="5" name="タイトル 1"/>
          <p:cNvSpPr txBox="1">
            <a:spLocks/>
          </p:cNvSpPr>
          <p:nvPr/>
        </p:nvSpPr>
        <p:spPr>
          <a:xfrm>
            <a:off x="7746093" y="696685"/>
            <a:ext cx="1309914" cy="818788"/>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400" dirty="0" smtClean="0">
                <a:latin typeface="UD デジタル 教科書体 NK-B" panose="02020700000000000000" pitchFamily="18" charset="-128"/>
                <a:ea typeface="UD デジタル 教科書体 NK-B" panose="02020700000000000000" pitchFamily="18" charset="-128"/>
              </a:rPr>
              <a:t>Vol.</a:t>
            </a:r>
            <a:r>
              <a:rPr lang="en-US" altLang="ja-JP" sz="4800" dirty="0">
                <a:latin typeface="UD デジタル 教科書体 NK-B" panose="02020700000000000000" pitchFamily="18" charset="-128"/>
                <a:ea typeface="UD デジタル 教科書体 NK-B" panose="02020700000000000000" pitchFamily="18" charset="-128"/>
              </a:rPr>
              <a:t>1</a:t>
            </a:r>
            <a:endParaRPr lang="ja-JP" altLang="en-US" sz="2400" dirty="0">
              <a:latin typeface="UD デジタル 教科書体 NK-B" panose="02020700000000000000" pitchFamily="18" charset="-128"/>
              <a:ea typeface="UD デジタル 教科書体 NK-B" panose="02020700000000000000" pitchFamily="18" charset="-128"/>
            </a:endParaRPr>
          </a:p>
        </p:txBody>
      </p:sp>
      <p:pic>
        <p:nvPicPr>
          <p:cNvPr id="7" name="図 6"/>
          <p:cNvPicPr>
            <a:picLocks noChangeAspect="1"/>
          </p:cNvPicPr>
          <p:nvPr/>
        </p:nvPicPr>
        <p:blipFill>
          <a:blip r:embed="rId3"/>
          <a:stretch>
            <a:fillRect/>
          </a:stretch>
        </p:blipFill>
        <p:spPr>
          <a:xfrm>
            <a:off x="246102" y="399142"/>
            <a:ext cx="1764943" cy="1073833"/>
          </a:xfrm>
          <a:prstGeom prst="rect">
            <a:avLst/>
          </a:prstGeom>
        </p:spPr>
      </p:pic>
      <p:cxnSp>
        <p:nvCxnSpPr>
          <p:cNvPr id="9" name="直線コネクタ 8"/>
          <p:cNvCxnSpPr/>
          <p:nvPr/>
        </p:nvCxnSpPr>
        <p:spPr>
          <a:xfrm>
            <a:off x="246102" y="2040837"/>
            <a:ext cx="9028527" cy="14513"/>
          </a:xfrm>
          <a:prstGeom prst="line">
            <a:avLst/>
          </a:prstGeom>
          <a:ln w="180975" cmpd="thinThick"/>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154018" y="1616030"/>
            <a:ext cx="7212693" cy="319315"/>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400" dirty="0" smtClean="0">
                <a:latin typeface="UD デジタル 教科書体 NK-B" panose="02020700000000000000" pitchFamily="18" charset="-128"/>
                <a:ea typeface="UD デジタル 教科書体 NK-B" panose="02020700000000000000" pitchFamily="18" charset="-128"/>
              </a:rPr>
              <a:t>「光輝（かがやき）」で資質・能力を働かせ，輝いている子どもたちの様子をお届けいたします！</a:t>
            </a:r>
            <a:endParaRPr lang="ja-JP" altLang="en-US" sz="1400" dirty="0">
              <a:latin typeface="UD デジタル 教科書体 NK-B" panose="02020700000000000000" pitchFamily="18" charset="-128"/>
              <a:ea typeface="UD デジタル 教科書体 NK-B" panose="02020700000000000000" pitchFamily="18" charset="-128"/>
            </a:endParaRPr>
          </a:p>
        </p:txBody>
      </p:sp>
      <p:cxnSp>
        <p:nvCxnSpPr>
          <p:cNvPr id="13" name="直線コネクタ 12"/>
          <p:cNvCxnSpPr/>
          <p:nvPr/>
        </p:nvCxnSpPr>
        <p:spPr>
          <a:xfrm>
            <a:off x="246100" y="1537246"/>
            <a:ext cx="9028527" cy="14513"/>
          </a:xfrm>
          <a:prstGeom prst="line">
            <a:avLst/>
          </a:prstGeom>
          <a:ln w="85725" cmpd="thickThin"/>
        </p:spPr>
        <p:style>
          <a:lnRef idx="1">
            <a:schemeClr val="accent1"/>
          </a:lnRef>
          <a:fillRef idx="0">
            <a:schemeClr val="accent1"/>
          </a:fillRef>
          <a:effectRef idx="0">
            <a:schemeClr val="accent1"/>
          </a:effectRef>
          <a:fontRef idx="minor">
            <a:schemeClr val="tx1"/>
          </a:fontRef>
        </p:style>
      </p:cxnSp>
      <p:sp>
        <p:nvSpPr>
          <p:cNvPr id="15" name="タイトル 1"/>
          <p:cNvSpPr txBox="1">
            <a:spLocks/>
          </p:cNvSpPr>
          <p:nvPr/>
        </p:nvSpPr>
        <p:spPr>
          <a:xfrm>
            <a:off x="85995" y="2198709"/>
            <a:ext cx="4671516" cy="709608"/>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4000" b="1" dirty="0" smtClean="0">
                <a:ln w="22225">
                  <a:solidFill>
                    <a:schemeClr val="accent2"/>
                  </a:solidFill>
                  <a:prstDash val="solid"/>
                </a:ln>
                <a:solidFill>
                  <a:schemeClr val="accent2">
                    <a:lumMod val="40000"/>
                    <a:lumOff val="60000"/>
                  </a:schemeClr>
                </a:solidFill>
                <a:latin typeface="UD デジタル 教科書体 NK-B" panose="02020700000000000000" pitchFamily="18" charset="-128"/>
                <a:ea typeface="UD デジタル 教科書体 NK-B" panose="02020700000000000000" pitchFamily="18" charset="-128"/>
              </a:rPr>
              <a:t>そ</a:t>
            </a:r>
            <a:r>
              <a:rPr lang="ja-JP" altLang="en-US" sz="4000" b="1" dirty="0">
                <a:ln w="22225">
                  <a:solidFill>
                    <a:schemeClr val="accent2"/>
                  </a:solidFill>
                  <a:prstDash val="solid"/>
                </a:ln>
                <a:solidFill>
                  <a:schemeClr val="accent2">
                    <a:lumMod val="40000"/>
                    <a:lumOff val="60000"/>
                  </a:schemeClr>
                </a:solidFill>
                <a:latin typeface="UD デジタル 教科書体 NK-B" panose="02020700000000000000" pitchFamily="18" charset="-128"/>
                <a:ea typeface="UD デジタル 教科書体 NK-B" panose="02020700000000000000" pitchFamily="18" charset="-128"/>
              </a:rPr>
              <a:t>も</a:t>
            </a:r>
            <a:r>
              <a:rPr lang="ja-JP" altLang="en-US" sz="1600" dirty="0" smtClean="0">
                <a:latin typeface="UD デジタル 教科書体 NK-B" panose="02020700000000000000" pitchFamily="18" charset="-128"/>
                <a:ea typeface="UD デジタル 教科書体 NK-B" panose="02020700000000000000" pitchFamily="18" charset="-128"/>
              </a:rPr>
              <a:t>そも，「光輝（かがやき）」ってどんな学習？</a:t>
            </a:r>
            <a:endParaRPr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16" name="タイトル 1"/>
          <p:cNvSpPr txBox="1">
            <a:spLocks/>
          </p:cNvSpPr>
          <p:nvPr/>
        </p:nvSpPr>
        <p:spPr>
          <a:xfrm>
            <a:off x="4844694" y="2338096"/>
            <a:ext cx="4267160" cy="580018"/>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4000" b="1" dirty="0" smtClean="0">
                <a:ln w="22225">
                  <a:solidFill>
                    <a:schemeClr val="accent2"/>
                  </a:solidFill>
                  <a:prstDash val="solid"/>
                </a:ln>
                <a:solidFill>
                  <a:schemeClr val="accent2">
                    <a:lumMod val="40000"/>
                    <a:lumOff val="60000"/>
                  </a:schemeClr>
                </a:solidFill>
                <a:latin typeface="UD デジタル 教科書体 NK-B" panose="02020700000000000000" pitchFamily="18" charset="-128"/>
                <a:ea typeface="UD デジタル 教科書体 NK-B" panose="02020700000000000000" pitchFamily="18" charset="-128"/>
              </a:rPr>
              <a:t>こん</a:t>
            </a:r>
            <a:r>
              <a:rPr lang="ja-JP" altLang="en-US" sz="1600" dirty="0" smtClean="0">
                <a:latin typeface="UD デジタル 教科書体 NK-B" panose="02020700000000000000" pitchFamily="18" charset="-128"/>
                <a:ea typeface="UD デジタル 教科書体 NK-B" panose="02020700000000000000" pitchFamily="18" charset="-128"/>
              </a:rPr>
              <a:t>な力をつけていきます！</a:t>
            </a:r>
            <a:endParaRPr lang="ja-JP" altLang="en-US" sz="5400" dirty="0">
              <a:latin typeface="UD デジタル 教科書体 NK-B" panose="02020700000000000000" pitchFamily="18" charset="-128"/>
              <a:ea typeface="UD デジタル 教科書体 NK-B" panose="02020700000000000000" pitchFamily="18" charset="-128"/>
            </a:endParaRPr>
          </a:p>
        </p:txBody>
      </p:sp>
      <p:sp>
        <p:nvSpPr>
          <p:cNvPr id="17" name="タイトル 1"/>
          <p:cNvSpPr txBox="1">
            <a:spLocks/>
          </p:cNvSpPr>
          <p:nvPr/>
        </p:nvSpPr>
        <p:spPr>
          <a:xfrm>
            <a:off x="8016838" y="449942"/>
            <a:ext cx="768423" cy="274823"/>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800" dirty="0" smtClean="0">
                <a:latin typeface="UD デジタル 教科書体 NK-B" panose="02020700000000000000" pitchFamily="18" charset="-128"/>
                <a:ea typeface="UD デジタル 教科書体 NK-B" panose="02020700000000000000" pitchFamily="18" charset="-128"/>
              </a:rPr>
              <a:t>2021.06</a:t>
            </a:r>
            <a:endParaRPr lang="ja-JP" altLang="en-US" sz="800" dirty="0">
              <a:latin typeface="UD デジタル 教科書体 NK-B" panose="02020700000000000000" pitchFamily="18" charset="-128"/>
              <a:ea typeface="UD デジタル 教科書体 NK-B" panose="02020700000000000000" pitchFamily="18" charset="-128"/>
            </a:endParaRPr>
          </a:p>
        </p:txBody>
      </p:sp>
      <p:sp>
        <p:nvSpPr>
          <p:cNvPr id="18" name="タイトル 1"/>
          <p:cNvSpPr txBox="1">
            <a:spLocks/>
          </p:cNvSpPr>
          <p:nvPr/>
        </p:nvSpPr>
        <p:spPr>
          <a:xfrm>
            <a:off x="4783286" y="7896831"/>
            <a:ext cx="3193774" cy="801455"/>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4000" b="1" dirty="0" smtClean="0">
                <a:ln w="22225">
                  <a:solidFill>
                    <a:schemeClr val="accent2"/>
                  </a:solidFill>
                  <a:prstDash val="solid"/>
                </a:ln>
                <a:solidFill>
                  <a:schemeClr val="accent2">
                    <a:lumMod val="40000"/>
                    <a:lumOff val="60000"/>
                  </a:schemeClr>
                </a:solidFill>
                <a:latin typeface="UD デジタル 教科書体 NK-B" panose="02020700000000000000" pitchFamily="18" charset="-128"/>
                <a:ea typeface="UD デジタル 教科書体 NK-B" panose="02020700000000000000" pitchFamily="18" charset="-128"/>
              </a:rPr>
              <a:t>実践</a:t>
            </a:r>
            <a:r>
              <a:rPr lang="ja-JP" altLang="en-US" sz="1800" dirty="0" smtClean="0">
                <a:latin typeface="UD デジタル 教科書体 NK-B" panose="02020700000000000000" pitchFamily="18" charset="-128"/>
                <a:ea typeface="UD デジタル 教科書体 NK-B" panose="02020700000000000000" pitchFamily="18" charset="-128"/>
              </a:rPr>
              <a:t>者の声をお届け！</a:t>
            </a:r>
            <a:endParaRPr lang="ja-JP" altLang="en-US" sz="1800" dirty="0">
              <a:latin typeface="UD デジタル 教科書体 NK-B" panose="02020700000000000000" pitchFamily="18" charset="-128"/>
              <a:ea typeface="UD デジタル 教科書体 NK-B" panose="02020700000000000000" pitchFamily="18" charset="-128"/>
            </a:endParaRPr>
          </a:p>
        </p:txBody>
      </p:sp>
      <p:grpSp>
        <p:nvGrpSpPr>
          <p:cNvPr id="25" name="グループ化 24"/>
          <p:cNvGrpSpPr/>
          <p:nvPr/>
        </p:nvGrpSpPr>
        <p:grpSpPr>
          <a:xfrm>
            <a:off x="2454974" y="12039915"/>
            <a:ext cx="4955791" cy="664980"/>
            <a:chOff x="1970808" y="8066205"/>
            <a:chExt cx="4955791" cy="664980"/>
          </a:xfrm>
        </p:grpSpPr>
        <p:sp>
          <p:nvSpPr>
            <p:cNvPr id="19" name="タイトル 1"/>
            <p:cNvSpPr txBox="1">
              <a:spLocks/>
            </p:cNvSpPr>
            <p:nvPr/>
          </p:nvSpPr>
          <p:spPr>
            <a:xfrm>
              <a:off x="1970808" y="8173395"/>
              <a:ext cx="3399478" cy="557790"/>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050" dirty="0" smtClean="0">
                  <a:latin typeface="+mn-ea"/>
                  <a:ea typeface="+mn-ea"/>
                </a:rPr>
                <a:t>広島大学附属三原学校園（幼稚園・小学校・中学校）</a:t>
              </a:r>
              <a:endParaRPr lang="en-US" altLang="ja-JP" sz="1050" dirty="0" smtClean="0">
                <a:latin typeface="+mn-ea"/>
                <a:ea typeface="+mn-ea"/>
              </a:endParaRPr>
            </a:p>
            <a:p>
              <a:r>
                <a:rPr lang="ja-JP" altLang="en-US" sz="1050" dirty="0">
                  <a:latin typeface="+mn-ea"/>
                  <a:ea typeface="+mn-ea"/>
                </a:rPr>
                <a:t>〒</a:t>
              </a:r>
              <a:r>
                <a:rPr lang="en-US" altLang="ja-JP" sz="1050" dirty="0">
                  <a:latin typeface="+mn-ea"/>
                  <a:ea typeface="+mn-ea"/>
                </a:rPr>
                <a:t>723-0004 </a:t>
              </a:r>
              <a:r>
                <a:rPr lang="ja-JP" altLang="en-US" sz="1050" dirty="0">
                  <a:latin typeface="+mn-ea"/>
                  <a:ea typeface="+mn-ea"/>
                </a:rPr>
                <a:t>広島県三原市館町二丁目</a:t>
              </a:r>
              <a:r>
                <a:rPr lang="en-US" altLang="ja-JP" sz="1050" dirty="0">
                  <a:latin typeface="+mn-ea"/>
                  <a:ea typeface="+mn-ea"/>
                </a:rPr>
                <a:t>6</a:t>
              </a:r>
              <a:r>
                <a:rPr lang="ja-JP" altLang="en-US" sz="1050" dirty="0">
                  <a:latin typeface="+mn-ea"/>
                  <a:ea typeface="+mn-ea"/>
                </a:rPr>
                <a:t>番</a:t>
              </a:r>
              <a:r>
                <a:rPr lang="en-US" altLang="ja-JP" sz="1050" dirty="0">
                  <a:latin typeface="+mn-ea"/>
                  <a:ea typeface="+mn-ea"/>
                </a:rPr>
                <a:t>1</a:t>
              </a:r>
              <a:r>
                <a:rPr lang="ja-JP" altLang="en-US" sz="1050" dirty="0">
                  <a:latin typeface="+mn-ea"/>
                  <a:ea typeface="+mn-ea"/>
                </a:rPr>
                <a:t>号</a:t>
              </a:r>
            </a:p>
            <a:p>
              <a:r>
                <a:rPr lang="en-US" altLang="ja-JP" sz="1050" dirty="0" err="1" smtClean="0">
                  <a:latin typeface="+mn-ea"/>
                  <a:ea typeface="+mn-ea"/>
                </a:rPr>
                <a:t>HP:https</a:t>
              </a:r>
              <a:r>
                <a:rPr lang="en-US" altLang="ja-JP" sz="1050" dirty="0">
                  <a:latin typeface="+mn-ea"/>
                  <a:ea typeface="+mn-ea"/>
                </a:rPr>
                <a:t>://www.hiroshima-u.ac.jp/fu_mihara</a:t>
              </a:r>
              <a:endParaRPr lang="en-US" altLang="ja-JP" sz="1050" dirty="0" smtClean="0">
                <a:latin typeface="+mn-ea"/>
                <a:ea typeface="+mn-ea"/>
              </a:endParaRPr>
            </a:p>
          </p:txBody>
        </p:sp>
        <p:sp>
          <p:nvSpPr>
            <p:cNvPr id="21" name="タイトル 1"/>
            <p:cNvSpPr txBox="1">
              <a:spLocks/>
            </p:cNvSpPr>
            <p:nvPr/>
          </p:nvSpPr>
          <p:spPr>
            <a:xfrm>
              <a:off x="5253468" y="8066205"/>
              <a:ext cx="875189" cy="645929"/>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1200" dirty="0" smtClean="0">
                  <a:latin typeface="UD デジタル 教科書体 NK-B" panose="02020700000000000000" pitchFamily="18" charset="-128"/>
                  <a:ea typeface="UD デジタル 教科書体 NK-B" panose="02020700000000000000" pitchFamily="18" charset="-128"/>
                </a:rPr>
                <a:t>HP</a:t>
              </a:r>
              <a:r>
                <a:rPr lang="ja-JP" altLang="en-US" sz="1200" dirty="0" smtClean="0">
                  <a:latin typeface="UD デジタル 教科書体 NK-B" panose="02020700000000000000" pitchFamily="18" charset="-128"/>
                  <a:ea typeface="UD デジタル 教科書体 NK-B" panose="02020700000000000000" pitchFamily="18" charset="-128"/>
                </a:rPr>
                <a:t>も</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smtClean="0">
                  <a:latin typeface="UD デジタル 教科書体 NK-B" panose="02020700000000000000" pitchFamily="18" charset="-128"/>
                  <a:ea typeface="UD デジタル 教科書体 NK-B" panose="02020700000000000000" pitchFamily="18" charset="-128"/>
                </a:rPr>
                <a:t>今すぐ</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smtClean="0">
                  <a:latin typeface="UD デジタル 教科書体 NK-B" panose="02020700000000000000" pitchFamily="18" charset="-128"/>
                  <a:ea typeface="UD デジタル 教科書体 NK-B" panose="02020700000000000000" pitchFamily="18" charset="-128"/>
                </a:rPr>
                <a:t>チェック！</a:t>
              </a:r>
              <a:endParaRPr lang="ja-JP" altLang="en-US" sz="1200" dirty="0">
                <a:latin typeface="UD デジタル 教科書体 NK-B" panose="02020700000000000000" pitchFamily="18" charset="-128"/>
                <a:ea typeface="UD デジタル 教科書体 NK-B" panose="02020700000000000000" pitchFamily="18" charset="-128"/>
              </a:endParaRPr>
            </a:p>
          </p:txBody>
        </p:sp>
        <p:pic>
          <p:nvPicPr>
            <p:cNvPr id="22" name="図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3027" y="8127613"/>
              <a:ext cx="603572" cy="603572"/>
            </a:xfrm>
            <a:prstGeom prst="rect">
              <a:avLst/>
            </a:prstGeom>
          </p:spPr>
        </p:pic>
        <p:sp>
          <p:nvSpPr>
            <p:cNvPr id="24" name="右矢印 23"/>
            <p:cNvSpPr/>
            <p:nvPr/>
          </p:nvSpPr>
          <p:spPr>
            <a:xfrm>
              <a:off x="6043817" y="8327755"/>
              <a:ext cx="304800" cy="203288"/>
            </a:xfrm>
            <a:prstGeom prst="rightArrow">
              <a:avLst/>
            </a:prstGeom>
            <a:solidFill>
              <a:srgbClr val="FFFF0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p:cNvGrpSpPr/>
          <p:nvPr/>
        </p:nvGrpSpPr>
        <p:grpSpPr>
          <a:xfrm>
            <a:off x="291876" y="11440195"/>
            <a:ext cx="4131826" cy="685483"/>
            <a:chOff x="1312729" y="4148991"/>
            <a:chExt cx="4923972" cy="505450"/>
          </a:xfrm>
        </p:grpSpPr>
        <p:sp>
          <p:nvSpPr>
            <p:cNvPr id="27" name="テキスト ボックス 26"/>
            <p:cNvSpPr txBox="1"/>
            <p:nvPr/>
          </p:nvSpPr>
          <p:spPr>
            <a:xfrm>
              <a:off x="1312729" y="4392831"/>
              <a:ext cx="4923972" cy="261610"/>
            </a:xfrm>
            <a:prstGeom prst="rect">
              <a:avLst/>
            </a:prstGeom>
            <a:noFill/>
          </p:spPr>
          <p:txBody>
            <a:bodyPr wrap="square" rtlCol="0">
              <a:spAutoFit/>
            </a:bodyPr>
            <a:lstStyle/>
            <a:p>
              <a:r>
                <a:rPr kumimoji="1" lang="ja-JP" altLang="en-US" sz="1050" dirty="0" smtClean="0"/>
                <a:t>カリキュラムとは，教育</a:t>
              </a:r>
              <a:r>
                <a:rPr kumimoji="1" lang="ja-JP" altLang="en-US" sz="1050" dirty="0"/>
                <a:t>内容を学習段階に応じて配列したもの。教育課程。</a:t>
              </a:r>
            </a:p>
          </p:txBody>
        </p:sp>
        <p:sp>
          <p:nvSpPr>
            <p:cNvPr id="29" name="正方形/長方形 28"/>
            <p:cNvSpPr/>
            <p:nvPr/>
          </p:nvSpPr>
          <p:spPr>
            <a:xfrm>
              <a:off x="1312729" y="4148991"/>
              <a:ext cx="1003300" cy="226943"/>
            </a:xfrm>
            <a:prstGeom prst="rect">
              <a:avLst/>
            </a:prstGeom>
          </p:spPr>
          <p:txBody>
            <a:bodyPr wrap="square">
              <a:spAutoFit/>
            </a:bodyPr>
            <a:lstStyle/>
            <a:p>
              <a:r>
                <a:rPr lang="ja-JP" altLang="en-US" sz="1400" dirty="0" smtClean="0">
                  <a:latin typeface="UD デジタル 教科書体 NK-B" panose="02020700000000000000" pitchFamily="18" charset="-128"/>
                  <a:ea typeface="UD デジタル 教科書体 NK-B" panose="02020700000000000000" pitchFamily="18" charset="-128"/>
                </a:rPr>
                <a:t>コトバ①</a:t>
              </a:r>
              <a:endParaRPr lang="ja-JP" altLang="en-US" sz="1400" dirty="0">
                <a:latin typeface="UD デジタル 教科書体 NK-B" panose="02020700000000000000" pitchFamily="18" charset="-128"/>
                <a:ea typeface="UD デジタル 教科書体 NK-B" panose="02020700000000000000" pitchFamily="18" charset="-128"/>
              </a:endParaRPr>
            </a:p>
          </p:txBody>
        </p:sp>
      </p:grpSp>
      <p:sp>
        <p:nvSpPr>
          <p:cNvPr id="32" name="サブタイトル 2"/>
          <p:cNvSpPr txBox="1">
            <a:spLocks/>
          </p:cNvSpPr>
          <p:nvPr/>
        </p:nvSpPr>
        <p:spPr>
          <a:xfrm>
            <a:off x="5135880" y="2976872"/>
            <a:ext cx="4067156" cy="441840"/>
          </a:xfrm>
          <a:prstGeom prst="rect">
            <a:avLst/>
          </a:prstGeom>
        </p:spPr>
        <p:txBody>
          <a:bodyPr vert="horz" lIns="91440" tIns="45720" rIns="91440" bIns="45720" rtlCol="0">
            <a:noAutofit/>
          </a:bodyPr>
          <a:lstStyle>
            <a:lvl1pPr marL="0" indent="0" algn="ctr" defTabSz="960120" rtl="0" eaLnBrk="1" latinLnBrk="0" hangingPunct="1">
              <a:lnSpc>
                <a:spcPct val="90000"/>
              </a:lnSpc>
              <a:spcBef>
                <a:spcPts val="1050"/>
              </a:spcBef>
              <a:buFont typeface="Arial" panose="020B0604020202020204" pitchFamily="34" charset="0"/>
              <a:buNone/>
              <a:defRPr kumimoji="1" sz="2520" kern="1200">
                <a:solidFill>
                  <a:schemeClr val="tx1"/>
                </a:solidFill>
                <a:latin typeface="+mn-lt"/>
                <a:ea typeface="+mn-ea"/>
                <a:cs typeface="+mn-cs"/>
              </a:defRPr>
            </a:lvl1pPr>
            <a:lvl2pPr marL="480060" indent="0" algn="ctr" defTabSz="960120" rtl="0" eaLnBrk="1" latinLnBrk="0" hangingPunct="1">
              <a:lnSpc>
                <a:spcPct val="90000"/>
              </a:lnSpc>
              <a:spcBef>
                <a:spcPts val="525"/>
              </a:spcBef>
              <a:buFont typeface="Arial" panose="020B0604020202020204" pitchFamily="34" charset="0"/>
              <a:buNone/>
              <a:defRPr kumimoji="1" sz="2100" kern="1200">
                <a:solidFill>
                  <a:schemeClr val="tx1"/>
                </a:solidFill>
                <a:latin typeface="+mn-lt"/>
                <a:ea typeface="+mn-ea"/>
                <a:cs typeface="+mn-cs"/>
              </a:defRPr>
            </a:lvl2pPr>
            <a:lvl3pPr marL="960120" indent="0" algn="ctr" defTabSz="960120" rtl="0" eaLnBrk="1" latinLnBrk="0" hangingPunct="1">
              <a:lnSpc>
                <a:spcPct val="90000"/>
              </a:lnSpc>
              <a:spcBef>
                <a:spcPts val="525"/>
              </a:spcBef>
              <a:buFont typeface="Arial" panose="020B0604020202020204" pitchFamily="34" charset="0"/>
              <a:buNone/>
              <a:defRPr kumimoji="1" sz="1890" kern="1200">
                <a:solidFill>
                  <a:schemeClr val="tx1"/>
                </a:solidFill>
                <a:latin typeface="+mn-lt"/>
                <a:ea typeface="+mn-ea"/>
                <a:cs typeface="+mn-cs"/>
              </a:defRPr>
            </a:lvl3pPr>
            <a:lvl4pPr marL="144018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4pPr>
            <a:lvl5pPr marL="192024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5pPr>
            <a:lvl6pPr marL="240030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6pPr>
            <a:lvl7pPr marL="288036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7pPr>
            <a:lvl8pPr marL="336042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8pPr>
            <a:lvl9pPr marL="384048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9pPr>
          </a:lstStyle>
          <a:p>
            <a:pPr algn="l">
              <a:lnSpc>
                <a:spcPts val="1500"/>
              </a:lnSpc>
            </a:pPr>
            <a:r>
              <a:rPr lang="ja-JP" altLang="en-US" sz="1400" dirty="0">
                <a:latin typeface="UD デジタル 教科書体 N-R" panose="02020400000000000000" pitchFamily="17" charset="-128"/>
                <a:ea typeface="UD デジタル 教科書体 N-R" panose="02020400000000000000" pitchFamily="17" charset="-128"/>
              </a:rPr>
              <a:t>　</a:t>
            </a:r>
            <a:r>
              <a:rPr lang="ja-JP" altLang="en-US" sz="1400" dirty="0" smtClean="0">
                <a:latin typeface="UD デジタル 教科書体 N-R" panose="02020400000000000000" pitchFamily="17" charset="-128"/>
                <a:ea typeface="UD デジタル 教科書体 N-R" panose="02020400000000000000" pitchFamily="17" charset="-128"/>
              </a:rPr>
              <a:t>求められる力を，</a:t>
            </a:r>
            <a:r>
              <a:rPr lang="ja-JP" altLang="en-US" sz="1400" dirty="0">
                <a:latin typeface="UD デジタル 教科書体 N-R" panose="02020400000000000000" pitchFamily="17" charset="-128"/>
                <a:ea typeface="UD デジタル 教科書体 N-R" panose="02020400000000000000" pitchFamily="17" charset="-128"/>
              </a:rPr>
              <a:t>３つの</a:t>
            </a:r>
            <a:r>
              <a:rPr lang="ja-JP" altLang="en-US" sz="1400" dirty="0" smtClean="0">
                <a:latin typeface="UD デジタル 教科書体 N-R" panose="02020400000000000000" pitchFamily="17" charset="-128"/>
                <a:ea typeface="UD デジタル 教科書体 N-R" panose="02020400000000000000" pitchFamily="17" charset="-128"/>
              </a:rPr>
              <a:t>次元に整理し，その基礎となる資質・能力を７つ定めました。</a:t>
            </a:r>
            <a:endParaRPr lang="en-US" altLang="ja-JP" sz="1400" dirty="0" smtClean="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smtClean="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smtClean="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smtClean="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smtClean="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a:latin typeface="UD デジタル 教科書体 N-R" panose="02020400000000000000" pitchFamily="17" charset="-128"/>
              <a:ea typeface="UD デジタル 教科書体 N-R" panose="02020400000000000000" pitchFamily="17" charset="-128"/>
            </a:endParaRPr>
          </a:p>
          <a:p>
            <a:pPr algn="l">
              <a:lnSpc>
                <a:spcPts val="1500"/>
              </a:lnSpc>
            </a:pPr>
            <a:endParaRPr lang="en-US" altLang="ja-JP" sz="1400" dirty="0" smtClean="0">
              <a:latin typeface="UD デジタル 教科書体 N-R" panose="02020400000000000000" pitchFamily="17" charset="-128"/>
              <a:ea typeface="UD デジタル 教科書体 N-R" panose="02020400000000000000" pitchFamily="17" charset="-128"/>
            </a:endParaRPr>
          </a:p>
        </p:txBody>
      </p:sp>
      <p:pic>
        <p:nvPicPr>
          <p:cNvPr id="34" name="図 33"/>
          <p:cNvPicPr/>
          <p:nvPr/>
        </p:nvPicPr>
        <p:blipFill>
          <a:blip r:embed="rId5"/>
          <a:stretch>
            <a:fillRect/>
          </a:stretch>
        </p:blipFill>
        <p:spPr>
          <a:xfrm>
            <a:off x="4423703" y="4932441"/>
            <a:ext cx="4900856" cy="3039290"/>
          </a:xfrm>
          <a:prstGeom prst="rect">
            <a:avLst/>
          </a:prstGeom>
        </p:spPr>
      </p:pic>
      <p:grpSp>
        <p:nvGrpSpPr>
          <p:cNvPr id="14" name="グループ化 13"/>
          <p:cNvGrpSpPr/>
          <p:nvPr/>
        </p:nvGrpSpPr>
        <p:grpSpPr>
          <a:xfrm>
            <a:off x="675805" y="9019714"/>
            <a:ext cx="3558338" cy="2805961"/>
            <a:chOff x="350722" y="8343975"/>
            <a:chExt cx="3779318" cy="2433380"/>
          </a:xfrm>
        </p:grpSpPr>
        <p:graphicFrame>
          <p:nvGraphicFramePr>
            <p:cNvPr id="8" name="図表 7"/>
            <p:cNvGraphicFramePr/>
            <p:nvPr>
              <p:extLst>
                <p:ext uri="{D42A27DB-BD31-4B8C-83A1-F6EECF244321}">
                  <p14:modId xmlns:p14="http://schemas.microsoft.com/office/powerpoint/2010/main" val="394925157"/>
                </p:ext>
              </p:extLst>
            </p:nvPr>
          </p:nvGraphicFramePr>
          <p:xfrm>
            <a:off x="350722" y="8343975"/>
            <a:ext cx="3779318" cy="24333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正方形/長方形 10"/>
            <p:cNvSpPr/>
            <p:nvPr/>
          </p:nvSpPr>
          <p:spPr>
            <a:xfrm>
              <a:off x="1280261" y="9391598"/>
              <a:ext cx="1920240" cy="2299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光輝（かがやき）</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p:txBody>
        </p:sp>
      </p:grpSp>
      <p:sp>
        <p:nvSpPr>
          <p:cNvPr id="36" name="タイトル 1"/>
          <p:cNvSpPr txBox="1">
            <a:spLocks/>
          </p:cNvSpPr>
          <p:nvPr/>
        </p:nvSpPr>
        <p:spPr>
          <a:xfrm>
            <a:off x="219895" y="9055952"/>
            <a:ext cx="1690019" cy="446730"/>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400" dirty="0" smtClean="0">
                <a:solidFill>
                  <a:srgbClr val="0070C0"/>
                </a:solidFill>
                <a:latin typeface="UD デジタル 教科書体 NK-B" panose="02020700000000000000" pitchFamily="18" charset="-128"/>
                <a:ea typeface="UD デジタル 教科書体 NK-B" panose="02020700000000000000" pitchFamily="18" charset="-128"/>
              </a:rPr>
              <a:t>例：</a:t>
            </a:r>
            <a:r>
              <a:rPr lang="en-US" altLang="ja-JP" sz="1400" dirty="0" smtClean="0">
                <a:solidFill>
                  <a:srgbClr val="0070C0"/>
                </a:solidFill>
                <a:latin typeface="UD デジタル 教科書体 NK-B" panose="02020700000000000000" pitchFamily="18" charset="-128"/>
                <a:ea typeface="UD デジタル 教科書体 NK-B" panose="02020700000000000000" pitchFamily="18" charset="-128"/>
              </a:rPr>
              <a:t>6</a:t>
            </a:r>
            <a:r>
              <a:rPr lang="ja-JP" altLang="en-US" sz="1400" dirty="0" smtClean="0">
                <a:solidFill>
                  <a:srgbClr val="0070C0"/>
                </a:solidFill>
                <a:latin typeface="UD デジタル 教科書体 NK-B" panose="02020700000000000000" pitchFamily="18" charset="-128"/>
                <a:ea typeface="UD デジタル 教科書体 NK-B" panose="02020700000000000000" pitchFamily="18" charset="-128"/>
              </a:rPr>
              <a:t>年生</a:t>
            </a:r>
            <a:endParaRPr lang="en-US" altLang="ja-JP" sz="1400" dirty="0" smtClean="0">
              <a:solidFill>
                <a:srgbClr val="0070C0"/>
              </a:solidFill>
              <a:latin typeface="UD デジタル 教科書体 NK-B" panose="02020700000000000000" pitchFamily="18" charset="-128"/>
              <a:ea typeface="UD デジタル 教科書体 NK-B" panose="02020700000000000000" pitchFamily="18" charset="-128"/>
            </a:endParaRPr>
          </a:p>
          <a:p>
            <a:r>
              <a:rPr lang="ja-JP" altLang="en-US" sz="1400" dirty="0" smtClean="0">
                <a:solidFill>
                  <a:srgbClr val="0070C0"/>
                </a:solidFill>
                <a:latin typeface="UD デジタル 教科書体 NK-B" panose="02020700000000000000" pitchFamily="18" charset="-128"/>
                <a:ea typeface="UD デジタル 教科書体 NK-B" panose="02020700000000000000" pitchFamily="18" charset="-128"/>
              </a:rPr>
              <a:t>（年間</a:t>
            </a:r>
            <a:r>
              <a:rPr lang="en-US" altLang="ja-JP" sz="1400" dirty="0" smtClean="0">
                <a:solidFill>
                  <a:srgbClr val="0070C0"/>
                </a:solidFill>
                <a:latin typeface="UD デジタル 教科書体 NK-B" panose="02020700000000000000" pitchFamily="18" charset="-128"/>
                <a:ea typeface="UD デジタル 教科書体 NK-B" panose="02020700000000000000" pitchFamily="18" charset="-128"/>
              </a:rPr>
              <a:t>140</a:t>
            </a:r>
            <a:r>
              <a:rPr lang="ja-JP" altLang="en-US" sz="1400" dirty="0" smtClean="0">
                <a:solidFill>
                  <a:srgbClr val="0070C0"/>
                </a:solidFill>
                <a:latin typeface="UD デジタル 教科書体 NK-B" panose="02020700000000000000" pitchFamily="18" charset="-128"/>
                <a:ea typeface="UD デジタル 教科書体 NK-B" panose="02020700000000000000" pitchFamily="18" charset="-128"/>
              </a:rPr>
              <a:t>時間～）</a:t>
            </a:r>
            <a:endParaRPr lang="ja-JP" altLang="en-US" sz="1400" dirty="0">
              <a:solidFill>
                <a:srgbClr val="0070C0"/>
              </a:solidFill>
              <a:latin typeface="UD デジタル 教科書体 NK-B" panose="02020700000000000000" pitchFamily="18" charset="-128"/>
              <a:ea typeface="UD デジタル 教科書体 NK-B" panose="02020700000000000000" pitchFamily="18" charset="-128"/>
            </a:endParaRPr>
          </a:p>
        </p:txBody>
      </p:sp>
      <p:cxnSp>
        <p:nvCxnSpPr>
          <p:cNvPr id="40" name="カギ線コネクタ 39"/>
          <p:cNvCxnSpPr/>
          <p:nvPr/>
        </p:nvCxnSpPr>
        <p:spPr>
          <a:xfrm rot="10800000" flipV="1">
            <a:off x="4282870" y="2530887"/>
            <a:ext cx="1355931" cy="1351454"/>
          </a:xfrm>
          <a:prstGeom prst="bentConnector3">
            <a:avLst>
              <a:gd name="adj1" fmla="val 50000"/>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54" name="タイトル 1"/>
          <p:cNvSpPr txBox="1">
            <a:spLocks/>
          </p:cNvSpPr>
          <p:nvPr/>
        </p:nvSpPr>
        <p:spPr>
          <a:xfrm>
            <a:off x="4760363" y="2727069"/>
            <a:ext cx="2851223" cy="321246"/>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400" dirty="0" smtClean="0">
                <a:solidFill>
                  <a:srgbClr val="0070C0"/>
                </a:solidFill>
                <a:latin typeface="UD デジタル 教科書体 NK-B" panose="02020700000000000000" pitchFamily="18" charset="-128"/>
                <a:ea typeface="UD デジタル 教科書体 NK-B" panose="02020700000000000000" pitchFamily="18" charset="-128"/>
              </a:rPr>
              <a:t>３つの次元と７つの資質・能力</a:t>
            </a:r>
            <a:endParaRPr lang="ja-JP" altLang="en-US" sz="1400" dirty="0">
              <a:solidFill>
                <a:srgbClr val="0070C0"/>
              </a:solidFill>
              <a:latin typeface="UD デジタル 教科書体 NK-B" panose="02020700000000000000" pitchFamily="18" charset="-128"/>
              <a:ea typeface="UD デジタル 教科書体 NK-B" panose="02020700000000000000" pitchFamily="18" charset="-128"/>
            </a:endParaRPr>
          </a:p>
        </p:txBody>
      </p:sp>
      <p:grpSp>
        <p:nvGrpSpPr>
          <p:cNvPr id="6" name="グループ化 5"/>
          <p:cNvGrpSpPr/>
          <p:nvPr/>
        </p:nvGrpSpPr>
        <p:grpSpPr>
          <a:xfrm>
            <a:off x="4872400" y="3406153"/>
            <a:ext cx="4453565" cy="1453077"/>
            <a:chOff x="4904687" y="6044943"/>
            <a:chExt cx="4389875" cy="1725864"/>
          </a:xfrm>
        </p:grpSpPr>
        <p:sp>
          <p:nvSpPr>
            <p:cNvPr id="41" name="サブタイトル 2"/>
            <p:cNvSpPr txBox="1">
              <a:spLocks/>
            </p:cNvSpPr>
            <p:nvPr/>
          </p:nvSpPr>
          <p:spPr>
            <a:xfrm>
              <a:off x="5080800" y="6075607"/>
              <a:ext cx="4213762" cy="1695200"/>
            </a:xfrm>
            <a:prstGeom prst="rect">
              <a:avLst/>
            </a:prstGeom>
            <a:ln w="25400">
              <a:solidFill>
                <a:srgbClr val="FF0000"/>
              </a:solidFill>
            </a:ln>
          </p:spPr>
          <p:txBody>
            <a:bodyPr vert="horz" lIns="91440" tIns="45720" rIns="91440" bIns="45720" rtlCol="0">
              <a:normAutofit/>
            </a:bodyPr>
            <a:lstStyle>
              <a:lvl1pPr marL="0" indent="0" algn="ctr" defTabSz="960120" rtl="0" eaLnBrk="1" latinLnBrk="0" hangingPunct="1">
                <a:lnSpc>
                  <a:spcPct val="90000"/>
                </a:lnSpc>
                <a:spcBef>
                  <a:spcPts val="1050"/>
                </a:spcBef>
                <a:buFont typeface="Arial" panose="020B0604020202020204" pitchFamily="34" charset="0"/>
                <a:buNone/>
                <a:defRPr kumimoji="1" sz="2520" kern="1200">
                  <a:solidFill>
                    <a:schemeClr val="tx1"/>
                  </a:solidFill>
                  <a:latin typeface="+mn-lt"/>
                  <a:ea typeface="+mn-ea"/>
                  <a:cs typeface="+mn-cs"/>
                </a:defRPr>
              </a:lvl1pPr>
              <a:lvl2pPr marL="480060" indent="0" algn="ctr" defTabSz="960120" rtl="0" eaLnBrk="1" latinLnBrk="0" hangingPunct="1">
                <a:lnSpc>
                  <a:spcPct val="90000"/>
                </a:lnSpc>
                <a:spcBef>
                  <a:spcPts val="525"/>
                </a:spcBef>
                <a:buFont typeface="Arial" panose="020B0604020202020204" pitchFamily="34" charset="0"/>
                <a:buNone/>
                <a:defRPr kumimoji="1" sz="2100" kern="1200">
                  <a:solidFill>
                    <a:schemeClr val="tx1"/>
                  </a:solidFill>
                  <a:latin typeface="+mn-lt"/>
                  <a:ea typeface="+mn-ea"/>
                  <a:cs typeface="+mn-cs"/>
                </a:defRPr>
              </a:lvl2pPr>
              <a:lvl3pPr marL="960120" indent="0" algn="ctr" defTabSz="960120" rtl="0" eaLnBrk="1" latinLnBrk="0" hangingPunct="1">
                <a:lnSpc>
                  <a:spcPct val="90000"/>
                </a:lnSpc>
                <a:spcBef>
                  <a:spcPts val="525"/>
                </a:spcBef>
                <a:buFont typeface="Arial" panose="020B0604020202020204" pitchFamily="34" charset="0"/>
                <a:buNone/>
                <a:defRPr kumimoji="1" sz="1890" kern="1200">
                  <a:solidFill>
                    <a:schemeClr val="tx1"/>
                  </a:solidFill>
                  <a:latin typeface="+mn-lt"/>
                  <a:ea typeface="+mn-ea"/>
                  <a:cs typeface="+mn-cs"/>
                </a:defRPr>
              </a:lvl3pPr>
              <a:lvl4pPr marL="144018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4pPr>
              <a:lvl5pPr marL="192024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5pPr>
              <a:lvl6pPr marL="240030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6pPr>
              <a:lvl7pPr marL="288036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7pPr>
              <a:lvl8pPr marL="336042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8pPr>
              <a:lvl9pPr marL="384048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9pPr>
            </a:lstStyle>
            <a:p>
              <a:pPr algn="l">
                <a:lnSpc>
                  <a:spcPts val="1300"/>
                </a:lnSpc>
                <a:spcBef>
                  <a:spcPts val="0"/>
                </a:spcBef>
              </a:pP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ts val="1300"/>
                </a:lnSpc>
                <a:spcBef>
                  <a:spcPts val="0"/>
                </a:spcBef>
              </a:pPr>
              <a:r>
                <a:rPr lang="ja-JP" altLang="en-US" sz="1200" dirty="0" smtClean="0">
                  <a:latin typeface="UD デジタル 教科書体 N-R" panose="02020400000000000000" pitchFamily="17" charset="-128"/>
                  <a:ea typeface="UD デジタル 教科書体 N-R" panose="02020400000000000000" pitchFamily="17" charset="-128"/>
                </a:rPr>
                <a:t>人間</a:t>
              </a:r>
              <a:r>
                <a:rPr lang="ja-JP" altLang="ja-JP" sz="1200" dirty="0" smtClean="0">
                  <a:latin typeface="UD デジタル 教科書体 N-R" panose="02020400000000000000" pitchFamily="17" charset="-128"/>
                  <a:ea typeface="UD デジタル 教科書体 N-R" panose="02020400000000000000" pitchFamily="17" charset="-128"/>
                </a:rPr>
                <a:t>味</a:t>
              </a:r>
              <a:r>
                <a:rPr lang="ja-JP" altLang="ja-JP" sz="1200" dirty="0">
                  <a:latin typeface="UD デジタル 教科書体 N-R" panose="02020400000000000000" pitchFamily="17" charset="-128"/>
                  <a:ea typeface="UD デジタル 教科書体 N-R" panose="02020400000000000000" pitchFamily="17" charset="-128"/>
                </a:rPr>
                <a:t>溢れる豊かな感覚を高め，前向きな価値観に基づき行動しようとする</a:t>
              </a:r>
              <a:r>
                <a:rPr lang="ja-JP" altLang="ja-JP" sz="1200" dirty="0" smtClean="0">
                  <a:latin typeface="UD デジタル 教科書体 N-R" panose="02020400000000000000" pitchFamily="17" charset="-128"/>
                  <a:ea typeface="UD デジタル 教科書体 N-R" panose="02020400000000000000" pitchFamily="17" charset="-128"/>
                </a:rPr>
                <a:t>こと</a:t>
              </a: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ts val="1300"/>
                </a:lnSpc>
                <a:spcBef>
                  <a:spcPts val="0"/>
                </a:spcBef>
              </a:pP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ts val="1300"/>
                </a:lnSpc>
                <a:spcBef>
                  <a:spcPts val="0"/>
                </a:spcBef>
              </a:pPr>
              <a:r>
                <a:rPr lang="ja-JP" altLang="en-US" sz="1200" dirty="0" smtClean="0">
                  <a:latin typeface="UD デジタル 教科書体 N-R" panose="02020400000000000000" pitchFamily="17" charset="-128"/>
                  <a:ea typeface="UD デジタル 教科書体 N-R" panose="02020400000000000000" pitchFamily="17" charset="-128"/>
                </a:rPr>
                <a:t>逆境</a:t>
              </a:r>
              <a:r>
                <a:rPr lang="ja-JP" altLang="en-US" sz="1200" dirty="0" smtClean="0">
                  <a:latin typeface="UD デジタル 教科書体 N-R" panose="02020400000000000000" pitchFamily="17" charset="-128"/>
                  <a:ea typeface="UD デジタル 教科書体 N-R" panose="02020400000000000000" pitchFamily="17" charset="-128"/>
                </a:rPr>
                <a:t>にさらされても適応し，目標を達成するために再起すること</a:t>
              </a: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ts val="1300"/>
                </a:lnSpc>
                <a:spcBef>
                  <a:spcPts val="0"/>
                </a:spcBef>
              </a:pP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ts val="1300"/>
                </a:lnSpc>
                <a:spcBef>
                  <a:spcPts val="0"/>
                </a:spcBef>
              </a:pPr>
              <a:r>
                <a:rPr lang="ja-JP" altLang="en-US" sz="1200" dirty="0" smtClean="0">
                  <a:latin typeface="UD デジタル 教科書体 N-R" panose="02020400000000000000" pitchFamily="17" charset="-128"/>
                  <a:ea typeface="UD デジタル 教科書体 N-R" panose="02020400000000000000" pitchFamily="17" charset="-128"/>
                </a:rPr>
                <a:t>習得</a:t>
              </a:r>
              <a:r>
                <a:rPr lang="ja-JP" altLang="en-US" sz="1200" dirty="0" smtClean="0">
                  <a:latin typeface="UD デジタル 教科書体 N-R" panose="02020400000000000000" pitchFamily="17" charset="-128"/>
                  <a:ea typeface="UD デジタル 教科書体 N-R" panose="02020400000000000000" pitchFamily="17" charset="-128"/>
                </a:rPr>
                <a:t>した知識を</a:t>
              </a:r>
              <a:r>
                <a:rPr lang="ja-JP" altLang="en-US" sz="1200" dirty="0">
                  <a:latin typeface="UD デジタル 教科書体 N-R" panose="02020400000000000000" pitchFamily="17" charset="-128"/>
                  <a:ea typeface="UD デジタル 教科書体 N-R" panose="02020400000000000000" pitchFamily="17" charset="-128"/>
                </a:rPr>
                <a:t>実</a:t>
              </a:r>
              <a:r>
                <a:rPr lang="ja-JP" altLang="en-US" sz="1200" dirty="0" smtClean="0">
                  <a:latin typeface="UD デジタル 教科書体 N-R" panose="02020400000000000000" pitchFamily="17" charset="-128"/>
                  <a:ea typeface="UD デジタル 教科書体 N-R" panose="02020400000000000000" pitchFamily="17" charset="-128"/>
                </a:rPr>
                <a:t>生活等において活用する</a:t>
              </a:r>
              <a:r>
                <a:rPr lang="ja-JP" altLang="en-US" sz="1200" dirty="0" smtClean="0">
                  <a:latin typeface="UD デジタル 教科書体 N-R" panose="02020400000000000000" pitchFamily="17" charset="-128"/>
                  <a:ea typeface="UD デジタル 教科書体 N-R" panose="02020400000000000000" pitchFamily="17" charset="-128"/>
                </a:rPr>
                <a:t>こと</a:t>
              </a: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ts val="1300"/>
                </a:lnSpc>
                <a:spcBef>
                  <a:spcPts val="0"/>
                </a:spcBef>
              </a:pPr>
              <a:endParaRPr lang="ja-JP" altLang="en-US" sz="800" dirty="0">
                <a:latin typeface="UD デジタル 教科書体 N-R" panose="02020400000000000000" pitchFamily="17" charset="-128"/>
                <a:ea typeface="UD デジタル 教科書体 N-R" panose="02020400000000000000" pitchFamily="17" charset="-128"/>
              </a:endParaRPr>
            </a:p>
          </p:txBody>
        </p:sp>
        <p:sp>
          <p:nvSpPr>
            <p:cNvPr id="35" name="タイトル 1"/>
            <p:cNvSpPr txBox="1">
              <a:spLocks/>
            </p:cNvSpPr>
            <p:nvPr/>
          </p:nvSpPr>
          <p:spPr>
            <a:xfrm>
              <a:off x="4953259" y="6044943"/>
              <a:ext cx="1246216" cy="346970"/>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pPr>
                <a:lnSpc>
                  <a:spcPts val="1300"/>
                </a:lnSpc>
                <a:spcBef>
                  <a:spcPts val="0"/>
                </a:spcBef>
              </a:pPr>
              <a:r>
                <a:rPr lang="ja-JP" altLang="en-US" sz="1200" dirty="0" smtClean="0">
                  <a:solidFill>
                    <a:srgbClr val="0070C0"/>
                  </a:solidFill>
                  <a:latin typeface="UD デジタル 教科書体 NK-B" panose="02020700000000000000" pitchFamily="18" charset="-128"/>
                  <a:ea typeface="UD デジタル 教科書体 NK-B" panose="02020700000000000000" pitchFamily="18" charset="-128"/>
                </a:rPr>
                <a:t>躍動する感性</a:t>
              </a:r>
              <a:endParaRPr lang="ja-JP" altLang="en-US" sz="1200" dirty="0">
                <a:solidFill>
                  <a:srgbClr val="0070C0"/>
                </a:solidFill>
                <a:latin typeface="UD デジタル 教科書体 NK-B" panose="02020700000000000000" pitchFamily="18" charset="-128"/>
                <a:ea typeface="UD デジタル 教科書体 NK-B" panose="02020700000000000000" pitchFamily="18" charset="-128"/>
              </a:endParaRPr>
            </a:p>
          </p:txBody>
        </p:sp>
        <p:sp>
          <p:nvSpPr>
            <p:cNvPr id="55" name="タイトル 1"/>
            <p:cNvSpPr txBox="1">
              <a:spLocks/>
            </p:cNvSpPr>
            <p:nvPr/>
          </p:nvSpPr>
          <p:spPr>
            <a:xfrm>
              <a:off x="4904687" y="6613442"/>
              <a:ext cx="1246216" cy="346971"/>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pPr>
                <a:lnSpc>
                  <a:spcPts val="1300"/>
                </a:lnSpc>
                <a:spcBef>
                  <a:spcPts val="0"/>
                </a:spcBef>
              </a:pPr>
              <a:r>
                <a:rPr lang="ja-JP" altLang="en-US" sz="1200" dirty="0">
                  <a:solidFill>
                    <a:srgbClr val="0070C0"/>
                  </a:solidFill>
                  <a:latin typeface="UD デジタル 教科書体 NK-B" panose="02020700000000000000" pitchFamily="18" charset="-128"/>
                  <a:ea typeface="UD デジタル 教科書体 NK-B" panose="02020700000000000000" pitchFamily="18" charset="-128"/>
                </a:rPr>
                <a:t>レジリエンス</a:t>
              </a:r>
            </a:p>
          </p:txBody>
        </p:sp>
        <p:sp>
          <p:nvSpPr>
            <p:cNvPr id="56" name="タイトル 1"/>
            <p:cNvSpPr txBox="1">
              <a:spLocks/>
            </p:cNvSpPr>
            <p:nvPr/>
          </p:nvSpPr>
          <p:spPr>
            <a:xfrm>
              <a:off x="4953259" y="7213221"/>
              <a:ext cx="1246216" cy="346971"/>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pPr>
                <a:lnSpc>
                  <a:spcPts val="1300"/>
                </a:lnSpc>
                <a:spcBef>
                  <a:spcPts val="0"/>
                </a:spcBef>
              </a:pPr>
              <a:r>
                <a:rPr lang="ja-JP" altLang="en-US" sz="1200" dirty="0" smtClean="0">
                  <a:solidFill>
                    <a:srgbClr val="0070C0"/>
                  </a:solidFill>
                  <a:latin typeface="UD デジタル 教科書体 NK-B" panose="02020700000000000000" pitchFamily="18" charset="-128"/>
                  <a:ea typeface="UD デジタル 教科書体 NK-B" panose="02020700000000000000" pitchFamily="18" charset="-128"/>
                </a:rPr>
                <a:t>横断的な知識</a:t>
              </a:r>
              <a:endParaRPr lang="ja-JP" altLang="en-US" sz="1200" dirty="0">
                <a:solidFill>
                  <a:srgbClr val="0070C0"/>
                </a:solidFill>
                <a:latin typeface="UD デジタル 教科書体 NK-B" panose="02020700000000000000" pitchFamily="18" charset="-128"/>
                <a:ea typeface="UD デジタル 教科書体 NK-B" panose="02020700000000000000" pitchFamily="18" charset="-128"/>
              </a:endParaRPr>
            </a:p>
          </p:txBody>
        </p:sp>
      </p:grpSp>
      <p:pic>
        <p:nvPicPr>
          <p:cNvPr id="60" name="図 5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929638" y="10160941"/>
            <a:ext cx="2332852" cy="1749639"/>
          </a:xfrm>
          <a:prstGeom prst="rect">
            <a:avLst/>
          </a:prstGeom>
          <a:effectLst>
            <a:softEdge rad="279400"/>
          </a:effectLst>
        </p:spPr>
      </p:pic>
      <p:sp>
        <p:nvSpPr>
          <p:cNvPr id="61" name="角丸四角形吹き出し 60"/>
          <p:cNvSpPr/>
          <p:nvPr/>
        </p:nvSpPr>
        <p:spPr>
          <a:xfrm>
            <a:off x="4440493" y="8873311"/>
            <a:ext cx="4834133" cy="3098769"/>
          </a:xfrm>
          <a:prstGeom prst="wedgeRoundRectCallout">
            <a:avLst>
              <a:gd name="adj1" fmla="val 35283"/>
              <a:gd name="adj2" fmla="val -57525"/>
              <a:gd name="adj3" fmla="val 16667"/>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500"/>
              </a:lnSpc>
            </a:pPr>
            <a:r>
              <a:rPr kumimoji="1" lang="ja-JP" altLang="en-US" sz="1100" dirty="0" smtClean="0">
                <a:solidFill>
                  <a:schemeClr val="tx1"/>
                </a:solidFill>
                <a:latin typeface="+mj-ea"/>
                <a:ea typeface="+mj-ea"/>
              </a:rPr>
              <a:t>　光輝（かがやき）の学習を通して，子どもたちが見違えるように成長する姿を目の当たりにしてきました。コロナ禍でできなくなった運動会の代わりに，「スポーツフェス」を作り上げた６年生。困難に遭遇してもあきらめず，粘り強く実現に向けてトライ＆エラーを繰り返しました。仲間同士で助け合い，励まし合って本番までの準備を進めました。実際に競技を行う学年のことを</a:t>
            </a:r>
            <a:r>
              <a:rPr kumimoji="1" lang="ja-JP" altLang="en-US" sz="1100" dirty="0">
                <a:solidFill>
                  <a:schemeClr val="tx1"/>
                </a:solidFill>
                <a:latin typeface="+mj-ea"/>
                <a:ea typeface="+mj-ea"/>
              </a:rPr>
              <a:t>思い浮</a:t>
            </a:r>
            <a:r>
              <a:rPr kumimoji="1" lang="ja-JP" altLang="en-US" sz="1100" dirty="0" smtClean="0">
                <a:solidFill>
                  <a:schemeClr val="tx1"/>
                </a:solidFill>
                <a:latin typeface="+mj-ea"/>
                <a:ea typeface="+mj-ea"/>
              </a:rPr>
              <a:t>かべ，本当に楽</a:t>
            </a:r>
            <a:endParaRPr kumimoji="1" lang="en-US" altLang="ja-JP" sz="1100" dirty="0" smtClean="0">
              <a:solidFill>
                <a:schemeClr val="tx1"/>
              </a:solidFill>
              <a:latin typeface="+mj-ea"/>
              <a:ea typeface="+mj-ea"/>
            </a:endParaRPr>
          </a:p>
          <a:p>
            <a:pPr>
              <a:lnSpc>
                <a:spcPts val="1500"/>
              </a:lnSpc>
            </a:pPr>
            <a:r>
              <a:rPr kumimoji="1" lang="ja-JP" altLang="en-US" sz="1100" dirty="0" smtClean="0">
                <a:solidFill>
                  <a:schemeClr val="tx1"/>
                </a:solidFill>
                <a:latin typeface="+mj-ea"/>
                <a:ea typeface="+mj-ea"/>
              </a:rPr>
              <a:t>しんでもらえるのか何度も</a:t>
            </a:r>
            <a:r>
              <a:rPr kumimoji="1" lang="ja-JP" altLang="en-US" sz="1100" dirty="0" err="1" smtClean="0">
                <a:solidFill>
                  <a:schemeClr val="tx1"/>
                </a:solidFill>
                <a:latin typeface="+mj-ea"/>
                <a:ea typeface="+mj-ea"/>
              </a:rPr>
              <a:t>考えま</a:t>
            </a:r>
            <a:endParaRPr kumimoji="1" lang="en-US" altLang="ja-JP" sz="1100" dirty="0" smtClean="0">
              <a:solidFill>
                <a:schemeClr val="tx1"/>
              </a:solidFill>
              <a:latin typeface="+mj-ea"/>
              <a:ea typeface="+mj-ea"/>
            </a:endParaRPr>
          </a:p>
          <a:p>
            <a:pPr>
              <a:lnSpc>
                <a:spcPts val="1500"/>
              </a:lnSpc>
            </a:pPr>
            <a:r>
              <a:rPr kumimoji="1" lang="ja-JP" altLang="en-US" sz="1100" dirty="0" smtClean="0">
                <a:solidFill>
                  <a:schemeClr val="tx1"/>
                </a:solidFill>
                <a:latin typeface="+mj-ea"/>
                <a:ea typeface="+mj-ea"/>
              </a:rPr>
              <a:t>した。これらの取組はまさに，</a:t>
            </a:r>
            <a:r>
              <a:rPr kumimoji="1" lang="ja-JP" altLang="en-US" sz="1100" b="1" dirty="0" smtClean="0">
                <a:solidFill>
                  <a:schemeClr val="tx1"/>
                </a:solidFill>
                <a:latin typeface="+mj-ea"/>
                <a:ea typeface="+mj-ea"/>
              </a:rPr>
              <a:t>レ</a:t>
            </a:r>
            <a:endParaRPr kumimoji="1" lang="en-US" altLang="ja-JP" sz="1100" b="1" dirty="0" smtClean="0">
              <a:solidFill>
                <a:schemeClr val="tx1"/>
              </a:solidFill>
              <a:latin typeface="+mj-ea"/>
              <a:ea typeface="+mj-ea"/>
            </a:endParaRPr>
          </a:p>
          <a:p>
            <a:pPr>
              <a:lnSpc>
                <a:spcPts val="1500"/>
              </a:lnSpc>
            </a:pPr>
            <a:r>
              <a:rPr kumimoji="1" lang="ja-JP" altLang="en-US" sz="1100" b="1" dirty="0" smtClean="0">
                <a:solidFill>
                  <a:schemeClr val="tx1"/>
                </a:solidFill>
                <a:latin typeface="+mj-ea"/>
                <a:ea typeface="+mj-ea"/>
              </a:rPr>
              <a:t>ジリエンス</a:t>
            </a:r>
            <a:r>
              <a:rPr kumimoji="1" lang="ja-JP" altLang="en-US" sz="1100" dirty="0" smtClean="0">
                <a:solidFill>
                  <a:schemeClr val="tx1"/>
                </a:solidFill>
                <a:latin typeface="+mj-ea"/>
                <a:ea typeface="+mj-ea"/>
              </a:rPr>
              <a:t>を高めるために大切な</a:t>
            </a:r>
            <a:endParaRPr kumimoji="1" lang="en-US" altLang="ja-JP" sz="1100" dirty="0" smtClean="0">
              <a:solidFill>
                <a:schemeClr val="tx1"/>
              </a:solidFill>
              <a:latin typeface="+mj-ea"/>
              <a:ea typeface="+mj-ea"/>
            </a:endParaRPr>
          </a:p>
          <a:p>
            <a:pPr>
              <a:lnSpc>
                <a:spcPts val="1500"/>
              </a:lnSpc>
            </a:pPr>
            <a:r>
              <a:rPr kumimoji="1" lang="ja-JP" altLang="en-US" sz="1100" b="1" dirty="0" smtClean="0">
                <a:solidFill>
                  <a:schemeClr val="tx1"/>
                </a:solidFill>
                <a:latin typeface="+mj-ea"/>
                <a:ea typeface="+mj-ea"/>
              </a:rPr>
              <a:t>「粘り強く取り組む力」「コラボ</a:t>
            </a:r>
            <a:endParaRPr kumimoji="1" lang="en-US" altLang="ja-JP" sz="1100" b="1" dirty="0" smtClean="0">
              <a:solidFill>
                <a:schemeClr val="tx1"/>
              </a:solidFill>
              <a:latin typeface="+mj-ea"/>
              <a:ea typeface="+mj-ea"/>
            </a:endParaRPr>
          </a:p>
          <a:p>
            <a:pPr>
              <a:lnSpc>
                <a:spcPts val="1500"/>
              </a:lnSpc>
            </a:pPr>
            <a:r>
              <a:rPr kumimoji="1" lang="ja-JP" altLang="en-US" sz="1100" b="1" dirty="0" smtClean="0">
                <a:solidFill>
                  <a:schemeClr val="tx1"/>
                </a:solidFill>
                <a:latin typeface="+mj-ea"/>
                <a:ea typeface="+mj-ea"/>
              </a:rPr>
              <a:t>レーションする力」「複眼的に思</a:t>
            </a:r>
            <a:endParaRPr kumimoji="1" lang="en-US" altLang="ja-JP" sz="1100" b="1" dirty="0" smtClean="0">
              <a:solidFill>
                <a:schemeClr val="tx1"/>
              </a:solidFill>
              <a:latin typeface="+mj-ea"/>
              <a:ea typeface="+mj-ea"/>
            </a:endParaRPr>
          </a:p>
          <a:p>
            <a:pPr>
              <a:lnSpc>
                <a:spcPts val="1500"/>
              </a:lnSpc>
            </a:pPr>
            <a:r>
              <a:rPr kumimoji="1" lang="ja-JP" altLang="en-US" sz="1100" b="1" dirty="0" smtClean="0">
                <a:solidFill>
                  <a:schemeClr val="tx1"/>
                </a:solidFill>
                <a:latin typeface="+mj-ea"/>
                <a:ea typeface="+mj-ea"/>
              </a:rPr>
              <a:t>考する力」</a:t>
            </a:r>
            <a:r>
              <a:rPr kumimoji="1" lang="ja-JP" altLang="en-US" sz="1100" dirty="0" smtClean="0">
                <a:solidFill>
                  <a:schemeClr val="tx1"/>
                </a:solidFill>
                <a:latin typeface="+mj-ea"/>
                <a:ea typeface="+mj-ea"/>
              </a:rPr>
              <a:t>を高めることに</a:t>
            </a:r>
            <a:r>
              <a:rPr kumimoji="1" lang="ja-JP" altLang="en-US" sz="1100" dirty="0" err="1" smtClean="0">
                <a:solidFill>
                  <a:schemeClr val="tx1"/>
                </a:solidFill>
                <a:latin typeface="+mj-ea"/>
                <a:ea typeface="+mj-ea"/>
              </a:rPr>
              <a:t>つな</a:t>
            </a:r>
            <a:r>
              <a:rPr kumimoji="1" lang="ja-JP" altLang="en-US" sz="1100" dirty="0" smtClean="0">
                <a:solidFill>
                  <a:schemeClr val="tx1"/>
                </a:solidFill>
                <a:latin typeface="+mj-ea"/>
                <a:ea typeface="+mj-ea"/>
              </a:rPr>
              <a:t>が</a:t>
            </a:r>
            <a:endParaRPr kumimoji="1" lang="en-US" altLang="ja-JP" sz="1100" dirty="0" smtClean="0">
              <a:solidFill>
                <a:schemeClr val="tx1"/>
              </a:solidFill>
              <a:latin typeface="+mj-ea"/>
              <a:ea typeface="+mj-ea"/>
            </a:endParaRPr>
          </a:p>
          <a:p>
            <a:pPr>
              <a:lnSpc>
                <a:spcPts val="1500"/>
              </a:lnSpc>
            </a:pPr>
            <a:r>
              <a:rPr kumimoji="1" lang="ja-JP" altLang="en-US" sz="1100" dirty="0" smtClean="0">
                <a:solidFill>
                  <a:schemeClr val="tx1"/>
                </a:solidFill>
                <a:latin typeface="+mj-ea"/>
                <a:ea typeface="+mj-ea"/>
              </a:rPr>
              <a:t>りました。光輝（かがやき）でな</a:t>
            </a:r>
            <a:endParaRPr kumimoji="1" lang="en-US" altLang="ja-JP" sz="1100" dirty="0" smtClean="0">
              <a:solidFill>
                <a:schemeClr val="tx1"/>
              </a:solidFill>
              <a:latin typeface="+mj-ea"/>
              <a:ea typeface="+mj-ea"/>
            </a:endParaRPr>
          </a:p>
          <a:p>
            <a:pPr>
              <a:lnSpc>
                <a:spcPts val="1500"/>
              </a:lnSpc>
            </a:pPr>
            <a:r>
              <a:rPr kumimoji="1" lang="ja-JP" altLang="en-US" sz="1100" dirty="0" smtClean="0">
                <a:solidFill>
                  <a:schemeClr val="tx1"/>
                </a:solidFill>
                <a:latin typeface="+mj-ea"/>
                <a:ea typeface="+mj-ea"/>
              </a:rPr>
              <a:t>ければ実現できなかった学びの姿</a:t>
            </a:r>
            <a:endParaRPr kumimoji="1" lang="en-US" altLang="ja-JP" sz="1100" dirty="0" smtClean="0">
              <a:solidFill>
                <a:schemeClr val="tx1"/>
              </a:solidFill>
              <a:latin typeface="+mj-ea"/>
              <a:ea typeface="+mj-ea"/>
            </a:endParaRPr>
          </a:p>
          <a:p>
            <a:pPr>
              <a:lnSpc>
                <a:spcPts val="1500"/>
              </a:lnSpc>
            </a:pPr>
            <a:r>
              <a:rPr kumimoji="1" lang="ja-JP" altLang="en-US" sz="1100" dirty="0" smtClean="0">
                <a:solidFill>
                  <a:schemeClr val="tx1"/>
                </a:solidFill>
                <a:latin typeface="+mj-ea"/>
                <a:ea typeface="+mj-ea"/>
              </a:rPr>
              <a:t>でした！</a:t>
            </a:r>
            <a:endParaRPr kumimoji="1" lang="en-US" altLang="ja-JP" sz="1100" dirty="0" smtClean="0">
              <a:solidFill>
                <a:schemeClr val="tx1"/>
              </a:solidFill>
              <a:latin typeface="+mj-ea"/>
              <a:ea typeface="+mj-ea"/>
            </a:endParaRPr>
          </a:p>
        </p:txBody>
      </p:sp>
      <p:sp>
        <p:nvSpPr>
          <p:cNvPr id="64" name="タイトル 1"/>
          <p:cNvSpPr txBox="1">
            <a:spLocks/>
          </p:cNvSpPr>
          <p:nvPr/>
        </p:nvSpPr>
        <p:spPr>
          <a:xfrm>
            <a:off x="8476995" y="8873311"/>
            <a:ext cx="953698" cy="230475"/>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800" dirty="0" smtClean="0">
                <a:latin typeface="UD デジタル 教科書体 NK-B" panose="02020700000000000000" pitchFamily="18" charset="-128"/>
                <a:ea typeface="UD デジタル 教科書体 NK-B" panose="02020700000000000000" pitchFamily="18" charset="-128"/>
              </a:rPr>
              <a:t>小学校　住田教諭</a:t>
            </a:r>
            <a:endParaRPr lang="ja-JP" altLang="en-US" sz="800" dirty="0">
              <a:latin typeface="UD デジタル 教科書体 NK-B" panose="02020700000000000000" pitchFamily="18" charset="-128"/>
              <a:ea typeface="UD デジタル 教科書体 NK-B" panose="02020700000000000000" pitchFamily="18" charset="-128"/>
            </a:endParaRPr>
          </a:p>
        </p:txBody>
      </p:sp>
      <p:sp>
        <p:nvSpPr>
          <p:cNvPr id="65" name="タイトル 1"/>
          <p:cNvSpPr txBox="1">
            <a:spLocks/>
          </p:cNvSpPr>
          <p:nvPr/>
        </p:nvSpPr>
        <p:spPr>
          <a:xfrm>
            <a:off x="4872399" y="8570955"/>
            <a:ext cx="3015548" cy="220964"/>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900" dirty="0" smtClean="0">
                <a:latin typeface="UD デジタル 教科書体 NK-B" panose="02020700000000000000" pitchFamily="18" charset="-128"/>
                <a:ea typeface="UD デジタル 教科書体 NK-B" panose="02020700000000000000" pitchFamily="18" charset="-128"/>
              </a:rPr>
              <a:t>令和</a:t>
            </a:r>
            <a:r>
              <a:rPr lang="en-US" altLang="ja-JP" sz="900" dirty="0" smtClean="0">
                <a:latin typeface="UD デジタル 教科書体 NK-B" panose="02020700000000000000" pitchFamily="18" charset="-128"/>
                <a:ea typeface="UD デジタル 教科書体 NK-B" panose="02020700000000000000" pitchFamily="18" charset="-128"/>
              </a:rPr>
              <a:t>2</a:t>
            </a:r>
            <a:r>
              <a:rPr lang="ja-JP" altLang="en-US" sz="900" dirty="0" smtClean="0">
                <a:latin typeface="UD デジタル 教科書体 NK-B" panose="02020700000000000000" pitchFamily="18" charset="-128"/>
                <a:ea typeface="UD デジタル 教科書体 NK-B" panose="02020700000000000000" pitchFamily="18" charset="-128"/>
              </a:rPr>
              <a:t>年度の取組の中から，６年生の取組をご紹介！</a:t>
            </a:r>
            <a:endParaRPr lang="ja-JP" altLang="en-US" sz="900" dirty="0">
              <a:latin typeface="UD デジタル 教科書体 NK-B" panose="02020700000000000000" pitchFamily="18" charset="-128"/>
              <a:ea typeface="UD デジタル 教科書体 NK-B" panose="02020700000000000000" pitchFamily="18" charset="-128"/>
            </a:endParaRPr>
          </a:p>
        </p:txBody>
      </p:sp>
      <p:sp>
        <p:nvSpPr>
          <p:cNvPr id="66" name="タイトル 1"/>
          <p:cNvSpPr txBox="1">
            <a:spLocks/>
          </p:cNvSpPr>
          <p:nvPr/>
        </p:nvSpPr>
        <p:spPr>
          <a:xfrm>
            <a:off x="7525860" y="12039917"/>
            <a:ext cx="875189" cy="645929"/>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200" dirty="0" smtClean="0">
                <a:latin typeface="UD デジタル 教科書体 NK-B" panose="02020700000000000000" pitchFamily="18" charset="-128"/>
                <a:ea typeface="UD デジタル 教科書体 NK-B" panose="02020700000000000000" pitchFamily="18" charset="-128"/>
              </a:rPr>
              <a:t>アンケートにご協力</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smtClean="0">
                <a:latin typeface="UD デジタル 教科書体 NK-B" panose="02020700000000000000" pitchFamily="18" charset="-128"/>
                <a:ea typeface="UD デジタル 教科書体 NK-B" panose="02020700000000000000" pitchFamily="18" charset="-128"/>
              </a:rPr>
              <a:t>ください</a:t>
            </a:r>
            <a:endParaRPr lang="en-US" altLang="ja-JP" sz="1200" dirty="0" smtClean="0">
              <a:latin typeface="UD デジタル 教科書体 NK-B" panose="02020700000000000000" pitchFamily="18" charset="-128"/>
              <a:ea typeface="UD デジタル 教科書体 NK-B" panose="02020700000000000000" pitchFamily="18" charset="-128"/>
            </a:endParaRPr>
          </a:p>
        </p:txBody>
      </p:sp>
      <p:sp>
        <p:nvSpPr>
          <p:cNvPr id="67" name="右矢印 66"/>
          <p:cNvSpPr/>
          <p:nvPr/>
        </p:nvSpPr>
        <p:spPr>
          <a:xfrm>
            <a:off x="8353710" y="12289540"/>
            <a:ext cx="304800" cy="203288"/>
          </a:xfrm>
          <a:prstGeom prst="rightArrow">
            <a:avLst/>
          </a:prstGeom>
          <a:solidFill>
            <a:srgbClr val="FFFF0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2" name="図 7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689772" y="12068177"/>
            <a:ext cx="604790" cy="604790"/>
          </a:xfrm>
          <a:prstGeom prst="rect">
            <a:avLst/>
          </a:prstGeom>
        </p:spPr>
      </p:pic>
    </p:spTree>
    <p:extLst>
      <p:ext uri="{BB962C8B-B14F-4D97-AF65-F5344CB8AC3E}">
        <p14:creationId xmlns:p14="http://schemas.microsoft.com/office/powerpoint/2010/main" val="33271545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653</TotalTime>
  <Words>241</Words>
  <Application>Microsoft Office PowerPoint</Application>
  <PresentationFormat>A3 297x420 mm</PresentationFormat>
  <Paragraphs>63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N-R</vt:lpstr>
      <vt:lpstr>游ゴシック</vt:lpstr>
      <vt:lpstr>游ゴシック Light</vt:lpstr>
      <vt:lpstr>Arial</vt:lpstr>
      <vt:lpstr>Calibri</vt:lpstr>
      <vt:lpstr>Calibri Light</vt:lpstr>
      <vt:lpstr>Office テーマ</vt:lpstr>
      <vt:lpstr>研究開発だより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研究開発だより</dc:title>
  <dc:creator>住田　哲太朗</dc:creator>
  <cp:lastModifiedBy>住田　哲太朗</cp:lastModifiedBy>
  <cp:revision>38</cp:revision>
  <cp:lastPrinted>2021-06-07T09:43:25Z</cp:lastPrinted>
  <dcterms:created xsi:type="dcterms:W3CDTF">2021-06-04T10:18:56Z</dcterms:created>
  <dcterms:modified xsi:type="dcterms:W3CDTF">2021-06-11T02:08:59Z</dcterms:modified>
</cp:coreProperties>
</file>