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020D2"/>
    <a:srgbClr val="FFE593"/>
    <a:srgbClr val="FFDB69"/>
    <a:srgbClr val="FCB6CA"/>
    <a:srgbClr val="E90949"/>
    <a:srgbClr val="F3F339"/>
    <a:srgbClr val="F5F53D"/>
    <a:srgbClr val="FCD0F6"/>
    <a:srgbClr val="B9D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6" autoAdjust="0"/>
    <p:restoredTop sz="94614" autoAdjust="0"/>
  </p:normalViewPr>
  <p:slideViewPr>
    <p:cSldViewPr snapToGrid="0">
      <p:cViewPr>
        <p:scale>
          <a:sx n="66" d="100"/>
          <a:sy n="66" d="100"/>
        </p:scale>
        <p:origin x="2886" y="924"/>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2225BD8-AAF3-40B9-A1EB-DA9A153A63C9}"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1413047-7EF6-448D-B395-56F3B5DA5CC8}" type="slidenum">
              <a:rPr kumimoji="1" lang="ja-JP" altLang="en-US" smtClean="0"/>
              <a:t>‹#›</a:t>
            </a:fld>
            <a:endParaRPr kumimoji="1" lang="ja-JP" altLang="en-US"/>
          </a:p>
        </p:txBody>
      </p:sp>
    </p:spTree>
    <p:extLst>
      <p:ext uri="{BB962C8B-B14F-4D97-AF65-F5344CB8AC3E}">
        <p14:creationId xmlns:p14="http://schemas.microsoft.com/office/powerpoint/2010/main" val="3901429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0D18A-ED57-4B62-9DD3-083A222E9B7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F5A5552-C182-47B4-A0D6-AC28E22D5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2EA643B-1CA5-4D1E-8382-30B9D9C11980}"/>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E259597F-54C1-48D3-8C33-5C119FD7B9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34F515-6494-47DA-AAFF-55570FCB9F33}"/>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101237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A8A0F-AE1B-48B0-816A-3A89BEEF61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116AB3-C304-4E90-9E89-1740E6E9F40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05FB69-F98F-4B5C-9AD9-DCBEBCDD0DF0}"/>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01CBD1F2-E661-4D63-A5F7-7E2429F447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D3CDFC-71BA-404E-8C5B-78CDA68994EE}"/>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256797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91644CE-ACA0-49A6-9A07-1B538233053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700E2D1-594A-4BAF-9F3D-2895E285B3A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11CA20-33DF-4049-8710-8BEF68B905A4}"/>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AF68FB42-7BA7-4014-BFD0-6B6E30DC82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FE063E-1CB5-4911-9AF8-46C1A1FD80A3}"/>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340098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5B7705-8293-4CC7-AECA-9D381AD4EE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0D504A-AC70-4953-8046-50174DF1DA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7DE9D4-23E8-403B-83D1-E237278F779A}"/>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71B81527-53D8-49B0-A13C-BB1D737C25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CA18B2-8BC7-4F0D-BDBA-18098903D25F}"/>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23752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AEAFC-B749-47A8-91F6-A2AE9325B5C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78D440-34ED-4D66-9E32-18C479F93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367C5F0-B746-4AAD-A3BF-6610C775FA2A}"/>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8F165441-5BE6-4AF6-BC2B-024AFFABCE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D2F27C-BCAD-49A6-A780-EF39DC81327F}"/>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240614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A9CE86-5421-4677-903F-B39D344172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DB317C-9DDD-4194-BA14-5722F38C392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E2C7C89-1CF5-49AB-B1A4-6B07A17C54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5FD1F10-E34D-44FC-B6A8-9673A85FF5B4}"/>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FB822924-2DE1-4939-8330-58A80D7DB5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5E40B9-9D85-4E2A-AFFF-E07135833FBD}"/>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216617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35E22A-EBFB-49CD-987D-97B351826B3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E6C9F-1E42-43DB-9AAB-B001E0040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41424A-8FCF-4127-BFF5-E7B6795EAC4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14446CC-2AEF-428B-BCC2-74EA7C5DD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14CE72-8CE2-42D4-A21C-3F2D64BD2E4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53D7C23-9F5A-4B0B-83C9-5A933C9D24E2}"/>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8" name="フッター プレースホルダー 7">
            <a:extLst>
              <a:ext uri="{FF2B5EF4-FFF2-40B4-BE49-F238E27FC236}">
                <a16:creationId xmlns:a16="http://schemas.microsoft.com/office/drawing/2014/main" id="{9962D5D6-53D4-411C-8A9D-E8E5A9DC636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59F462B-22DF-483F-9CB7-9828D59E4DC5}"/>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132974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693E2-F27D-45C4-B236-24DCB36EB66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E4EDD9F-2D16-4EA0-93E8-DF4A6A8E4F48}"/>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B5258C26-CB2F-4713-ADFE-5A0FDC21A4E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E8D5333-33B9-4700-A29E-3278F893FEF1}"/>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18953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E48E8BB-EC58-4FED-89A2-95A8CD8E7861}"/>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3" name="フッター プレースホルダー 2">
            <a:extLst>
              <a:ext uri="{FF2B5EF4-FFF2-40B4-BE49-F238E27FC236}">
                <a16:creationId xmlns:a16="http://schemas.microsoft.com/office/drawing/2014/main" id="{D3009DFA-A5DD-4558-ACE7-FD3DE93F52F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E98A68-C982-48D3-883B-CB6451D7C1D1}"/>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307792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52784-4C4B-4B5D-AF9D-E0DA82CDCC5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982499-638C-4BEE-A06A-96374BD87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9A0956D-CC3D-438B-B0E6-EABEF861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49D4AF-87CF-40C4-A342-CCCD584EF868}"/>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67E6B95D-C660-40B5-9D46-D4468E3356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0371CB-5B93-4448-8B23-8006FE764410}"/>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260470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3E895-ADBD-47C6-BFF5-CF40F3A66D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806E7A-C5A3-4F7D-8E25-586541D79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587B84C-D55A-42AF-85C8-2CCB5D8C4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73EE66F-E2BB-44A5-95AD-10116EF8B225}"/>
              </a:ext>
            </a:extLst>
          </p:cNvPr>
          <p:cNvSpPr>
            <a:spLocks noGrp="1"/>
          </p:cNvSpPr>
          <p:nvPr>
            <p:ph type="dt" sz="half" idx="10"/>
          </p:nvPr>
        </p:nvSpPr>
        <p:spPr/>
        <p:txBody>
          <a:bodyPr/>
          <a:lstStyle/>
          <a:p>
            <a:fld id="{90737DFE-0D2B-43E5-B0A5-8B064ABBAF5D}"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808FA516-7DCF-450A-B21B-89C4D55D45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209F15-BAEB-4804-B8E4-9FFD22F4EF05}"/>
              </a:ext>
            </a:extLst>
          </p:cNvPr>
          <p:cNvSpPr>
            <a:spLocks noGrp="1"/>
          </p:cNvSpPr>
          <p:nvPr>
            <p:ph type="sldNum" sz="quarter" idx="12"/>
          </p:nvPr>
        </p:nvSpPr>
        <p:spPr/>
        <p:txBody>
          <a:body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299997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CB5B85F-6490-4914-9C13-FBEC6FBBA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F52661-C065-4007-BE3F-2A303BBAA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913068-7D69-4417-A327-5BB271168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37DFE-0D2B-43E5-B0A5-8B064ABBAF5D}"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B15FB797-12E9-4818-9267-2A5FB19BC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1AA4F6B-9584-4FAC-9D32-41A0BEE59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70267-B421-4E08-AFEB-180E7E079FB0}" type="slidenum">
              <a:rPr kumimoji="1" lang="ja-JP" altLang="en-US" smtClean="0"/>
              <a:t>‹#›</a:t>
            </a:fld>
            <a:endParaRPr kumimoji="1" lang="ja-JP" altLang="en-US"/>
          </a:p>
        </p:txBody>
      </p:sp>
    </p:spTree>
    <p:extLst>
      <p:ext uri="{BB962C8B-B14F-4D97-AF65-F5344CB8AC3E}">
        <p14:creationId xmlns:p14="http://schemas.microsoft.com/office/powerpoint/2010/main" val="148606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次の値と等しい 67">
            <a:extLst>
              <a:ext uri="{FF2B5EF4-FFF2-40B4-BE49-F238E27FC236}">
                <a16:creationId xmlns:a16="http://schemas.microsoft.com/office/drawing/2014/main" id="{828FB117-E3CA-460E-91DA-E9D0F8F21C77}"/>
              </a:ext>
            </a:extLst>
          </p:cNvPr>
          <p:cNvSpPr/>
          <p:nvPr/>
        </p:nvSpPr>
        <p:spPr>
          <a:xfrm>
            <a:off x="7769333" y="5394258"/>
            <a:ext cx="587333" cy="643579"/>
          </a:xfrm>
          <a:prstGeom prst="mathEqual">
            <a:avLst>
              <a:gd name="adj1" fmla="val 23520"/>
              <a:gd name="adj2" fmla="val 117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次の値と等しい 66">
            <a:extLst>
              <a:ext uri="{FF2B5EF4-FFF2-40B4-BE49-F238E27FC236}">
                <a16:creationId xmlns:a16="http://schemas.microsoft.com/office/drawing/2014/main" id="{9E3D728E-1D43-43B7-83DE-376605C92B62}"/>
              </a:ext>
            </a:extLst>
          </p:cNvPr>
          <p:cNvSpPr/>
          <p:nvPr/>
        </p:nvSpPr>
        <p:spPr>
          <a:xfrm>
            <a:off x="3893229" y="5383975"/>
            <a:ext cx="587333" cy="643579"/>
          </a:xfrm>
          <a:prstGeom prst="mathEqual">
            <a:avLst>
              <a:gd name="adj1" fmla="val 23520"/>
              <a:gd name="adj2" fmla="val 117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四角形: 角を丸くする 60">
            <a:extLst>
              <a:ext uri="{FF2B5EF4-FFF2-40B4-BE49-F238E27FC236}">
                <a16:creationId xmlns:a16="http://schemas.microsoft.com/office/drawing/2014/main" id="{CBD5B05D-E592-43DA-9511-70BA1DED2CA0}"/>
              </a:ext>
            </a:extLst>
          </p:cNvPr>
          <p:cNvSpPr/>
          <p:nvPr/>
        </p:nvSpPr>
        <p:spPr>
          <a:xfrm>
            <a:off x="1387220" y="4585570"/>
            <a:ext cx="2600302" cy="2071038"/>
          </a:xfrm>
          <a:prstGeom prst="roundRect">
            <a:avLst/>
          </a:prstGeom>
          <a:solidFill>
            <a:srgbClr val="00B05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62" name="四角形: 角を丸くする 61">
            <a:extLst>
              <a:ext uri="{FF2B5EF4-FFF2-40B4-BE49-F238E27FC236}">
                <a16:creationId xmlns:a16="http://schemas.microsoft.com/office/drawing/2014/main" id="{4AD1932E-1538-4B40-AB3D-A863225AB147}"/>
              </a:ext>
            </a:extLst>
          </p:cNvPr>
          <p:cNvSpPr/>
          <p:nvPr/>
        </p:nvSpPr>
        <p:spPr>
          <a:xfrm>
            <a:off x="4366421" y="4600949"/>
            <a:ext cx="3491542" cy="2071038"/>
          </a:xfrm>
          <a:prstGeom prst="roundRect">
            <a:avLst/>
          </a:prstGeom>
          <a:solidFill>
            <a:srgbClr val="00B05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53" name="四角形: 角を丸くする 52">
            <a:extLst>
              <a:ext uri="{FF2B5EF4-FFF2-40B4-BE49-F238E27FC236}">
                <a16:creationId xmlns:a16="http://schemas.microsoft.com/office/drawing/2014/main" id="{460980FC-5623-406E-AB4A-06DE23599E30}"/>
              </a:ext>
            </a:extLst>
          </p:cNvPr>
          <p:cNvSpPr/>
          <p:nvPr/>
        </p:nvSpPr>
        <p:spPr>
          <a:xfrm>
            <a:off x="8534826" y="2512063"/>
            <a:ext cx="2999277" cy="1249019"/>
          </a:xfrm>
          <a:prstGeom prst="roundRect">
            <a:avLst/>
          </a:prstGeom>
          <a:solidFill>
            <a:srgbClr val="FF5050"/>
          </a:solidFill>
          <a:ln w="381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四角形: 角を丸くする 42">
            <a:extLst>
              <a:ext uri="{FF2B5EF4-FFF2-40B4-BE49-F238E27FC236}">
                <a16:creationId xmlns:a16="http://schemas.microsoft.com/office/drawing/2014/main" id="{C1846572-F76B-41CE-9699-1240A00A0706}"/>
              </a:ext>
            </a:extLst>
          </p:cNvPr>
          <p:cNvSpPr/>
          <p:nvPr/>
        </p:nvSpPr>
        <p:spPr>
          <a:xfrm>
            <a:off x="1454810" y="3844095"/>
            <a:ext cx="10079293" cy="508003"/>
          </a:xfrm>
          <a:prstGeom prst="roundRect">
            <a:avLst/>
          </a:prstGeom>
          <a:solidFill>
            <a:srgbClr val="F020D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42" name="四角形: 角を丸くする 41">
            <a:extLst>
              <a:ext uri="{FF2B5EF4-FFF2-40B4-BE49-F238E27FC236}">
                <a16:creationId xmlns:a16="http://schemas.microsoft.com/office/drawing/2014/main" id="{2303CBC9-CD6E-4DDF-91C9-3B74F6F749FA}"/>
              </a:ext>
            </a:extLst>
          </p:cNvPr>
          <p:cNvSpPr/>
          <p:nvPr/>
        </p:nvSpPr>
        <p:spPr>
          <a:xfrm>
            <a:off x="8275684" y="4585571"/>
            <a:ext cx="3301860" cy="2087574"/>
          </a:xfrm>
          <a:prstGeom prst="roundRect">
            <a:avLst/>
          </a:prstGeom>
          <a:solidFill>
            <a:srgbClr val="00B05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41" name="四角形: 角を丸くする 40">
            <a:extLst>
              <a:ext uri="{FF2B5EF4-FFF2-40B4-BE49-F238E27FC236}">
                <a16:creationId xmlns:a16="http://schemas.microsoft.com/office/drawing/2014/main" id="{981F6A4F-14AB-43A6-9FE8-CA2C89E9FCB9}"/>
              </a:ext>
            </a:extLst>
          </p:cNvPr>
          <p:cNvSpPr/>
          <p:nvPr/>
        </p:nvSpPr>
        <p:spPr>
          <a:xfrm>
            <a:off x="4159881" y="2505233"/>
            <a:ext cx="4235249" cy="1249019"/>
          </a:xfrm>
          <a:prstGeom prst="roundRect">
            <a:avLst/>
          </a:prstGeom>
          <a:solidFill>
            <a:schemeClr val="accent2"/>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40" name="四角形: 角を丸くする 39">
            <a:extLst>
              <a:ext uri="{FF2B5EF4-FFF2-40B4-BE49-F238E27FC236}">
                <a16:creationId xmlns:a16="http://schemas.microsoft.com/office/drawing/2014/main" id="{5E3A0EA1-A156-47E4-ABAF-A1CC81B29D27}"/>
              </a:ext>
            </a:extLst>
          </p:cNvPr>
          <p:cNvSpPr/>
          <p:nvPr/>
        </p:nvSpPr>
        <p:spPr>
          <a:xfrm>
            <a:off x="1408276" y="2524842"/>
            <a:ext cx="2630995" cy="1255747"/>
          </a:xfrm>
          <a:prstGeom prst="roundRect">
            <a:avLst/>
          </a:prstGeom>
          <a:solidFill>
            <a:srgbClr val="00B0F0"/>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2" name="タイトル 1">
            <a:extLst>
              <a:ext uri="{FF2B5EF4-FFF2-40B4-BE49-F238E27FC236}">
                <a16:creationId xmlns:a16="http://schemas.microsoft.com/office/drawing/2014/main" id="{02080DDA-7982-45C7-9B66-2AEEB1A814BD}"/>
              </a:ext>
            </a:extLst>
          </p:cNvPr>
          <p:cNvSpPr>
            <a:spLocks noGrp="1"/>
          </p:cNvSpPr>
          <p:nvPr>
            <p:ph type="title"/>
          </p:nvPr>
        </p:nvSpPr>
        <p:spPr>
          <a:xfrm>
            <a:off x="3311454" y="128338"/>
            <a:ext cx="5595505" cy="331968"/>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tIns="108000" rIns="0">
            <a:noAutofit/>
          </a:bodyPr>
          <a:lstStyle/>
          <a:p>
            <a:pPr algn="ct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留学生キャリア形成促進プログラム</a:t>
            </a:r>
            <a:endPar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BCCE0C7C-305E-41D2-8D75-BD67A59DCB0C}"/>
              </a:ext>
            </a:extLst>
          </p:cNvPr>
          <p:cNvSpPr/>
          <p:nvPr/>
        </p:nvSpPr>
        <p:spPr>
          <a:xfrm>
            <a:off x="-188685" y="587614"/>
            <a:ext cx="1489960" cy="34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b="1" dirty="0">
                <a:solidFill>
                  <a:schemeClr val="tx1"/>
                </a:solidFill>
              </a:rPr>
              <a:t>【</a:t>
            </a:r>
            <a:r>
              <a:rPr lang="ja-JP" altLang="en-US" b="1" dirty="0">
                <a:solidFill>
                  <a:schemeClr val="tx1"/>
                </a:solidFill>
              </a:rPr>
              <a:t>目　的</a:t>
            </a:r>
            <a:r>
              <a:rPr kumimoji="1" lang="en-US" altLang="ja-JP" b="1" dirty="0">
                <a:solidFill>
                  <a:schemeClr val="tx1"/>
                </a:solidFill>
              </a:rPr>
              <a:t>】</a:t>
            </a:r>
            <a:endParaRPr kumimoji="1" lang="ja-JP" altLang="en-US" b="1" dirty="0">
              <a:solidFill>
                <a:schemeClr val="tx1"/>
              </a:solidFill>
            </a:endParaRPr>
          </a:p>
        </p:txBody>
      </p:sp>
      <p:sp>
        <p:nvSpPr>
          <p:cNvPr id="15" name="四角形: 角を丸くする 14">
            <a:extLst>
              <a:ext uri="{FF2B5EF4-FFF2-40B4-BE49-F238E27FC236}">
                <a16:creationId xmlns:a16="http://schemas.microsoft.com/office/drawing/2014/main" id="{85441AAA-4AE5-4B5F-BCF2-D77359F0AEDE}"/>
              </a:ext>
            </a:extLst>
          </p:cNvPr>
          <p:cNvSpPr/>
          <p:nvPr/>
        </p:nvSpPr>
        <p:spPr>
          <a:xfrm>
            <a:off x="2032188" y="2521608"/>
            <a:ext cx="1368867" cy="3877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日本語教育</a:t>
            </a:r>
          </a:p>
        </p:txBody>
      </p:sp>
      <p:sp>
        <p:nvSpPr>
          <p:cNvPr id="16" name="四角形: 角を丸くする 15">
            <a:extLst>
              <a:ext uri="{FF2B5EF4-FFF2-40B4-BE49-F238E27FC236}">
                <a16:creationId xmlns:a16="http://schemas.microsoft.com/office/drawing/2014/main" id="{00F00047-443E-4220-B155-6CD7A15658DB}"/>
              </a:ext>
            </a:extLst>
          </p:cNvPr>
          <p:cNvSpPr/>
          <p:nvPr/>
        </p:nvSpPr>
        <p:spPr>
          <a:xfrm>
            <a:off x="5388784" y="2505234"/>
            <a:ext cx="1618649" cy="357024"/>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キャリア教育</a:t>
            </a:r>
          </a:p>
        </p:txBody>
      </p:sp>
      <p:sp>
        <p:nvSpPr>
          <p:cNvPr id="17" name="四角形: 角を丸くする 16">
            <a:extLst>
              <a:ext uri="{FF2B5EF4-FFF2-40B4-BE49-F238E27FC236}">
                <a16:creationId xmlns:a16="http://schemas.microsoft.com/office/drawing/2014/main" id="{F6141938-02FE-45D8-BBC9-2BDCAC927FDC}"/>
              </a:ext>
            </a:extLst>
          </p:cNvPr>
          <p:cNvSpPr/>
          <p:nvPr/>
        </p:nvSpPr>
        <p:spPr>
          <a:xfrm>
            <a:off x="8943609" y="2509992"/>
            <a:ext cx="1956375" cy="341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インターンシップ</a:t>
            </a:r>
          </a:p>
        </p:txBody>
      </p:sp>
      <p:sp>
        <p:nvSpPr>
          <p:cNvPr id="18" name="四角形: 角を丸くする 17">
            <a:extLst>
              <a:ext uri="{FF2B5EF4-FFF2-40B4-BE49-F238E27FC236}">
                <a16:creationId xmlns:a16="http://schemas.microsoft.com/office/drawing/2014/main" id="{E375462B-8807-4F53-815C-ACFC2B248B14}"/>
              </a:ext>
            </a:extLst>
          </p:cNvPr>
          <p:cNvSpPr/>
          <p:nvPr/>
        </p:nvSpPr>
        <p:spPr>
          <a:xfrm>
            <a:off x="1577956" y="2825704"/>
            <a:ext cx="2347825" cy="41074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ビジネス日本語（</a:t>
            </a:r>
            <a:r>
              <a:rPr kumimoji="1" lang="en-US" altLang="ja-JP" sz="1200" b="1" dirty="0">
                <a:solidFill>
                  <a:schemeClr val="tx1"/>
                </a:solidFill>
                <a:latin typeface="メイリオ" panose="020B0604030504040204" pitchFamily="50" charset="-128"/>
                <a:ea typeface="メイリオ" panose="020B0604030504040204" pitchFamily="50" charset="-128"/>
              </a:rPr>
              <a:t>1</a:t>
            </a:r>
            <a:r>
              <a:rPr kumimoji="1" lang="ja-JP" altLang="en-US" sz="1200" b="1" dirty="0">
                <a:solidFill>
                  <a:schemeClr val="tx1"/>
                </a:solidFill>
                <a:latin typeface="メイリオ" panose="020B0604030504040204" pitchFamily="50" charset="-128"/>
                <a:ea typeface="メイリオ" panose="020B0604030504040204" pitchFamily="50" charset="-128"/>
              </a:rPr>
              <a:t>単位）</a:t>
            </a:r>
          </a:p>
        </p:txBody>
      </p:sp>
      <p:sp>
        <p:nvSpPr>
          <p:cNvPr id="19" name="四角形: 角を丸くする 18">
            <a:extLst>
              <a:ext uri="{FF2B5EF4-FFF2-40B4-BE49-F238E27FC236}">
                <a16:creationId xmlns:a16="http://schemas.microsoft.com/office/drawing/2014/main" id="{75F68742-50ED-402F-A749-D0FEE0D775FC}"/>
              </a:ext>
            </a:extLst>
          </p:cNvPr>
          <p:cNvSpPr/>
          <p:nvPr/>
        </p:nvSpPr>
        <p:spPr>
          <a:xfrm>
            <a:off x="1603580" y="3280016"/>
            <a:ext cx="2328395" cy="39487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実務日本語</a:t>
            </a:r>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2</a:t>
            </a:r>
            <a:r>
              <a:rPr lang="ja-JP" altLang="en-US" sz="1200" b="1" dirty="0">
                <a:solidFill>
                  <a:schemeClr val="tx1"/>
                </a:solidFill>
                <a:latin typeface="メイリオ" panose="020B0604030504040204" pitchFamily="50" charset="-128"/>
                <a:ea typeface="メイリオ" panose="020B0604030504040204" pitchFamily="50" charset="-128"/>
              </a:rPr>
              <a:t>単位）</a:t>
            </a: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23">
            <a:extLst>
              <a:ext uri="{FF2B5EF4-FFF2-40B4-BE49-F238E27FC236}">
                <a16:creationId xmlns:a16="http://schemas.microsoft.com/office/drawing/2014/main" id="{A3511607-61DA-4FAE-A460-060B22FA9DB2}"/>
              </a:ext>
            </a:extLst>
          </p:cNvPr>
          <p:cNvSpPr/>
          <p:nvPr/>
        </p:nvSpPr>
        <p:spPr>
          <a:xfrm>
            <a:off x="1431167" y="3880024"/>
            <a:ext cx="1801785" cy="299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マッチング支援</a:t>
            </a:r>
          </a:p>
        </p:txBody>
      </p:sp>
      <p:sp>
        <p:nvSpPr>
          <p:cNvPr id="29" name="四角形: 角を丸くする 28">
            <a:extLst>
              <a:ext uri="{FF2B5EF4-FFF2-40B4-BE49-F238E27FC236}">
                <a16:creationId xmlns:a16="http://schemas.microsoft.com/office/drawing/2014/main" id="{B47BEA6C-35A9-4EA2-ADCD-525D2FA47C4D}"/>
              </a:ext>
            </a:extLst>
          </p:cNvPr>
          <p:cNvSpPr/>
          <p:nvPr/>
        </p:nvSpPr>
        <p:spPr>
          <a:xfrm>
            <a:off x="3214964" y="3922878"/>
            <a:ext cx="1483367" cy="340194"/>
          </a:xfrm>
          <a:prstGeom prst="roundRect">
            <a:avLst/>
          </a:prstGeom>
          <a:solidFill>
            <a:srgbClr val="F2D8E6"/>
          </a:solidFill>
          <a:ln>
            <a:solidFill>
              <a:srgbClr val="F02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solidFill>
                  <a:schemeClr val="tx1"/>
                </a:solidFill>
                <a:latin typeface="メイリオ" panose="020B0604030504040204" pitchFamily="50" charset="-128"/>
                <a:ea typeface="メイリオ" panose="020B0604030504040204" pitchFamily="50" charset="-128"/>
              </a:rPr>
              <a:t>企業説明会開催</a:t>
            </a:r>
          </a:p>
        </p:txBody>
      </p:sp>
      <p:sp>
        <p:nvSpPr>
          <p:cNvPr id="30" name="四角形: 角を丸くする 29">
            <a:extLst>
              <a:ext uri="{FF2B5EF4-FFF2-40B4-BE49-F238E27FC236}">
                <a16:creationId xmlns:a16="http://schemas.microsoft.com/office/drawing/2014/main" id="{750322B1-D764-4197-B601-2DF1F5D18B0F}"/>
              </a:ext>
            </a:extLst>
          </p:cNvPr>
          <p:cNvSpPr/>
          <p:nvPr/>
        </p:nvSpPr>
        <p:spPr>
          <a:xfrm>
            <a:off x="4910206" y="3857798"/>
            <a:ext cx="1616613" cy="457659"/>
          </a:xfrm>
          <a:prstGeom prst="roundRect">
            <a:avLst/>
          </a:prstGeom>
          <a:solidFill>
            <a:srgbClr val="F2D8E6"/>
          </a:solidFill>
          <a:ln>
            <a:solidFill>
              <a:srgbClr val="F02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企業と留学生の</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交流会開催</a:t>
            </a:r>
          </a:p>
        </p:txBody>
      </p:sp>
      <p:sp>
        <p:nvSpPr>
          <p:cNvPr id="31" name="四角形: 角を丸くする 30">
            <a:extLst>
              <a:ext uri="{FF2B5EF4-FFF2-40B4-BE49-F238E27FC236}">
                <a16:creationId xmlns:a16="http://schemas.microsoft.com/office/drawing/2014/main" id="{E426992C-1732-4772-9F6B-75F43DAAB20B}"/>
              </a:ext>
            </a:extLst>
          </p:cNvPr>
          <p:cNvSpPr/>
          <p:nvPr/>
        </p:nvSpPr>
        <p:spPr>
          <a:xfrm>
            <a:off x="10495197" y="3896397"/>
            <a:ext cx="832877" cy="346702"/>
          </a:xfrm>
          <a:prstGeom prst="roundRect">
            <a:avLst/>
          </a:prstGeom>
          <a:solidFill>
            <a:srgbClr val="F2D8E6"/>
          </a:solidFill>
          <a:ln>
            <a:solidFill>
              <a:srgbClr val="F02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個別相談</a:t>
            </a:r>
          </a:p>
        </p:txBody>
      </p:sp>
      <p:sp>
        <p:nvSpPr>
          <p:cNvPr id="32" name="四角形: 角を丸くする 31">
            <a:extLst>
              <a:ext uri="{FF2B5EF4-FFF2-40B4-BE49-F238E27FC236}">
                <a16:creationId xmlns:a16="http://schemas.microsoft.com/office/drawing/2014/main" id="{736F5160-8E3C-4C48-8E67-9D6B75D4EAEE}"/>
              </a:ext>
            </a:extLst>
          </p:cNvPr>
          <p:cNvSpPr/>
          <p:nvPr/>
        </p:nvSpPr>
        <p:spPr>
          <a:xfrm>
            <a:off x="8601211" y="3910826"/>
            <a:ext cx="1697448" cy="364291"/>
          </a:xfrm>
          <a:prstGeom prst="roundRect">
            <a:avLst/>
          </a:prstGeom>
          <a:solidFill>
            <a:srgbClr val="F2D8E6"/>
          </a:solidFill>
          <a:ln>
            <a:solidFill>
              <a:srgbClr val="F02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solidFill>
                  <a:schemeClr val="tx1"/>
                </a:solidFill>
                <a:latin typeface="メイリオ" panose="020B0604030504040204" pitchFamily="50" charset="-128"/>
                <a:ea typeface="メイリオ" panose="020B0604030504040204" pitchFamily="50" charset="-128"/>
              </a:rPr>
              <a:t>企業訪問支援</a:t>
            </a:r>
          </a:p>
        </p:txBody>
      </p:sp>
      <p:sp>
        <p:nvSpPr>
          <p:cNvPr id="37" name="テキスト ボックス 36">
            <a:extLst>
              <a:ext uri="{FF2B5EF4-FFF2-40B4-BE49-F238E27FC236}">
                <a16:creationId xmlns:a16="http://schemas.microsoft.com/office/drawing/2014/main" id="{E81199ED-A383-4161-BAC3-C64FDD556B80}"/>
              </a:ext>
            </a:extLst>
          </p:cNvPr>
          <p:cNvSpPr txBox="1"/>
          <p:nvPr/>
        </p:nvSpPr>
        <p:spPr>
          <a:xfrm>
            <a:off x="1798353" y="4612907"/>
            <a:ext cx="1620957" cy="338554"/>
          </a:xfrm>
          <a:prstGeom prst="rect">
            <a:avLst/>
          </a:prstGeom>
          <a:noFill/>
        </p:spPr>
        <p:txBody>
          <a:bodyPr wrap="none" rtlCol="0">
            <a:spAutoFit/>
          </a:bodyPr>
          <a:lstStyle/>
          <a:p>
            <a:pPr algn="ct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マッチング支援</a:t>
            </a:r>
          </a:p>
        </p:txBody>
      </p:sp>
      <p:sp>
        <p:nvSpPr>
          <p:cNvPr id="38" name="テキスト ボックス 37">
            <a:extLst>
              <a:ext uri="{FF2B5EF4-FFF2-40B4-BE49-F238E27FC236}">
                <a16:creationId xmlns:a16="http://schemas.microsoft.com/office/drawing/2014/main" id="{721F4E78-8310-4EDA-899F-858D10BF3B35}"/>
              </a:ext>
            </a:extLst>
          </p:cNvPr>
          <p:cNvSpPr txBox="1"/>
          <p:nvPr/>
        </p:nvSpPr>
        <p:spPr>
          <a:xfrm>
            <a:off x="5634320" y="4597892"/>
            <a:ext cx="1005404" cy="338554"/>
          </a:xfrm>
          <a:prstGeom prst="rect">
            <a:avLst/>
          </a:prstGeom>
          <a:noFill/>
        </p:spPr>
        <p:txBody>
          <a:bodyPr wrap="none" rtlCol="0">
            <a:spAutoFit/>
          </a:bodyPr>
          <a:lstStyle/>
          <a:p>
            <a:pPr algn="ct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実施主体</a:t>
            </a:r>
          </a:p>
        </p:txBody>
      </p:sp>
      <p:sp>
        <p:nvSpPr>
          <p:cNvPr id="39" name="テキスト ボックス 38">
            <a:extLst>
              <a:ext uri="{FF2B5EF4-FFF2-40B4-BE49-F238E27FC236}">
                <a16:creationId xmlns:a16="http://schemas.microsoft.com/office/drawing/2014/main" id="{B19AE612-D82C-4B97-8E40-5839AE4CA035}"/>
              </a:ext>
            </a:extLst>
          </p:cNvPr>
          <p:cNvSpPr txBox="1"/>
          <p:nvPr/>
        </p:nvSpPr>
        <p:spPr>
          <a:xfrm>
            <a:off x="8682236" y="4586520"/>
            <a:ext cx="2416046" cy="338554"/>
          </a:xfrm>
          <a:prstGeom prst="rect">
            <a:avLst/>
          </a:prstGeom>
          <a:noFill/>
        </p:spPr>
        <p:txBody>
          <a:bodyPr wrap="none" rtlCol="0">
            <a:spAutoFit/>
          </a:bodyPr>
          <a:lstStyle/>
          <a:p>
            <a:pPr algn="ct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協力企業</a:t>
            </a: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（インターンシップ）</a:t>
            </a:r>
            <a:endPar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24511398-6894-44E8-845E-83DDD659D43E}"/>
              </a:ext>
            </a:extLst>
          </p:cNvPr>
          <p:cNvSpPr/>
          <p:nvPr/>
        </p:nvSpPr>
        <p:spPr>
          <a:xfrm>
            <a:off x="1176305" y="538856"/>
            <a:ext cx="10511781" cy="104488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rIns="144000" rtlCol="0" anchor="ctr"/>
          <a:lstStyle/>
          <a:p>
            <a:r>
              <a:rPr lang="ja-JP" altLang="en-US" sz="1400" b="1" dirty="0">
                <a:solidFill>
                  <a:schemeClr val="tx1"/>
                </a:solidFill>
              </a:rPr>
              <a:t>〇「留学生キャリア形成促進プログラム」を提供することにより、本学の外国人留学生の日本への就職を促進</a:t>
            </a:r>
          </a:p>
          <a:p>
            <a:r>
              <a:rPr lang="ja-JP" altLang="en-US" sz="1400" b="1" dirty="0">
                <a:solidFill>
                  <a:schemeClr val="tx1"/>
                </a:solidFill>
              </a:rPr>
              <a:t>〇本プログラムを通じて、外国人留学生の就職・フォローアップまでの支援を実効的に行う体制を整備</a:t>
            </a:r>
          </a:p>
          <a:p>
            <a:r>
              <a:rPr lang="ja-JP" altLang="en-US" sz="1400" b="1" dirty="0">
                <a:solidFill>
                  <a:schemeClr val="tx1"/>
                </a:solidFill>
              </a:rPr>
              <a:t>〇地域企業等の協力の下、キャリア形成支援体制の整備・強化を図ることで、本学が取り組む地方公共団体や地域の企業等との連携による外国人留学生の受入れ・定着支援に好循環を生み出す</a:t>
            </a:r>
          </a:p>
        </p:txBody>
      </p:sp>
      <p:sp>
        <p:nvSpPr>
          <p:cNvPr id="44" name="正方形/長方形 43">
            <a:extLst>
              <a:ext uri="{FF2B5EF4-FFF2-40B4-BE49-F238E27FC236}">
                <a16:creationId xmlns:a16="http://schemas.microsoft.com/office/drawing/2014/main" id="{699598DE-082F-493F-A2F6-A1ADB5F4A826}"/>
              </a:ext>
            </a:extLst>
          </p:cNvPr>
          <p:cNvSpPr/>
          <p:nvPr/>
        </p:nvSpPr>
        <p:spPr>
          <a:xfrm>
            <a:off x="-188685" y="1921985"/>
            <a:ext cx="1497402" cy="35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b="1" dirty="0">
                <a:solidFill>
                  <a:schemeClr val="tx1"/>
                </a:solidFill>
              </a:rPr>
              <a:t>【</a:t>
            </a:r>
            <a:r>
              <a:rPr kumimoji="1" lang="ja-JP" altLang="en-US" b="1" dirty="0">
                <a:solidFill>
                  <a:schemeClr val="tx1"/>
                </a:solidFill>
              </a:rPr>
              <a:t>概　要</a:t>
            </a:r>
            <a:r>
              <a:rPr kumimoji="1" lang="en-US" altLang="ja-JP" b="1" dirty="0">
                <a:solidFill>
                  <a:schemeClr val="tx1"/>
                </a:solidFill>
              </a:rPr>
              <a:t>】</a:t>
            </a:r>
            <a:endParaRPr kumimoji="1" lang="ja-JP" altLang="en-US" b="1" dirty="0">
              <a:solidFill>
                <a:schemeClr val="tx1"/>
              </a:solidFill>
            </a:endParaRPr>
          </a:p>
        </p:txBody>
      </p:sp>
      <p:sp>
        <p:nvSpPr>
          <p:cNvPr id="45" name="正方形/長方形 44">
            <a:extLst>
              <a:ext uri="{FF2B5EF4-FFF2-40B4-BE49-F238E27FC236}">
                <a16:creationId xmlns:a16="http://schemas.microsoft.com/office/drawing/2014/main" id="{DD691ACB-4E39-4501-80BF-F426871BF911}"/>
              </a:ext>
            </a:extLst>
          </p:cNvPr>
          <p:cNvSpPr/>
          <p:nvPr/>
        </p:nvSpPr>
        <p:spPr>
          <a:xfrm>
            <a:off x="-188685" y="4597649"/>
            <a:ext cx="1469879" cy="322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b="1" dirty="0">
                <a:solidFill>
                  <a:schemeClr val="tx1"/>
                </a:solidFill>
              </a:rPr>
              <a:t>【</a:t>
            </a:r>
            <a:r>
              <a:rPr kumimoji="1" lang="ja-JP" altLang="en-US" b="1" dirty="0">
                <a:solidFill>
                  <a:schemeClr val="tx1"/>
                </a:solidFill>
              </a:rPr>
              <a:t>体　制</a:t>
            </a:r>
            <a:r>
              <a:rPr kumimoji="1" lang="en-US" altLang="ja-JP" b="1" dirty="0">
                <a:solidFill>
                  <a:schemeClr val="tx1"/>
                </a:solidFill>
              </a:rPr>
              <a:t>】</a:t>
            </a:r>
            <a:endParaRPr kumimoji="1" lang="ja-JP" altLang="en-US" b="1" dirty="0">
              <a:solidFill>
                <a:schemeClr val="tx1"/>
              </a:solidFill>
            </a:endParaRPr>
          </a:p>
        </p:txBody>
      </p:sp>
      <p:sp>
        <p:nvSpPr>
          <p:cNvPr id="46" name="四角形: 角を丸くする 45">
            <a:extLst>
              <a:ext uri="{FF2B5EF4-FFF2-40B4-BE49-F238E27FC236}">
                <a16:creationId xmlns:a16="http://schemas.microsoft.com/office/drawing/2014/main" id="{280ECF2F-D1D2-495E-AD8F-EE7DD4012BCF}"/>
              </a:ext>
            </a:extLst>
          </p:cNvPr>
          <p:cNvSpPr/>
          <p:nvPr/>
        </p:nvSpPr>
        <p:spPr>
          <a:xfrm>
            <a:off x="1160828" y="1658105"/>
            <a:ext cx="10542737" cy="280422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067BFC2A-60FC-44FD-AA01-F93847A76CC9}"/>
              </a:ext>
            </a:extLst>
          </p:cNvPr>
          <p:cNvSpPr/>
          <p:nvPr/>
        </p:nvSpPr>
        <p:spPr>
          <a:xfrm>
            <a:off x="6723357" y="3915850"/>
            <a:ext cx="1681316" cy="335808"/>
          </a:xfrm>
          <a:prstGeom prst="roundRect">
            <a:avLst/>
          </a:prstGeom>
          <a:solidFill>
            <a:srgbClr val="F2D8E6"/>
          </a:solidFill>
          <a:ln>
            <a:solidFill>
              <a:srgbClr val="F02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キャリアセミナー</a:t>
            </a:r>
          </a:p>
        </p:txBody>
      </p:sp>
      <p:sp>
        <p:nvSpPr>
          <p:cNvPr id="57" name="四角形: 角を丸くする 56">
            <a:extLst>
              <a:ext uri="{FF2B5EF4-FFF2-40B4-BE49-F238E27FC236}">
                <a16:creationId xmlns:a16="http://schemas.microsoft.com/office/drawing/2014/main" id="{78FE549D-E00F-4476-89B1-BE580B8A4D67}"/>
              </a:ext>
            </a:extLst>
          </p:cNvPr>
          <p:cNvSpPr/>
          <p:nvPr/>
        </p:nvSpPr>
        <p:spPr>
          <a:xfrm>
            <a:off x="1229274" y="4530594"/>
            <a:ext cx="10542737" cy="219944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E4C25245-443E-4783-99A3-9E802E997BFC}"/>
              </a:ext>
            </a:extLst>
          </p:cNvPr>
          <p:cNvSpPr/>
          <p:nvPr/>
        </p:nvSpPr>
        <p:spPr>
          <a:xfrm>
            <a:off x="8719772" y="2881184"/>
            <a:ext cx="2656692" cy="771927"/>
          </a:xfrm>
          <a:prstGeom prst="roundRect">
            <a:avLst/>
          </a:prstGeom>
          <a:solidFill>
            <a:srgbClr val="FCB6CA"/>
          </a:solidFill>
          <a:ln w="38100" cmpd="thinThick">
            <a:solidFill>
              <a:srgbClr val="FCB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長期インターンシップ　</a:t>
            </a:r>
          </a:p>
          <a:p>
            <a:pPr algn="ctr"/>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か月程度（事前事後指導含む）</a:t>
            </a:r>
          </a:p>
          <a:p>
            <a:pPr algn="ctr"/>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2</a:t>
            </a:r>
            <a:r>
              <a:rPr lang="ja-JP" altLang="en-US" sz="1200" b="1" dirty="0">
                <a:solidFill>
                  <a:schemeClr val="tx1"/>
                </a:solidFill>
                <a:latin typeface="メイリオ" panose="020B0604030504040204" pitchFamily="50" charset="-128"/>
                <a:ea typeface="メイリオ" panose="020B0604030504040204" pitchFamily="50" charset="-128"/>
              </a:rPr>
              <a:t>単位）</a:t>
            </a:r>
          </a:p>
        </p:txBody>
      </p:sp>
      <p:sp>
        <p:nvSpPr>
          <p:cNvPr id="59" name="四角形: 角を丸くする 58">
            <a:extLst>
              <a:ext uri="{FF2B5EF4-FFF2-40B4-BE49-F238E27FC236}">
                <a16:creationId xmlns:a16="http://schemas.microsoft.com/office/drawing/2014/main" id="{C2991B71-CC23-46CF-82DF-0737B936761F}"/>
              </a:ext>
            </a:extLst>
          </p:cNvPr>
          <p:cNvSpPr/>
          <p:nvPr/>
        </p:nvSpPr>
        <p:spPr>
          <a:xfrm>
            <a:off x="4308667" y="3271417"/>
            <a:ext cx="3955371" cy="389674"/>
          </a:xfrm>
          <a:prstGeom prst="roundRect">
            <a:avLst/>
          </a:prstGeom>
          <a:solidFill>
            <a:srgbClr val="FFE59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留学生のためのキャリアマネジメント講座</a:t>
            </a:r>
            <a:r>
              <a:rPr lang="en-US" altLang="ja-JP" sz="1200" b="1" dirty="0">
                <a:solidFill>
                  <a:schemeClr val="tx1"/>
                </a:solidFill>
                <a:latin typeface="メイリオ" panose="020B0604030504040204" pitchFamily="50" charset="-128"/>
                <a:ea typeface="メイリオ" panose="020B0604030504040204" pitchFamily="50" charset="-128"/>
              </a:rPr>
              <a:t>B</a:t>
            </a:r>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単位）</a:t>
            </a:r>
          </a:p>
        </p:txBody>
      </p:sp>
      <p:sp>
        <p:nvSpPr>
          <p:cNvPr id="60" name="四角形: 角を丸くする 59">
            <a:extLst>
              <a:ext uri="{FF2B5EF4-FFF2-40B4-BE49-F238E27FC236}">
                <a16:creationId xmlns:a16="http://schemas.microsoft.com/office/drawing/2014/main" id="{F7F1F6AF-59E2-4927-BD9B-C5E7AF5154E3}"/>
              </a:ext>
            </a:extLst>
          </p:cNvPr>
          <p:cNvSpPr/>
          <p:nvPr/>
        </p:nvSpPr>
        <p:spPr>
          <a:xfrm>
            <a:off x="4308666" y="2845102"/>
            <a:ext cx="3955371" cy="389674"/>
          </a:xfrm>
          <a:prstGeom prst="roundRect">
            <a:avLst/>
          </a:prstGeom>
          <a:solidFill>
            <a:srgbClr val="FFE59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留学生のためのキャリアマネジメント講座</a:t>
            </a:r>
            <a:r>
              <a:rPr lang="en-US" altLang="ja-JP" sz="1200" b="1" dirty="0">
                <a:solidFill>
                  <a:schemeClr val="tx1"/>
                </a:solidFill>
                <a:latin typeface="メイリオ" panose="020B0604030504040204" pitchFamily="50" charset="-128"/>
                <a:ea typeface="メイリオ" panose="020B0604030504040204" pitchFamily="50" charset="-128"/>
              </a:rPr>
              <a:t>A</a:t>
            </a:r>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1</a:t>
            </a:r>
            <a:r>
              <a:rPr lang="ja-JP" altLang="en-US" sz="1200" b="1" dirty="0">
                <a:solidFill>
                  <a:schemeClr val="tx1"/>
                </a:solidFill>
                <a:latin typeface="メイリオ" panose="020B0604030504040204" pitchFamily="50" charset="-128"/>
                <a:ea typeface="メイリオ" panose="020B0604030504040204" pitchFamily="50" charset="-128"/>
              </a:rPr>
              <a:t>単位）</a:t>
            </a:r>
          </a:p>
        </p:txBody>
      </p:sp>
      <p:sp>
        <p:nvSpPr>
          <p:cNvPr id="63" name="四角形: 角を丸くする 62">
            <a:extLst>
              <a:ext uri="{FF2B5EF4-FFF2-40B4-BE49-F238E27FC236}">
                <a16:creationId xmlns:a16="http://schemas.microsoft.com/office/drawing/2014/main" id="{514C58A4-D2DF-4D08-B67E-9A9CA7BDDF6A}"/>
              </a:ext>
            </a:extLst>
          </p:cNvPr>
          <p:cNvSpPr/>
          <p:nvPr/>
        </p:nvSpPr>
        <p:spPr>
          <a:xfrm>
            <a:off x="4463148" y="5207621"/>
            <a:ext cx="3292116" cy="42626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グローバルキャリアデザインセンター</a:t>
            </a:r>
          </a:p>
        </p:txBody>
      </p:sp>
      <p:sp>
        <p:nvSpPr>
          <p:cNvPr id="66" name="四角形: 角を丸くする 65">
            <a:extLst>
              <a:ext uri="{FF2B5EF4-FFF2-40B4-BE49-F238E27FC236}">
                <a16:creationId xmlns:a16="http://schemas.microsoft.com/office/drawing/2014/main" id="{845D5FCA-03C6-4A3B-A183-065103A57C40}"/>
              </a:ext>
            </a:extLst>
          </p:cNvPr>
          <p:cNvSpPr/>
          <p:nvPr/>
        </p:nvSpPr>
        <p:spPr>
          <a:xfrm>
            <a:off x="4716319" y="5665907"/>
            <a:ext cx="2841406" cy="38864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森戸国際高等教育学院</a:t>
            </a:r>
          </a:p>
        </p:txBody>
      </p:sp>
      <p:pic>
        <p:nvPicPr>
          <p:cNvPr id="13" name="図 12">
            <a:extLst>
              <a:ext uri="{FF2B5EF4-FFF2-40B4-BE49-F238E27FC236}">
                <a16:creationId xmlns:a16="http://schemas.microsoft.com/office/drawing/2014/main" id="{1C5C365B-27BD-4435-BE9B-9F9BE1989715}"/>
              </a:ext>
            </a:extLst>
          </p:cNvPr>
          <p:cNvPicPr>
            <a:picLocks noChangeAspect="1"/>
          </p:cNvPicPr>
          <p:nvPr/>
        </p:nvPicPr>
        <p:blipFill>
          <a:blip r:embed="rId2"/>
          <a:srcRect b="36527"/>
          <a:stretch/>
        </p:blipFill>
        <p:spPr>
          <a:xfrm>
            <a:off x="8358388" y="5802197"/>
            <a:ext cx="1060348" cy="174989"/>
          </a:xfrm>
          <a:prstGeom prst="rect">
            <a:avLst/>
          </a:prstGeom>
        </p:spPr>
      </p:pic>
      <p:pic>
        <p:nvPicPr>
          <p:cNvPr id="33" name="図 32">
            <a:extLst>
              <a:ext uri="{FF2B5EF4-FFF2-40B4-BE49-F238E27FC236}">
                <a16:creationId xmlns:a16="http://schemas.microsoft.com/office/drawing/2014/main" id="{D2F236B2-6A5C-4469-A7CE-BCB9E136D623}"/>
              </a:ext>
            </a:extLst>
          </p:cNvPr>
          <p:cNvPicPr>
            <a:picLocks noChangeAspect="1"/>
          </p:cNvPicPr>
          <p:nvPr/>
        </p:nvPicPr>
        <p:blipFill>
          <a:blip r:embed="rId3"/>
          <a:stretch>
            <a:fillRect/>
          </a:stretch>
        </p:blipFill>
        <p:spPr>
          <a:xfrm>
            <a:off x="5206641" y="4805195"/>
            <a:ext cx="1861394" cy="397097"/>
          </a:xfrm>
          <a:prstGeom prst="rect">
            <a:avLst/>
          </a:prstGeom>
        </p:spPr>
      </p:pic>
      <p:pic>
        <p:nvPicPr>
          <p:cNvPr id="65" name="図 64">
            <a:extLst>
              <a:ext uri="{FF2B5EF4-FFF2-40B4-BE49-F238E27FC236}">
                <a16:creationId xmlns:a16="http://schemas.microsoft.com/office/drawing/2014/main" id="{396E3CFC-8B20-4558-A4C8-1A3B72E78D5C}"/>
              </a:ext>
            </a:extLst>
          </p:cNvPr>
          <p:cNvPicPr>
            <a:picLocks noChangeAspect="1"/>
          </p:cNvPicPr>
          <p:nvPr/>
        </p:nvPicPr>
        <p:blipFill>
          <a:blip r:embed="rId4"/>
          <a:stretch>
            <a:fillRect/>
          </a:stretch>
        </p:blipFill>
        <p:spPr>
          <a:xfrm>
            <a:off x="10234282" y="144098"/>
            <a:ext cx="1728000" cy="382440"/>
          </a:xfrm>
          <a:prstGeom prst="rect">
            <a:avLst/>
          </a:prstGeom>
        </p:spPr>
      </p:pic>
      <p:sp>
        <p:nvSpPr>
          <p:cNvPr id="20" name="正方形/長方形 19">
            <a:extLst>
              <a:ext uri="{FF2B5EF4-FFF2-40B4-BE49-F238E27FC236}">
                <a16:creationId xmlns:a16="http://schemas.microsoft.com/office/drawing/2014/main" id="{82789AA4-516F-D6C6-ED35-7F18CC609BDC}"/>
              </a:ext>
            </a:extLst>
          </p:cNvPr>
          <p:cNvSpPr/>
          <p:nvPr/>
        </p:nvSpPr>
        <p:spPr>
          <a:xfrm>
            <a:off x="1534923" y="4989145"/>
            <a:ext cx="2284638" cy="6473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2BDA1ADA-0FCF-E4D2-A263-AD16432EB2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813" y="5040276"/>
            <a:ext cx="675828" cy="206103"/>
          </a:xfrm>
          <a:prstGeom prst="rect">
            <a:avLst/>
          </a:prstGeom>
          <a:solidFill>
            <a:schemeClr val="bg1"/>
          </a:solidFill>
        </p:spPr>
      </p:pic>
      <p:sp>
        <p:nvSpPr>
          <p:cNvPr id="7" name="テキスト ボックス 6">
            <a:extLst>
              <a:ext uri="{FF2B5EF4-FFF2-40B4-BE49-F238E27FC236}">
                <a16:creationId xmlns:a16="http://schemas.microsoft.com/office/drawing/2014/main" id="{D08E67E8-09E7-CD97-D708-49F2E18C386B}"/>
              </a:ext>
            </a:extLst>
          </p:cNvPr>
          <p:cNvSpPr txBox="1"/>
          <p:nvPr/>
        </p:nvSpPr>
        <p:spPr>
          <a:xfrm>
            <a:off x="1742736" y="1701363"/>
            <a:ext cx="2469488" cy="276999"/>
          </a:xfrm>
          <a:prstGeom prst="rect">
            <a:avLst/>
          </a:prstGeom>
          <a:noFill/>
        </p:spPr>
        <p:txBody>
          <a:bodyPr wrap="square" rtlCol="0">
            <a:spAutoFit/>
          </a:bodyPr>
          <a:lstStyle/>
          <a:p>
            <a:r>
              <a:rPr kumimoji="1" lang="ja-JP" altLang="en-US" sz="1200" b="1" dirty="0">
                <a:solidFill>
                  <a:schemeClr val="tx1"/>
                </a:solidFill>
                <a:latin typeface="+mn-ea"/>
              </a:rPr>
              <a:t>履修定員：</a:t>
            </a:r>
            <a:r>
              <a:rPr kumimoji="1" lang="ja-JP" altLang="en-US" sz="1200" b="1" dirty="0">
                <a:latin typeface="+mn-ea"/>
              </a:rPr>
              <a:t>２０名</a:t>
            </a:r>
          </a:p>
        </p:txBody>
      </p:sp>
      <p:sp>
        <p:nvSpPr>
          <p:cNvPr id="8" name="テキスト ボックス 7">
            <a:extLst>
              <a:ext uri="{FF2B5EF4-FFF2-40B4-BE49-F238E27FC236}">
                <a16:creationId xmlns:a16="http://schemas.microsoft.com/office/drawing/2014/main" id="{BB8D9738-9584-9383-1797-65ABACC30568}"/>
              </a:ext>
            </a:extLst>
          </p:cNvPr>
          <p:cNvSpPr txBox="1"/>
          <p:nvPr/>
        </p:nvSpPr>
        <p:spPr>
          <a:xfrm>
            <a:off x="4186895" y="1680322"/>
            <a:ext cx="6540900" cy="830997"/>
          </a:xfrm>
          <a:prstGeom prst="rect">
            <a:avLst/>
          </a:prstGeom>
          <a:noFill/>
        </p:spPr>
        <p:txBody>
          <a:bodyPr wrap="square" rtlCol="0">
            <a:spAutoFit/>
          </a:bodyPr>
          <a:lstStyle/>
          <a:p>
            <a:r>
              <a:rPr kumimoji="1" lang="ja-JP" altLang="en-US" sz="1200" b="1" dirty="0">
                <a:solidFill>
                  <a:schemeClr val="tx1"/>
                </a:solidFill>
                <a:latin typeface="+mn-ea"/>
              </a:rPr>
              <a:t>履修要件 （</a:t>
            </a:r>
            <a:r>
              <a:rPr kumimoji="1" lang="en-US" altLang="ja-JP" sz="1200" b="1" dirty="0">
                <a:solidFill>
                  <a:schemeClr val="tx1"/>
                </a:solidFill>
                <a:latin typeface="+mn-ea"/>
              </a:rPr>
              <a:t>1</a:t>
            </a:r>
            <a:r>
              <a:rPr kumimoji="1" lang="ja-JP" altLang="en-US" sz="1200" b="1" dirty="0">
                <a:solidFill>
                  <a:schemeClr val="tx1"/>
                </a:solidFill>
                <a:latin typeface="+mn-ea"/>
              </a:rPr>
              <a:t>）広島大学に在籍する正規の学生であること</a:t>
            </a:r>
            <a:r>
              <a:rPr lang="ja-JP" altLang="en-US" sz="1200" b="1" dirty="0">
                <a:latin typeface="+mn-ea"/>
              </a:rPr>
              <a:t>　</a:t>
            </a:r>
            <a:endParaRPr lang="en-US" altLang="ja-JP" sz="1200" b="1" dirty="0">
              <a:latin typeface="+mn-ea"/>
            </a:endParaRPr>
          </a:p>
          <a:p>
            <a:r>
              <a:rPr kumimoji="1" lang="ja-JP" altLang="en-US" sz="1200" b="1" dirty="0">
                <a:solidFill>
                  <a:schemeClr val="tx1"/>
                </a:solidFill>
                <a:latin typeface="+mn-ea"/>
              </a:rPr>
              <a:t>　　　　 （</a:t>
            </a:r>
            <a:r>
              <a:rPr kumimoji="1" lang="en-US" altLang="ja-JP" sz="1200" b="1" dirty="0">
                <a:solidFill>
                  <a:schemeClr val="tx1"/>
                </a:solidFill>
                <a:latin typeface="+mn-ea"/>
              </a:rPr>
              <a:t>2</a:t>
            </a:r>
            <a:r>
              <a:rPr kumimoji="1" lang="ja-JP" altLang="en-US" sz="1200" b="1" dirty="0">
                <a:solidFill>
                  <a:schemeClr val="tx1"/>
                </a:solidFill>
                <a:latin typeface="+mn-ea"/>
              </a:rPr>
              <a:t>）大学院大学院博士課程前期及び博士課程・博士課程後期に在籍する者　</a:t>
            </a:r>
            <a:endParaRPr kumimoji="1" lang="en-US" altLang="ja-JP" sz="1200" b="1" dirty="0">
              <a:solidFill>
                <a:schemeClr val="tx1"/>
              </a:solidFill>
              <a:latin typeface="+mn-ea"/>
            </a:endParaRPr>
          </a:p>
          <a:p>
            <a:r>
              <a:rPr lang="en-US" altLang="ja-JP" sz="1200" b="1" dirty="0">
                <a:latin typeface="+mn-ea"/>
              </a:rPr>
              <a:t>               </a:t>
            </a:r>
            <a:r>
              <a:rPr kumimoji="1" lang="ja-JP" altLang="en-US" sz="1200" b="1" dirty="0">
                <a:solidFill>
                  <a:schemeClr val="tx1"/>
                </a:solidFill>
                <a:latin typeface="+mn-ea"/>
              </a:rPr>
              <a:t>（</a:t>
            </a:r>
            <a:r>
              <a:rPr kumimoji="1" lang="en-US" altLang="ja-JP" sz="1200" b="1" dirty="0">
                <a:solidFill>
                  <a:schemeClr val="tx1"/>
                </a:solidFill>
                <a:latin typeface="+mn-ea"/>
              </a:rPr>
              <a:t>3</a:t>
            </a:r>
            <a:r>
              <a:rPr kumimoji="1" lang="ja-JP" altLang="en-US" sz="1200" b="1" dirty="0">
                <a:solidFill>
                  <a:schemeClr val="tx1"/>
                </a:solidFill>
                <a:latin typeface="+mn-ea"/>
              </a:rPr>
              <a:t>）日本国内での就職を目指す外国人留学生であること　</a:t>
            </a:r>
            <a:endParaRPr kumimoji="1" lang="en-US" altLang="ja-JP" sz="1200" b="1" dirty="0">
              <a:solidFill>
                <a:schemeClr val="tx1"/>
              </a:solidFill>
              <a:latin typeface="+mn-ea"/>
            </a:endParaRPr>
          </a:p>
          <a:p>
            <a:r>
              <a:rPr lang="en-US" altLang="ja-JP" sz="1200" b="1" dirty="0">
                <a:latin typeface="+mn-ea"/>
              </a:rPr>
              <a:t>               </a:t>
            </a:r>
            <a:r>
              <a:rPr kumimoji="1" lang="ja-JP" altLang="en-US" sz="1200" b="1" dirty="0">
                <a:solidFill>
                  <a:schemeClr val="tx1"/>
                </a:solidFill>
                <a:latin typeface="+mn-ea"/>
              </a:rPr>
              <a:t>（</a:t>
            </a:r>
            <a:r>
              <a:rPr kumimoji="1" lang="en-US" altLang="ja-JP" sz="1200" b="1" dirty="0">
                <a:solidFill>
                  <a:schemeClr val="tx1"/>
                </a:solidFill>
                <a:latin typeface="+mn-ea"/>
              </a:rPr>
              <a:t>4</a:t>
            </a:r>
            <a:r>
              <a:rPr kumimoji="1" lang="ja-JP" altLang="en-US" sz="1200" b="1" dirty="0">
                <a:solidFill>
                  <a:schemeClr val="tx1"/>
                </a:solidFill>
                <a:latin typeface="+mn-ea"/>
              </a:rPr>
              <a:t>）日本語教育の参照枠</a:t>
            </a:r>
            <a:r>
              <a:rPr kumimoji="1" lang="en-US" altLang="ja-JP" sz="1200" b="1" dirty="0">
                <a:solidFill>
                  <a:schemeClr val="tx1"/>
                </a:solidFill>
                <a:latin typeface="+mn-ea"/>
              </a:rPr>
              <a:t>C1</a:t>
            </a:r>
            <a:r>
              <a:rPr kumimoji="1" lang="ja-JP" altLang="en-US" sz="1200" b="1" dirty="0">
                <a:solidFill>
                  <a:schemeClr val="tx1"/>
                </a:solidFill>
                <a:latin typeface="+mn-ea"/>
              </a:rPr>
              <a:t>・日本語能力試験</a:t>
            </a:r>
            <a:r>
              <a:rPr kumimoji="1" lang="en-US" altLang="ja-JP" sz="1200" b="1" dirty="0">
                <a:solidFill>
                  <a:schemeClr val="tx1"/>
                </a:solidFill>
                <a:latin typeface="+mn-ea"/>
              </a:rPr>
              <a:t>N1</a:t>
            </a:r>
            <a:r>
              <a:rPr kumimoji="1" lang="ja-JP" altLang="en-US" sz="1200" b="1" dirty="0">
                <a:solidFill>
                  <a:schemeClr val="tx1"/>
                </a:solidFill>
                <a:latin typeface="+mn-ea"/>
              </a:rPr>
              <a:t>相当の日本語能力のある者</a:t>
            </a:r>
            <a:endParaRPr kumimoji="1" lang="ja-JP" altLang="en-US" sz="1200" b="1" dirty="0">
              <a:latin typeface="+mn-ea"/>
            </a:endParaRPr>
          </a:p>
        </p:txBody>
      </p:sp>
      <p:sp>
        <p:nvSpPr>
          <p:cNvPr id="12" name="テキスト ボックス 11">
            <a:extLst>
              <a:ext uri="{FF2B5EF4-FFF2-40B4-BE49-F238E27FC236}">
                <a16:creationId xmlns:a16="http://schemas.microsoft.com/office/drawing/2014/main" id="{DB23FE9D-1DDC-7DDD-B2BC-7BD48699D746}"/>
              </a:ext>
            </a:extLst>
          </p:cNvPr>
          <p:cNvSpPr txBox="1"/>
          <p:nvPr/>
        </p:nvSpPr>
        <p:spPr>
          <a:xfrm>
            <a:off x="1461100" y="5326567"/>
            <a:ext cx="24512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広島県留学生活躍支援センター</a:t>
            </a:r>
          </a:p>
        </p:txBody>
      </p:sp>
      <p:pic>
        <p:nvPicPr>
          <p:cNvPr id="36" name="図 35" descr="ロゴ, 会社名">
            <a:extLst>
              <a:ext uri="{FF2B5EF4-FFF2-40B4-BE49-F238E27FC236}">
                <a16:creationId xmlns:a16="http://schemas.microsoft.com/office/drawing/2014/main" id="{385CA338-86FF-9739-062B-5937B4E8A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1035" y="5743758"/>
            <a:ext cx="682002" cy="682002"/>
          </a:xfrm>
          <a:prstGeom prst="rect">
            <a:avLst/>
          </a:prstGeom>
        </p:spPr>
      </p:pic>
      <p:sp>
        <p:nvSpPr>
          <p:cNvPr id="9" name="四角形: 角を丸くする 8">
            <a:extLst>
              <a:ext uri="{FF2B5EF4-FFF2-40B4-BE49-F238E27FC236}">
                <a16:creationId xmlns:a16="http://schemas.microsoft.com/office/drawing/2014/main" id="{B77A9A0D-96EB-55E0-A1BE-EC6BAA37484E}"/>
              </a:ext>
            </a:extLst>
          </p:cNvPr>
          <p:cNvSpPr/>
          <p:nvPr/>
        </p:nvSpPr>
        <p:spPr>
          <a:xfrm>
            <a:off x="4444697" y="6114936"/>
            <a:ext cx="3292116" cy="42626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anose="020B0604030504040204" pitchFamily="50" charset="-128"/>
                <a:ea typeface="メイリオ" panose="020B0604030504040204" pitchFamily="50" charset="-128"/>
              </a:rPr>
              <a:t>グローバルラーニングセンター</a:t>
            </a:r>
          </a:p>
        </p:txBody>
      </p:sp>
      <p:pic>
        <p:nvPicPr>
          <p:cNvPr id="28" name="図 27">
            <a:extLst>
              <a:ext uri="{FF2B5EF4-FFF2-40B4-BE49-F238E27FC236}">
                <a16:creationId xmlns:a16="http://schemas.microsoft.com/office/drawing/2014/main" id="{0B5DE49D-CB92-AD38-CA1A-9C9D8D3BF2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5130" y="6205956"/>
            <a:ext cx="1034695" cy="226375"/>
          </a:xfrm>
          <a:prstGeom prst="rect">
            <a:avLst/>
          </a:prstGeom>
        </p:spPr>
      </p:pic>
      <p:pic>
        <p:nvPicPr>
          <p:cNvPr id="22" name="図 21">
            <a:extLst>
              <a:ext uri="{FF2B5EF4-FFF2-40B4-BE49-F238E27FC236}">
                <a16:creationId xmlns:a16="http://schemas.microsoft.com/office/drawing/2014/main" id="{6AF1FE2E-CEFD-655C-0297-8AE910BAE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8395130" y="5265633"/>
            <a:ext cx="699164" cy="234997"/>
          </a:xfrm>
          <a:prstGeom prst="rect">
            <a:avLst/>
          </a:prstGeom>
        </p:spPr>
      </p:pic>
      <p:pic>
        <p:nvPicPr>
          <p:cNvPr id="35" name="図 34">
            <a:extLst>
              <a:ext uri="{FF2B5EF4-FFF2-40B4-BE49-F238E27FC236}">
                <a16:creationId xmlns:a16="http://schemas.microsoft.com/office/drawing/2014/main" id="{A95CF1D9-CFCA-184B-655C-78099BC4F5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4466" y="5297315"/>
            <a:ext cx="656192" cy="246871"/>
          </a:xfrm>
          <a:prstGeom prst="rect">
            <a:avLst/>
          </a:prstGeom>
        </p:spPr>
      </p:pic>
      <p:pic>
        <p:nvPicPr>
          <p:cNvPr id="49" name="図 48">
            <a:extLst>
              <a:ext uri="{FF2B5EF4-FFF2-40B4-BE49-F238E27FC236}">
                <a16:creationId xmlns:a16="http://schemas.microsoft.com/office/drawing/2014/main" id="{038C5BFC-275F-1B71-39FD-AC190C2CA1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04761" y="4938035"/>
            <a:ext cx="967040" cy="230678"/>
          </a:xfrm>
          <a:prstGeom prst="rect">
            <a:avLst/>
          </a:prstGeom>
        </p:spPr>
      </p:pic>
      <p:pic>
        <p:nvPicPr>
          <p:cNvPr id="51" name="図 50">
            <a:extLst>
              <a:ext uri="{FF2B5EF4-FFF2-40B4-BE49-F238E27FC236}">
                <a16:creationId xmlns:a16="http://schemas.microsoft.com/office/drawing/2014/main" id="{6F9AA476-4F42-AC5A-6E30-A7191D5614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0451" y="4924347"/>
            <a:ext cx="734253" cy="220277"/>
          </a:xfrm>
          <a:prstGeom prst="rect">
            <a:avLst/>
          </a:prstGeom>
        </p:spPr>
      </p:pic>
      <p:pic>
        <p:nvPicPr>
          <p:cNvPr id="52" name="図 51">
            <a:extLst>
              <a:ext uri="{FF2B5EF4-FFF2-40B4-BE49-F238E27FC236}">
                <a16:creationId xmlns:a16="http://schemas.microsoft.com/office/drawing/2014/main" id="{D410A314-66B3-2839-0F18-0BF42ECEA5A9}"/>
              </a:ext>
            </a:extLst>
          </p:cNvPr>
          <p:cNvPicPr>
            <a:picLocks noChangeAspect="1"/>
          </p:cNvPicPr>
          <p:nvPr/>
        </p:nvPicPr>
        <p:blipFill>
          <a:blip r:embed="rId12"/>
          <a:stretch>
            <a:fillRect/>
          </a:stretch>
        </p:blipFill>
        <p:spPr>
          <a:xfrm>
            <a:off x="8404673" y="4935067"/>
            <a:ext cx="932318" cy="242611"/>
          </a:xfrm>
          <a:prstGeom prst="rect">
            <a:avLst/>
          </a:prstGeom>
        </p:spPr>
      </p:pic>
      <p:pic>
        <p:nvPicPr>
          <p:cNvPr id="54" name="図 53">
            <a:extLst>
              <a:ext uri="{FF2B5EF4-FFF2-40B4-BE49-F238E27FC236}">
                <a16:creationId xmlns:a16="http://schemas.microsoft.com/office/drawing/2014/main" id="{72029CFE-C464-D3DB-7DD8-EC4048DDB087}"/>
              </a:ext>
            </a:extLst>
          </p:cNvPr>
          <p:cNvPicPr>
            <a:picLocks noChangeAspect="1"/>
          </p:cNvPicPr>
          <p:nvPr/>
        </p:nvPicPr>
        <p:blipFill>
          <a:blip r:embed="rId13"/>
          <a:stretch>
            <a:fillRect/>
          </a:stretch>
        </p:blipFill>
        <p:spPr>
          <a:xfrm>
            <a:off x="9528215" y="6227087"/>
            <a:ext cx="1152147" cy="281292"/>
          </a:xfrm>
          <a:prstGeom prst="rect">
            <a:avLst/>
          </a:prstGeom>
        </p:spPr>
      </p:pic>
      <p:pic>
        <p:nvPicPr>
          <p:cNvPr id="55" name="図 54">
            <a:extLst>
              <a:ext uri="{FF2B5EF4-FFF2-40B4-BE49-F238E27FC236}">
                <a16:creationId xmlns:a16="http://schemas.microsoft.com/office/drawing/2014/main" id="{E93C15CB-D218-9FCB-F0F0-C3E6B014FC28}"/>
              </a:ext>
            </a:extLst>
          </p:cNvPr>
          <p:cNvPicPr>
            <a:picLocks noChangeAspect="1"/>
          </p:cNvPicPr>
          <p:nvPr/>
        </p:nvPicPr>
        <p:blipFill>
          <a:blip r:embed="rId14"/>
          <a:stretch>
            <a:fillRect/>
          </a:stretch>
        </p:blipFill>
        <p:spPr>
          <a:xfrm>
            <a:off x="9538523" y="5731984"/>
            <a:ext cx="822634" cy="315414"/>
          </a:xfrm>
          <a:prstGeom prst="rect">
            <a:avLst/>
          </a:prstGeom>
        </p:spPr>
      </p:pic>
      <p:pic>
        <p:nvPicPr>
          <p:cNvPr id="56" name="図 55">
            <a:extLst>
              <a:ext uri="{FF2B5EF4-FFF2-40B4-BE49-F238E27FC236}">
                <a16:creationId xmlns:a16="http://schemas.microsoft.com/office/drawing/2014/main" id="{90972503-AB52-713A-508E-88594585561C}"/>
              </a:ext>
            </a:extLst>
          </p:cNvPr>
          <p:cNvPicPr>
            <a:picLocks noChangeAspect="1"/>
          </p:cNvPicPr>
          <p:nvPr/>
        </p:nvPicPr>
        <p:blipFill>
          <a:blip r:embed="rId15"/>
          <a:stretch>
            <a:fillRect/>
          </a:stretch>
        </p:blipFill>
        <p:spPr>
          <a:xfrm>
            <a:off x="10533034" y="5643865"/>
            <a:ext cx="929598" cy="464800"/>
          </a:xfrm>
          <a:prstGeom prst="rect">
            <a:avLst/>
          </a:prstGeom>
        </p:spPr>
      </p:pic>
      <p:pic>
        <p:nvPicPr>
          <p:cNvPr id="69" name="図 68">
            <a:extLst>
              <a:ext uri="{FF2B5EF4-FFF2-40B4-BE49-F238E27FC236}">
                <a16:creationId xmlns:a16="http://schemas.microsoft.com/office/drawing/2014/main" id="{4EB37E3B-D4BE-013F-DBBE-A2C11C0299E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09695" y="5272949"/>
            <a:ext cx="1388271" cy="242611"/>
          </a:xfrm>
          <a:prstGeom prst="rect">
            <a:avLst/>
          </a:prstGeom>
        </p:spPr>
      </p:pic>
    </p:spTree>
    <p:extLst>
      <p:ext uri="{BB962C8B-B14F-4D97-AF65-F5344CB8AC3E}">
        <p14:creationId xmlns:p14="http://schemas.microsoft.com/office/powerpoint/2010/main" val="24461520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283</Words>
  <Application>Microsoft Office PowerPoint</Application>
  <PresentationFormat>ワイド画面</PresentationFormat>
  <Paragraphs>36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游ゴシック</vt:lpstr>
      <vt:lpstr>游ゴシック Light</vt:lpstr>
      <vt:lpstr>Arial</vt:lpstr>
      <vt:lpstr>Office テーマ</vt:lpstr>
      <vt:lpstr>留学生キャリア形成促進プログラム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長谷川　裕子</dc:creator>
  <cp:lastModifiedBy>長谷川　裕子</cp:lastModifiedBy>
  <cp:revision>70</cp:revision>
  <cp:lastPrinted>2025-09-26T04:06:12Z</cp:lastPrinted>
  <dcterms:created xsi:type="dcterms:W3CDTF">2025-09-23T07:30:41Z</dcterms:created>
  <dcterms:modified xsi:type="dcterms:W3CDTF">2026-03-26T09:36:50Z</dcterms:modified>
</cp:coreProperties>
</file>