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2"/>
  </p:notesMasterIdLst>
  <p:sldIdLst>
    <p:sldId id="257" r:id="rId2"/>
    <p:sldId id="333" r:id="rId3"/>
    <p:sldId id="284" r:id="rId4"/>
    <p:sldId id="346" r:id="rId5"/>
    <p:sldId id="334" r:id="rId6"/>
    <p:sldId id="336" r:id="rId7"/>
    <p:sldId id="286" r:id="rId8"/>
    <p:sldId id="340" r:id="rId9"/>
    <p:sldId id="347" r:id="rId10"/>
    <p:sldId id="338" r:id="rId11"/>
    <p:sldId id="339" r:id="rId12"/>
    <p:sldId id="289" r:id="rId13"/>
    <p:sldId id="341" r:id="rId14"/>
    <p:sldId id="343" r:id="rId15"/>
    <p:sldId id="349" r:id="rId16"/>
    <p:sldId id="345" r:id="rId17"/>
    <p:sldId id="350" r:id="rId18"/>
    <p:sldId id="344" r:id="rId19"/>
    <p:sldId id="348" r:id="rId20"/>
    <p:sldId id="325" r:id="rId2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大堰　一頼" initials="大堰　一頼" lastIdx="2" clrIdx="0">
    <p:extLst>
      <p:ext uri="{19B8F6BF-5375-455C-9EA6-DF929625EA0E}">
        <p15:presenceInfo xmlns:p15="http://schemas.microsoft.com/office/powerpoint/2012/main" userId="S-1-5-21-59133782-1475513506-639157172-64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43CEFF"/>
    <a:srgbClr val="FF0000"/>
    <a:srgbClr val="0432FF"/>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28"/>
    <p:restoredTop sz="60458" autoAdjust="0"/>
  </p:normalViewPr>
  <p:slideViewPr>
    <p:cSldViewPr snapToGrid="0" snapToObjects="1">
      <p:cViewPr varScale="1">
        <p:scale>
          <a:sx n="47" d="100"/>
          <a:sy n="47" d="100"/>
        </p:scale>
        <p:origin x="918" y="174"/>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5659" cy="498056"/>
          </a:xfrm>
          <a:prstGeom prst="rect">
            <a:avLst/>
          </a:prstGeom>
        </p:spPr>
        <p:txBody>
          <a:bodyPr vert="horz" lIns="91426" tIns="45713" rIns="91426" bIns="4571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4" y="0"/>
            <a:ext cx="2945659" cy="498056"/>
          </a:xfrm>
          <a:prstGeom prst="rect">
            <a:avLst/>
          </a:prstGeom>
        </p:spPr>
        <p:txBody>
          <a:bodyPr vert="horz" lIns="91426" tIns="45713" rIns="91426" bIns="45713" rtlCol="0"/>
          <a:lstStyle>
            <a:lvl1pPr algn="r">
              <a:defRPr sz="1200"/>
            </a:lvl1pPr>
          </a:lstStyle>
          <a:p>
            <a:fld id="{43790D0C-D940-D84B-96BA-DB46A7468056}" type="datetimeFigureOut">
              <a:rPr kumimoji="1" lang="ja-JP" altLang="en-US" smtClean="0"/>
              <a:t>2026/9/16</a:t>
            </a:fld>
            <a:endParaRPr kumimoji="1" lang="ja-JP" altLang="en-US"/>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26" tIns="45713" rIns="91426" bIns="45713" rtlCol="0" anchor="ctr"/>
          <a:lstStyle/>
          <a:p>
            <a:endParaRPr lang="ja-JP" altLang="en-US"/>
          </a:p>
        </p:txBody>
      </p:sp>
      <p:sp>
        <p:nvSpPr>
          <p:cNvPr id="5" name="ノート プレースホルダー 4"/>
          <p:cNvSpPr>
            <a:spLocks noGrp="1"/>
          </p:cNvSpPr>
          <p:nvPr>
            <p:ph type="body" sz="quarter" idx="3"/>
          </p:nvPr>
        </p:nvSpPr>
        <p:spPr>
          <a:xfrm>
            <a:off x="679768" y="4777195"/>
            <a:ext cx="5438140" cy="3908614"/>
          </a:xfrm>
          <a:prstGeom prst="rect">
            <a:avLst/>
          </a:prstGeom>
        </p:spPr>
        <p:txBody>
          <a:bodyPr vert="horz" lIns="91426" tIns="45713" rIns="91426" bIns="457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28584"/>
            <a:ext cx="2945659" cy="498055"/>
          </a:xfrm>
          <a:prstGeom prst="rect">
            <a:avLst/>
          </a:prstGeom>
        </p:spPr>
        <p:txBody>
          <a:bodyPr vert="horz" lIns="91426" tIns="45713" rIns="91426" bIns="4571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4" y="9428584"/>
            <a:ext cx="2945659" cy="498055"/>
          </a:xfrm>
          <a:prstGeom prst="rect">
            <a:avLst/>
          </a:prstGeom>
        </p:spPr>
        <p:txBody>
          <a:bodyPr vert="horz" lIns="91426" tIns="45713" rIns="91426" bIns="45713" rtlCol="0" anchor="b"/>
          <a:lstStyle>
            <a:lvl1pPr algn="r">
              <a:defRPr sz="1200"/>
            </a:lvl1pPr>
          </a:lstStyle>
          <a:p>
            <a:fld id="{87A30120-9463-C645-8896-A40225FF028C}" type="slidenum">
              <a:rPr kumimoji="1" lang="ja-JP" altLang="en-US" smtClean="0"/>
              <a:t>‹#›</a:t>
            </a:fld>
            <a:endParaRPr kumimoji="1" lang="ja-JP" altLang="en-US"/>
          </a:p>
        </p:txBody>
      </p:sp>
    </p:spTree>
    <p:extLst>
      <p:ext uri="{BB962C8B-B14F-4D97-AF65-F5344CB8AC3E}">
        <p14:creationId xmlns:p14="http://schemas.microsoft.com/office/powerpoint/2010/main" val="295271758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a:t>
            </a:fld>
            <a:endParaRPr kumimoji="1" lang="ja-JP" altLang="en-US"/>
          </a:p>
        </p:txBody>
      </p:sp>
    </p:spTree>
    <p:extLst>
      <p:ext uri="{BB962C8B-B14F-4D97-AF65-F5344CB8AC3E}">
        <p14:creationId xmlns:p14="http://schemas.microsoft.com/office/powerpoint/2010/main" val="3582558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このガイダンスは、新入生の皆様がどうすれば修了できるのか「修了要件」を理解してもらうことを目的にしています。修了要件は、主に「１</a:t>
            </a:r>
            <a:r>
              <a:rPr kumimoji="1" lang="en-US" altLang="ja-JP" dirty="0"/>
              <a:t>. </a:t>
            </a:r>
            <a:r>
              <a:rPr kumimoji="1" lang="ja-JP" altLang="en-US" dirty="0"/>
              <a:t>単位の修得」と「２</a:t>
            </a:r>
            <a:r>
              <a:rPr kumimoji="1" lang="en-US" altLang="ja-JP" dirty="0"/>
              <a:t>. </a:t>
            </a:r>
            <a:r>
              <a:rPr kumimoji="1" lang="ja-JP" altLang="en-US" dirty="0"/>
              <a:t>研究指導と論文」とに分かれていますので、それぞれ説明していきます。また、「</a:t>
            </a:r>
            <a:r>
              <a:rPr kumimoji="1" lang="en-US" altLang="ja-JP" dirty="0"/>
              <a:t>3. </a:t>
            </a:r>
            <a:r>
              <a:rPr kumimoji="1" lang="ja-JP" altLang="en-US" dirty="0"/>
              <a:t>研究倫理教育」も受講する必要がありますので、それについても説明します。</a:t>
            </a:r>
            <a:endParaRPr kumimoji="1" lang="en-US" altLang="ja-JP" dirty="0"/>
          </a:p>
          <a:p>
            <a:r>
              <a:rPr kumimoji="1" lang="ja-JP" altLang="en-US" dirty="0"/>
              <a:t>もし説明で分からないことがあれば、そのままにするのではなく、必ず指導教員や各プログラム支援室（学生便覧</a:t>
            </a:r>
            <a:r>
              <a:rPr kumimoji="1" lang="en-US" altLang="ja-JP" dirty="0"/>
              <a:t>241</a:t>
            </a:r>
            <a:r>
              <a:rPr kumimoji="1" lang="ja-JP" altLang="en-US" dirty="0"/>
              <a:t>ページ）に確認してください。</a:t>
            </a:r>
            <a:endParaRPr kumimoji="1" lang="en-US" altLang="ja-JP" dirty="0"/>
          </a:p>
          <a:p>
            <a:endParaRPr kumimoji="1" lang="en-US" altLang="ja-JP" dirty="0"/>
          </a:p>
          <a:p>
            <a:r>
              <a:rPr kumimoji="1" lang="ja-JP" altLang="en-US" dirty="0"/>
              <a:t>学生証と一緒に配布された袋詰めの資料に「学生便覧」が入っていますので、手元に出してください。博士課程前期と後期では見るべきページが異なっており、本資料では</a:t>
            </a:r>
            <a:r>
              <a:rPr kumimoji="1" lang="en-US" altLang="ja-JP" dirty="0"/>
              <a:t>M</a:t>
            </a:r>
            <a:r>
              <a:rPr kumimoji="1" lang="ja-JP" altLang="en-US" dirty="0"/>
              <a:t>〇</a:t>
            </a:r>
            <a:r>
              <a:rPr kumimoji="1" lang="en-US" altLang="ja-JP" dirty="0"/>
              <a:t>p</a:t>
            </a:r>
            <a:r>
              <a:rPr kumimoji="1" lang="ja-JP" altLang="en-US" dirty="0" err="1"/>
              <a:t>、</a:t>
            </a:r>
            <a:r>
              <a:rPr kumimoji="1" lang="en-US" altLang="ja-JP" dirty="0"/>
              <a:t>D</a:t>
            </a:r>
            <a:r>
              <a:rPr kumimoji="1" lang="ja-JP" altLang="en-US" dirty="0"/>
              <a:t>〇</a:t>
            </a:r>
            <a:r>
              <a:rPr kumimoji="1" lang="en-US" altLang="ja-JP" dirty="0"/>
              <a:t>p</a:t>
            </a:r>
            <a:r>
              <a:rPr kumimoji="1" lang="ja-JP" altLang="en-US" dirty="0"/>
              <a:t>と記載します。</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2</a:t>
            </a:fld>
            <a:endParaRPr kumimoji="1" lang="ja-JP" altLang="en-US"/>
          </a:p>
        </p:txBody>
      </p:sp>
    </p:spTree>
    <p:extLst>
      <p:ext uri="{BB962C8B-B14F-4D97-AF65-F5344CB8AC3E}">
        <p14:creationId xmlns:p14="http://schemas.microsoft.com/office/powerpoint/2010/main" val="695185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それでは修了要件について説明していきます。学生便覧の「授業科目と履修方法」のページを開いてください。例えば博士課程前期数学プログラムの場合は</a:t>
            </a:r>
            <a:r>
              <a:rPr kumimoji="1" lang="en-US" altLang="ja-JP" dirty="0"/>
              <a:t>23</a:t>
            </a:r>
            <a:r>
              <a:rPr kumimoji="1" lang="ja-JP" altLang="en-US" dirty="0"/>
              <a:t>ページ、博士課程後期機械工学プログラムの場合は</a:t>
            </a:r>
            <a:r>
              <a:rPr kumimoji="1" lang="en-US" altLang="ja-JP" dirty="0"/>
              <a:t>86</a:t>
            </a:r>
            <a:r>
              <a:rPr kumimoji="1" lang="ja-JP" altLang="en-US" dirty="0"/>
              <a:t>ページになります。そのページにある表と、表の下、「履修方法及び修了要件」に修了するための条件が、次のとおり記載されています。「修了するために必要な単位数を、（</a:t>
            </a:r>
            <a:r>
              <a:rPr kumimoji="1" lang="en-US" altLang="ja-JP" dirty="0"/>
              <a:t>M30</a:t>
            </a:r>
            <a:r>
              <a:rPr kumimoji="1" lang="ja-JP" altLang="en-US" dirty="0"/>
              <a:t>単位以上、</a:t>
            </a:r>
            <a:r>
              <a:rPr kumimoji="1" lang="en-US" altLang="ja-JP" dirty="0"/>
              <a:t>D16</a:t>
            </a:r>
            <a:r>
              <a:rPr kumimoji="1" lang="ja-JP" altLang="en-US" dirty="0"/>
              <a:t>単位以上）とし、以下のとおり単位を修得し、かつ必要な研究指導を受けた上で、（修士論文、博士論文）の審査及び最終試験に合格すること」。</a:t>
            </a:r>
            <a:endParaRPr kumimoji="1" lang="en-US" altLang="ja-JP" dirty="0"/>
          </a:p>
          <a:p>
            <a:endParaRPr kumimoji="1" lang="en-US" altLang="ja-JP" dirty="0"/>
          </a:p>
          <a:p>
            <a:r>
              <a:rPr kumimoji="1" lang="en-US" altLang="ja-JP" dirty="0"/>
              <a:t>2</a:t>
            </a:r>
            <a:r>
              <a:rPr kumimoji="1" lang="ja-JP" altLang="en-US" dirty="0"/>
              <a:t>年後、</a:t>
            </a:r>
            <a:r>
              <a:rPr kumimoji="1" lang="en-US" altLang="ja-JP" dirty="0"/>
              <a:t>3</a:t>
            </a:r>
            <a:r>
              <a:rPr kumimoji="1" lang="ja-JP" altLang="en-US" dirty="0"/>
              <a:t>年後には、この条件を満たさないと修了ができません。博士課程前期のみ、「博士論文研究基礎力審査」とありますが、該当者に個別に説明がありますので、今回は行いません。今から「１</a:t>
            </a:r>
            <a:r>
              <a:rPr kumimoji="1" lang="en-US" altLang="ja-JP" dirty="0"/>
              <a:t>. </a:t>
            </a:r>
            <a:r>
              <a:rPr kumimoji="1" lang="ja-JP" altLang="en-US" dirty="0"/>
              <a:t>単位の修得」、「２</a:t>
            </a:r>
            <a:r>
              <a:rPr kumimoji="1" lang="en-US" altLang="ja-JP" dirty="0"/>
              <a:t>. </a:t>
            </a:r>
            <a:r>
              <a:rPr kumimoji="1" lang="ja-JP" altLang="en-US" dirty="0"/>
              <a:t>研究指導と論文」とに分けて説明します。</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3</a:t>
            </a:fld>
            <a:endParaRPr kumimoji="1" lang="ja-JP" altLang="en-US"/>
          </a:p>
        </p:txBody>
      </p:sp>
    </p:spTree>
    <p:extLst>
      <p:ext uri="{BB962C8B-B14F-4D97-AF65-F5344CB8AC3E}">
        <p14:creationId xmlns:p14="http://schemas.microsoft.com/office/powerpoint/2010/main" val="3942278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259">
              <a:defRPr/>
            </a:pPr>
            <a:r>
              <a:rPr kumimoji="1" lang="ja-JP" altLang="en-US" dirty="0"/>
              <a:t>まずは、単位の修得についてです。表を見てください。</a:t>
            </a:r>
            <a:endParaRPr kumimoji="1" lang="en-US" altLang="ja-JP" dirty="0"/>
          </a:p>
          <a:p>
            <a:pPr defTabSz="914259">
              <a:defRPr/>
            </a:pPr>
            <a:endParaRPr kumimoji="1" lang="en-US" altLang="ja-JP" dirty="0"/>
          </a:p>
          <a:p>
            <a:pPr defTabSz="914259">
              <a:defRPr/>
            </a:pPr>
            <a:r>
              <a:rPr kumimoji="1" lang="ja-JP" altLang="en-US" dirty="0"/>
              <a:t>広島大学大学院の授業科目は、</a:t>
            </a:r>
            <a:r>
              <a:rPr kumimoji="1" lang="en-US" altLang="ja-JP" dirty="0"/>
              <a:t>3</a:t>
            </a:r>
            <a:r>
              <a:rPr kumimoji="1" lang="ja-JP" altLang="en-US" dirty="0" err="1"/>
              <a:t>つの</a:t>
            </a:r>
            <a:r>
              <a:rPr kumimoji="1" lang="ja-JP" altLang="en-US" dirty="0"/>
              <a:t>科目区分</a:t>
            </a:r>
            <a:r>
              <a:rPr kumimoji="1" lang="en-US" altLang="ja-JP" dirty="0"/>
              <a:t>(1)</a:t>
            </a:r>
            <a:r>
              <a:rPr kumimoji="1" lang="ja-JP" altLang="en-US" dirty="0"/>
              <a:t>大学院共通科目　</a:t>
            </a:r>
            <a:r>
              <a:rPr kumimoji="1" lang="en-US" altLang="ja-JP" dirty="0"/>
              <a:t>(2)</a:t>
            </a:r>
            <a:r>
              <a:rPr kumimoji="1" lang="ja-JP" altLang="en-US" dirty="0"/>
              <a:t>研究科共通科目　</a:t>
            </a:r>
            <a:r>
              <a:rPr kumimoji="1" lang="en-US" altLang="ja-JP" dirty="0"/>
              <a:t>(3)</a:t>
            </a:r>
            <a:r>
              <a:rPr kumimoji="1" lang="ja-JP" altLang="en-US" dirty="0"/>
              <a:t>プログラム専門科目に分かれており、受講対象者が異なります。それぞれで定められた単位数や特定の科目を修得する必要があります。</a:t>
            </a:r>
            <a:endParaRPr kumimoji="1" lang="en-US" altLang="ja-JP" dirty="0"/>
          </a:p>
          <a:p>
            <a:pPr defTabSz="914259">
              <a:defRPr/>
            </a:pPr>
            <a:endParaRPr kumimoji="1" lang="en-US" altLang="ja-JP" dirty="0"/>
          </a:p>
          <a:p>
            <a:pPr defTabSz="914259">
              <a:defRPr/>
            </a:pPr>
            <a:r>
              <a:rPr kumimoji="1" lang="ja-JP" altLang="en-US" dirty="0"/>
              <a:t>まず、表の一番上にある大学院共通科目は、広島大学大学院に入学した学生全員が履修しますので、講義には、統合生命科学研究科や人間社会科学研究科の学生もいると思います。この大学院共通科目は、「持続可能な発展科目」と「キャリア開発・データリテラシー科目」に分かれており、それぞれ</a:t>
            </a:r>
            <a:r>
              <a:rPr kumimoji="1" lang="en-US" altLang="ja-JP" dirty="0"/>
              <a:t>1</a:t>
            </a:r>
            <a:r>
              <a:rPr kumimoji="1" lang="ja-JP" altLang="en-US" dirty="0"/>
              <a:t>単位以上修得しないといけません。</a:t>
            </a:r>
            <a:endParaRPr kumimoji="1" lang="en-US" altLang="ja-JP" dirty="0"/>
          </a:p>
          <a:p>
            <a:pPr defTabSz="914259">
              <a:defRPr/>
            </a:pPr>
            <a:endParaRPr kumimoji="1" lang="en-US" altLang="ja-JP" dirty="0"/>
          </a:p>
          <a:p>
            <a:r>
              <a:rPr kumimoji="1" lang="ja-JP" altLang="en-US" dirty="0"/>
              <a:t>その下、研究科共通科目は、先進理工系科学研究科に入学した学生が履修する科目で、講義には他プログラムの学生も受講していると思います。「国際性」は</a:t>
            </a:r>
            <a:r>
              <a:rPr kumimoji="1" lang="en-US" altLang="ja-JP" dirty="0"/>
              <a:t>1</a:t>
            </a:r>
            <a:r>
              <a:rPr kumimoji="1" lang="ja-JP" altLang="en-US" dirty="0"/>
              <a:t>単位以上、「社会性」</a:t>
            </a:r>
            <a:r>
              <a:rPr kumimoji="1" lang="en-US" altLang="ja-JP" dirty="0"/>
              <a:t>M</a:t>
            </a:r>
            <a:r>
              <a:rPr kumimoji="1" lang="ja-JP" altLang="en-US" dirty="0"/>
              <a:t>は</a:t>
            </a:r>
            <a:r>
              <a:rPr kumimoji="1" lang="en-US" altLang="ja-JP" dirty="0"/>
              <a:t>2</a:t>
            </a:r>
            <a:r>
              <a:rPr kumimoji="1" lang="ja-JP" altLang="en-US" dirty="0"/>
              <a:t>単位以上、</a:t>
            </a:r>
            <a:r>
              <a:rPr kumimoji="1" lang="en-US" altLang="ja-JP" dirty="0"/>
              <a:t>D</a:t>
            </a:r>
            <a:r>
              <a:rPr kumimoji="1" lang="ja-JP" altLang="en-US" dirty="0"/>
              <a:t>は</a:t>
            </a:r>
            <a:r>
              <a:rPr kumimoji="1" lang="en-US" altLang="ja-JP" dirty="0"/>
              <a:t>1</a:t>
            </a:r>
            <a:r>
              <a:rPr kumimoji="1" lang="ja-JP" altLang="en-US" dirty="0"/>
              <a:t>単位以上修得しなければなりません。</a:t>
            </a:r>
            <a:endParaRPr kumimoji="1" lang="en-US" altLang="ja-JP" dirty="0"/>
          </a:p>
          <a:p>
            <a:endParaRPr kumimoji="1" lang="en-US" altLang="ja-JP" dirty="0"/>
          </a:p>
          <a:p>
            <a:r>
              <a:rPr kumimoji="1" lang="ja-JP" altLang="en-US" dirty="0"/>
              <a:t>更にその下、プログラム専門科目は、プログラムに入学した学生の専門性を高めてもらうための科目になっており、表に記載のとおり単位を修得して</a:t>
            </a:r>
            <a:r>
              <a:rPr kumimoji="1" lang="ja-JP" altLang="en-US" dirty="0">
                <a:solidFill>
                  <a:srgbClr val="FF0000"/>
                </a:solidFill>
              </a:rPr>
              <a:t>い</a:t>
            </a:r>
            <a:r>
              <a:rPr kumimoji="1" lang="ja-JP" altLang="en-US" dirty="0"/>
              <a:t>く必要があります。</a:t>
            </a:r>
            <a:endParaRPr kumimoji="1" lang="en-US" altLang="ja-JP" dirty="0"/>
          </a:p>
          <a:p>
            <a:endParaRPr kumimoji="1" lang="en-US" altLang="ja-JP" dirty="0"/>
          </a:p>
          <a:p>
            <a:r>
              <a:rPr kumimoji="1" lang="ja-JP" altLang="en-US" dirty="0"/>
              <a:t>以上のように、</a:t>
            </a:r>
            <a:r>
              <a:rPr kumimoji="1" lang="en-US" altLang="ja-JP" dirty="0"/>
              <a:t>3</a:t>
            </a:r>
            <a:r>
              <a:rPr kumimoji="1" lang="ja-JP" altLang="en-US" dirty="0" err="1"/>
              <a:t>つの</a:t>
            </a:r>
            <a:r>
              <a:rPr kumimoji="1" lang="ja-JP" altLang="en-US" dirty="0"/>
              <a:t>区分それぞれに決められた単位数があり、記載されているとおり単位を修得しないと修了できませんので、注意してください。</a:t>
            </a:r>
            <a:endParaRPr kumimoji="1" lang="en-US" altLang="ja-JP" dirty="0"/>
          </a:p>
          <a:p>
            <a:endParaRPr kumimoji="1" lang="en-US" altLang="ja-JP" dirty="0"/>
          </a:p>
          <a:p>
            <a:pPr defTabSz="914259">
              <a:defRPr/>
            </a:pPr>
            <a:r>
              <a:rPr kumimoji="1" lang="ja-JP" altLang="en-US" dirty="0"/>
              <a:t>続いて、各区分について説明します。</a:t>
            </a:r>
            <a:endParaRPr kumimoji="1" lang="en-US" altLang="ja-JP" dirty="0"/>
          </a:p>
          <a:p>
            <a:pPr defTabSz="914259">
              <a:defRPr/>
            </a:pPr>
            <a:r>
              <a:rPr kumimoji="1" lang="ja-JP" altLang="en-US" dirty="0"/>
              <a:t>大学院共通科目の詳細は、便覧の</a:t>
            </a:r>
            <a:r>
              <a:rPr kumimoji="1" lang="en-US" altLang="ja-JP" dirty="0"/>
              <a:t>M55</a:t>
            </a:r>
            <a:r>
              <a:rPr kumimoji="1" lang="ja-JP" altLang="en-US" dirty="0"/>
              <a:t>ページ、</a:t>
            </a:r>
            <a:r>
              <a:rPr kumimoji="1" lang="en-US" altLang="ja-JP" dirty="0"/>
              <a:t>D</a:t>
            </a:r>
            <a:r>
              <a:rPr kumimoji="1" lang="ja-JP" altLang="en-US" dirty="0"/>
              <a:t>は</a:t>
            </a:r>
            <a:r>
              <a:rPr kumimoji="1" lang="en-US" altLang="ja-JP" dirty="0"/>
              <a:t>94</a:t>
            </a:r>
            <a:r>
              <a:rPr kumimoji="1" lang="ja-JP" altLang="en-US" dirty="0"/>
              <a:t>ページに記載がありますので後で確認してください。</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4</a:t>
            </a:fld>
            <a:endParaRPr kumimoji="1" lang="ja-JP" altLang="en-US"/>
          </a:p>
        </p:txBody>
      </p:sp>
    </p:spTree>
    <p:extLst>
      <p:ext uri="{BB962C8B-B14F-4D97-AF65-F5344CB8AC3E}">
        <p14:creationId xmlns:p14="http://schemas.microsoft.com/office/powerpoint/2010/main" val="1427767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259">
              <a:defRPr/>
            </a:pPr>
            <a:r>
              <a:rPr kumimoji="1" lang="ja-JP" altLang="en-US" dirty="0"/>
              <a:t>続きまして、研究科共通科目の説明をします。便覧の</a:t>
            </a:r>
            <a:r>
              <a:rPr kumimoji="1" lang="en-US" altLang="ja-JP" dirty="0"/>
              <a:t>M56p</a:t>
            </a:r>
            <a:r>
              <a:rPr kumimoji="1" lang="ja-JP" altLang="en-US" dirty="0" err="1"/>
              <a:t>、</a:t>
            </a:r>
            <a:r>
              <a:rPr kumimoji="1" lang="en-US" altLang="ja-JP" dirty="0"/>
              <a:t>D95p</a:t>
            </a:r>
            <a:r>
              <a:rPr kumimoji="1" lang="ja-JP" altLang="en-US" dirty="0"/>
              <a:t>に記載がありますので、開いてください。研究科共通科目の趣旨が記載されておりますので、ご確認ください。</a:t>
            </a:r>
            <a:r>
              <a:rPr kumimoji="1" lang="en-US" altLang="ja-JP" dirty="0"/>
              <a:t>D</a:t>
            </a:r>
            <a:r>
              <a:rPr kumimoji="1" lang="ja-JP" altLang="en-US" dirty="0"/>
              <a:t>は「社会性」の単位数が１ですので、必ず自分の学生便覧のページで確認してください。</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5</a:t>
            </a:fld>
            <a:endParaRPr kumimoji="1" lang="ja-JP" altLang="en-US"/>
          </a:p>
        </p:txBody>
      </p:sp>
    </p:spTree>
    <p:extLst>
      <p:ext uri="{BB962C8B-B14F-4D97-AF65-F5344CB8AC3E}">
        <p14:creationId xmlns:p14="http://schemas.microsoft.com/office/powerpoint/2010/main" val="3382971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それではプログラム専門科目が記載されているそれぞれのページに戻ってください。</a:t>
            </a:r>
            <a:endParaRPr kumimoji="1" lang="en-US" altLang="ja-JP" dirty="0"/>
          </a:p>
          <a:p>
            <a:r>
              <a:rPr kumimoji="1" lang="ja-JP" altLang="en-US" dirty="0"/>
              <a:t>プログラム専門科目の履修方法は、研究室によって取得が望ましい科目が異なる場合がありますので，指導教員に確認してください。</a:t>
            </a:r>
            <a:endParaRPr kumimoji="1" lang="en-US" altLang="ja-JP" dirty="0"/>
          </a:p>
          <a:p>
            <a:endParaRPr kumimoji="1" lang="en-US" altLang="ja-JP" dirty="0"/>
          </a:p>
          <a:p>
            <a:r>
              <a:rPr kumimoji="1" lang="ja-JP" altLang="en-US" dirty="0"/>
              <a:t>博士課程前期の学生は、表の一番下に、「他プログラム専門科目」があり、</a:t>
            </a:r>
            <a:r>
              <a:rPr kumimoji="1" lang="en-US" altLang="ja-JP" dirty="0"/>
              <a:t>2</a:t>
            </a:r>
            <a:r>
              <a:rPr kumimoji="1" lang="ja-JP" altLang="en-US" dirty="0"/>
              <a:t>単位以上修得する必要があります。興味のある他プログラムや、指導教員の了解が得られれば、他研究科の科目も履修することができますので、受けたい科目を探してみてください。広島大学では、全ての授業科目に「学修の段階」が設定されており、シラバスを検索する際に、段階別に検索することができます。他プログラム専門科目を探すときは、大学院レベルの一番下である、「大学院基礎的レベル」で探すのがよいかもしれません。</a:t>
            </a:r>
            <a:endParaRPr kumimoji="1" lang="en-US" altLang="ja-JP" dirty="0"/>
          </a:p>
          <a:p>
            <a:endParaRPr lang="en-US" altLang="ja-JP" dirty="0"/>
          </a:p>
          <a:p>
            <a:r>
              <a:rPr lang="ja-JP" altLang="en-US" dirty="0"/>
              <a:t>特徴的な科目として、「理工学融合共同演習（</a:t>
            </a:r>
            <a:r>
              <a:rPr lang="en-US" altLang="ja-JP" dirty="0"/>
              <a:t>2</a:t>
            </a:r>
            <a:r>
              <a:rPr lang="ja-JP" altLang="en-US" dirty="0"/>
              <a:t>単位）」があります。</a:t>
            </a:r>
            <a:r>
              <a:rPr lang="en-US" altLang="ja-JP" dirty="0"/>
              <a:t>66</a:t>
            </a:r>
            <a:r>
              <a:rPr lang="ja-JP" altLang="en-US" dirty="0"/>
              <a:t>ページを開いてください。この科目は、共同セミナーとして認定されたセミナーを</a:t>
            </a:r>
            <a:r>
              <a:rPr kumimoji="1" lang="en-US" altLang="ja-JP" dirty="0"/>
              <a:t>15 </a:t>
            </a:r>
            <a:r>
              <a:rPr kumimoji="1" lang="ja-JP" altLang="en-US" dirty="0"/>
              <a:t>回受講することにより、理工学融合プログラムの「理工学融合共同演習」の単位（</a:t>
            </a:r>
            <a:r>
              <a:rPr kumimoji="1" lang="en-US" altLang="ja-JP" dirty="0"/>
              <a:t>2 </a:t>
            </a:r>
            <a:r>
              <a:rPr kumimoji="1" lang="ja-JP" altLang="en-US" dirty="0"/>
              <a:t>単位）として認定することができます。認定した単位は，理工学融合プログラムの学生は所属プログラムの専門科目，他プログラムの学生は、他プログラム専門科目の単位として扱うことができます。</a:t>
            </a:r>
            <a:endParaRPr kumimoji="1" lang="en-US" altLang="ja-JP" dirty="0"/>
          </a:p>
          <a:p>
            <a:endParaRPr kumimoji="1" lang="en-US" altLang="ja-JP" dirty="0"/>
          </a:p>
          <a:p>
            <a:r>
              <a:rPr kumimoji="1" lang="ja-JP" altLang="en-US" dirty="0"/>
              <a:t>単位の修得についての説明は以上です。</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6</a:t>
            </a:fld>
            <a:endParaRPr kumimoji="1" lang="ja-JP" altLang="en-US"/>
          </a:p>
        </p:txBody>
      </p:sp>
    </p:spTree>
    <p:extLst>
      <p:ext uri="{BB962C8B-B14F-4D97-AF65-F5344CB8AC3E}">
        <p14:creationId xmlns:p14="http://schemas.microsoft.com/office/powerpoint/2010/main" val="3036403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次に、研究指導と論文について、説明します。博士課程前期は</a:t>
            </a:r>
            <a:r>
              <a:rPr kumimoji="1" lang="en-US" altLang="ja-JP" dirty="0"/>
              <a:t>67</a:t>
            </a:r>
            <a:r>
              <a:rPr kumimoji="1" lang="ja-JP" altLang="en-US" dirty="0"/>
              <a:t>ページ、博士課程後期は</a:t>
            </a:r>
            <a:r>
              <a:rPr kumimoji="1" lang="en-US" altLang="ja-JP" dirty="0"/>
              <a:t>102</a:t>
            </a:r>
            <a:r>
              <a:rPr kumimoji="1" lang="ja-JP" altLang="en-US" dirty="0"/>
              <a:t>ページを確認してください。ここに、修了までのスケジュールが記載されています。特定の時期になりましたら、その都度連絡しますので、「もみじ」や各プログラムからの連絡を常に確認してください。</a:t>
            </a:r>
            <a:endParaRPr kumimoji="1" lang="en-US" altLang="ja-JP" dirty="0"/>
          </a:p>
          <a:p>
            <a:r>
              <a:rPr kumimoji="1" lang="ja-JP" altLang="en-US" dirty="0"/>
              <a:t>細かな説明は行いませんが学生便覧</a:t>
            </a:r>
            <a:r>
              <a:rPr kumimoji="1" lang="en-US" altLang="ja-JP" dirty="0"/>
              <a:t>68</a:t>
            </a:r>
            <a:r>
              <a:rPr kumimoji="1" lang="ja-JP" altLang="en-US" dirty="0"/>
              <a:t>ページには博士課程前期の審査及び最終試験について、</a:t>
            </a:r>
            <a:r>
              <a:rPr kumimoji="1" lang="en-US" altLang="ja-JP" dirty="0"/>
              <a:t>70</a:t>
            </a:r>
            <a:r>
              <a:rPr kumimoji="1" lang="ja-JP" altLang="en-US" dirty="0"/>
              <a:t>ページと</a:t>
            </a:r>
            <a:r>
              <a:rPr kumimoji="1" lang="en-US" altLang="ja-JP" dirty="0"/>
              <a:t>118</a:t>
            </a:r>
            <a:r>
              <a:rPr kumimoji="1" lang="ja-JP" altLang="en-US" dirty="0"/>
              <a:t>ページには博士課程前期、博士課程後期それぞれの学位授与や論文の評価基準、条件が記載されておりますので、一度は読んでください。</a:t>
            </a:r>
            <a:endParaRPr kumimoji="1" lang="en-US" altLang="ja-JP" dirty="0"/>
          </a:p>
          <a:p>
            <a:pPr defTabSz="914259">
              <a:defRPr/>
            </a:pPr>
            <a:r>
              <a:rPr kumimoji="1" lang="ja-JP" altLang="en-US" dirty="0"/>
              <a:t>博士論文の条件や細かな手続きは</a:t>
            </a:r>
            <a:r>
              <a:rPr kumimoji="1" lang="en-US" altLang="ja-JP" dirty="0"/>
              <a:t>119</a:t>
            </a:r>
            <a:r>
              <a:rPr kumimoji="1" lang="ja-JP" altLang="en-US" dirty="0"/>
              <a:t>ページから記載がありますので、確認してください。</a:t>
            </a:r>
            <a:endParaRPr kumimoji="1" lang="en-US" altLang="ja-JP" dirty="0"/>
          </a:p>
          <a:p>
            <a:pPr defTabSz="914259">
              <a:defRPr/>
            </a:pPr>
            <a:endParaRPr kumimoji="1" lang="en-US" altLang="ja-JP" dirty="0"/>
          </a:p>
          <a:p>
            <a:pPr defTabSz="914259">
              <a:defRPr/>
            </a:pPr>
            <a:r>
              <a:rPr kumimoji="1" lang="ja-JP" altLang="en-US" dirty="0"/>
              <a:t>（重要）上記のスケジュールに記載のとおり、新入生は全員「研究題目届」を提出する必要があります。お配りした袋の中に、「研究題目届」が入っていますので、指導教員とよく相談の上、</a:t>
            </a:r>
            <a:r>
              <a:rPr kumimoji="1" lang="en-US" altLang="ja-JP" dirty="0"/>
              <a:t>10</a:t>
            </a:r>
            <a:r>
              <a:rPr kumimoji="1" lang="ja-JP" altLang="en-US" dirty="0"/>
              <a:t>月</a:t>
            </a:r>
            <a:r>
              <a:rPr kumimoji="1" lang="en-US" altLang="ja-JP" dirty="0"/>
              <a:t>20</a:t>
            </a:r>
            <a:r>
              <a:rPr kumimoji="1" lang="ja-JP" altLang="en-US" dirty="0"/>
              <a:t>日（火）までに、所定の場所に提出してください。なお，「研究題目届」は，先進理工系科学研究科ホームページからもダウンロードすることができます。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7</a:t>
            </a:fld>
            <a:endParaRPr kumimoji="1" lang="ja-JP" altLang="en-US"/>
          </a:p>
        </p:txBody>
      </p:sp>
    </p:spTree>
    <p:extLst>
      <p:ext uri="{BB962C8B-B14F-4D97-AF65-F5344CB8AC3E}">
        <p14:creationId xmlns:p14="http://schemas.microsoft.com/office/powerpoint/2010/main" val="3466339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最後に、研究倫理教育について説明します。学生便覧</a:t>
            </a:r>
            <a:r>
              <a:rPr kumimoji="1" lang="en-US" altLang="ja-JP" dirty="0"/>
              <a:t>12</a:t>
            </a:r>
            <a:r>
              <a:rPr kumimoji="1" lang="ja-JP" altLang="en-US" dirty="0"/>
              <a:t>ページを開いてください。広島大学で研究活動に携わる者は、定められた研究倫理教育を受講する必要があります。大学院生は、①「研究倫理教育</a:t>
            </a:r>
            <a:r>
              <a:rPr kumimoji="1" lang="en-US" altLang="ja-JP" dirty="0"/>
              <a:t>Basic</a:t>
            </a:r>
            <a:r>
              <a:rPr kumimoji="1" lang="ja-JP" altLang="en-US" dirty="0"/>
              <a:t>」と②「研究倫理教育</a:t>
            </a:r>
            <a:r>
              <a:rPr kumimoji="1" lang="en-US" altLang="ja-JP" dirty="0"/>
              <a:t>Advanced</a:t>
            </a:r>
            <a:r>
              <a:rPr kumimoji="1" lang="ja-JP" altLang="en-US" dirty="0"/>
              <a:t>（</a:t>
            </a:r>
            <a:r>
              <a:rPr kumimoji="1" lang="en-US" altLang="ja-JP" dirty="0"/>
              <a:t>M</a:t>
            </a:r>
            <a:r>
              <a:rPr kumimoji="1" lang="ja-JP" altLang="en-US" dirty="0"/>
              <a:t>）（</a:t>
            </a:r>
            <a:r>
              <a:rPr kumimoji="1" lang="en-US" altLang="ja-JP" dirty="0"/>
              <a:t>D)</a:t>
            </a:r>
            <a:r>
              <a:rPr kumimoji="1" lang="ja-JP" altLang="en-US" dirty="0"/>
              <a:t>」に分かれています。</a:t>
            </a:r>
            <a:r>
              <a:rPr kumimoji="1" lang="en-US" altLang="ja-JP" dirty="0"/>
              <a:t>Basic</a:t>
            </a:r>
            <a:r>
              <a:rPr kumimoji="1" lang="ja-JP" altLang="en-US" dirty="0"/>
              <a:t>は、広大</a:t>
            </a:r>
            <a:r>
              <a:rPr kumimoji="1" lang="en-US" altLang="ja-JP" dirty="0" err="1"/>
              <a:t>moodle</a:t>
            </a:r>
            <a:r>
              <a:rPr kumimoji="1" lang="ja-JP" altLang="en-US" dirty="0"/>
              <a:t>というオンライン学習システムを利用して行いますので、必ず確認してください。博士課程前期の学生は必ず視聴する必要があります（視聴確認を行います）。博士課程後期の学生も視聴の必要はありますが、広島大学の博士課程前期から博士課程後期に進学した学生は、博士課程前期の時に見ていると思いますので、受講不要です。</a:t>
            </a:r>
            <a:endParaRPr kumimoji="1" lang="en-US" altLang="ja-JP" dirty="0"/>
          </a:p>
          <a:p>
            <a:r>
              <a:rPr kumimoji="1" lang="ja-JP" altLang="en-US" dirty="0"/>
              <a:t>研究倫理教育</a:t>
            </a:r>
            <a:r>
              <a:rPr kumimoji="1" lang="en-US" altLang="ja-JP" dirty="0"/>
              <a:t>Advanced</a:t>
            </a:r>
            <a:r>
              <a:rPr kumimoji="1" lang="ja-JP" altLang="en-US" dirty="0"/>
              <a:t>は、論文作成開始前に、それぞれの研究室で実施予定ですので、研究室での指示に従ってください。</a:t>
            </a:r>
            <a:endParaRPr kumimoji="1" lang="en-US" altLang="ja-JP" dirty="0"/>
          </a:p>
          <a:p>
            <a:endParaRPr kumimoji="1" lang="en-US" altLang="ja-JP" dirty="0"/>
          </a:p>
          <a:p>
            <a:r>
              <a:rPr kumimoji="1" lang="ja-JP" altLang="en-US" dirty="0"/>
              <a:t>どちらも、事務で記録を取っておりますので、必ず定められた通り受講してください。他機関に共同研究等の申請をする際、広島大学で研究倫理教育を受講しているかどうか証明書を出しなさい、と求められるケースがあります。その場合、</a:t>
            </a:r>
            <a:r>
              <a:rPr kumimoji="1" lang="en-US" altLang="ja-JP" dirty="0"/>
              <a:t>Advanced</a:t>
            </a:r>
            <a:r>
              <a:rPr kumimoji="1" lang="ja-JP" altLang="en-US" dirty="0" err="1"/>
              <a:t>まで</a:t>
            </a:r>
            <a:r>
              <a:rPr kumimoji="1" lang="ja-JP" altLang="en-US" dirty="0"/>
              <a:t>受講していないと証明ができません。</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8</a:t>
            </a:fld>
            <a:endParaRPr kumimoji="1" lang="ja-JP" altLang="en-US"/>
          </a:p>
        </p:txBody>
      </p:sp>
    </p:spTree>
    <p:extLst>
      <p:ext uri="{BB962C8B-B14F-4D97-AF65-F5344CB8AC3E}">
        <p14:creationId xmlns:p14="http://schemas.microsoft.com/office/powerpoint/2010/main" val="3361448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教育課程についての説明は以上です。最初にもお伝えしたとおり、分からないことがあればそのままにするのではなく、各プログラム支援室や指導教員に必ず確認してください。各プログラム支援室は、</a:t>
            </a:r>
            <a:r>
              <a:rPr kumimoji="1" lang="en-US" altLang="ja-JP" dirty="0"/>
              <a:t>241</a:t>
            </a:r>
            <a:r>
              <a:rPr kumimoji="1" lang="ja-JP" altLang="en-US" dirty="0"/>
              <a:t>ページに掲載されています。</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9</a:t>
            </a:fld>
            <a:endParaRPr kumimoji="1" lang="ja-JP" altLang="en-US"/>
          </a:p>
        </p:txBody>
      </p:sp>
    </p:spTree>
    <p:extLst>
      <p:ext uri="{BB962C8B-B14F-4D97-AF65-F5344CB8AC3E}">
        <p14:creationId xmlns:p14="http://schemas.microsoft.com/office/powerpoint/2010/main" val="499356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10</a:t>
            </a:fld>
            <a:endParaRPr kumimoji="1" lang="ja-JP" altLang="en-US"/>
          </a:p>
        </p:txBody>
      </p:sp>
    </p:spTree>
    <p:extLst>
      <p:ext uri="{BB962C8B-B14F-4D97-AF65-F5344CB8AC3E}">
        <p14:creationId xmlns:p14="http://schemas.microsoft.com/office/powerpoint/2010/main" val="319154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続いて、重要な連絡事項を説明します。手元に学生生活の手引きと学生便覧を準備してください。</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11</a:t>
            </a:fld>
            <a:endParaRPr kumimoji="1" lang="ja-JP" altLang="en-US"/>
          </a:p>
        </p:txBody>
      </p:sp>
    </p:spTree>
    <p:extLst>
      <p:ext uri="{BB962C8B-B14F-4D97-AF65-F5344CB8AC3E}">
        <p14:creationId xmlns:p14="http://schemas.microsoft.com/office/powerpoint/2010/main" val="1778031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学生証を受け取った際、受領書を既に提出されていると思いますが、未提出の場合は、必ず各プログラム支援室まで提出してください。提出された受領書を使用して，受領登録を行う必要があります。受領登録した翌日から学生証に内蔵されている</a:t>
            </a:r>
            <a:r>
              <a:rPr kumimoji="1" lang="en-US" altLang="ja-JP" dirty="0"/>
              <a:t>IC</a:t>
            </a:r>
            <a:r>
              <a:rPr kumimoji="1" lang="ja-JP" altLang="en-US" dirty="0"/>
              <a:t>チップを使った機能が使用可能です。</a:t>
            </a:r>
            <a:endParaRPr kumimoji="1" lang="en-US" altLang="ja-JP"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12</a:t>
            </a:fld>
            <a:endParaRPr kumimoji="1" lang="ja-JP" altLang="en-US"/>
          </a:p>
        </p:txBody>
      </p:sp>
    </p:spTree>
    <p:extLst>
      <p:ext uri="{BB962C8B-B14F-4D97-AF65-F5344CB8AC3E}">
        <p14:creationId xmlns:p14="http://schemas.microsoft.com/office/powerpoint/2010/main" val="1010100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学生生活の</a:t>
            </a:r>
            <a:r>
              <a:rPr kumimoji="1" lang="ja-JP" altLang="en-US" b="0" dirty="0"/>
              <a:t>手引きの</a:t>
            </a:r>
            <a:r>
              <a:rPr kumimoji="1" lang="en-US" altLang="ja-JP" b="0" dirty="0"/>
              <a:t>P9</a:t>
            </a:r>
            <a:r>
              <a:rPr kumimoji="1" lang="ja-JP" altLang="en-US" b="0" dirty="0"/>
              <a:t>を開いてください。広島大学では、学生向けの情報を集めた総合窓口として、「学生情報の森「もみじ（「も」っと「み」ぢかな「じ」</a:t>
            </a:r>
            <a:r>
              <a:rPr kumimoji="1" lang="ja-JP" altLang="en-US" b="0" dirty="0" err="1"/>
              <a:t>ょう</a:t>
            </a:r>
            <a:r>
              <a:rPr kumimoji="1" lang="ja-JP" altLang="en-US" b="0" dirty="0"/>
              <a:t>ほうしすてむ）」があります。このサイトは誰でも閲覧できる①「もみじ</a:t>
            </a:r>
            <a:r>
              <a:rPr kumimoji="1" lang="en-US" altLang="ja-JP" b="0" dirty="0"/>
              <a:t>Top</a:t>
            </a:r>
            <a:r>
              <a:rPr kumimoji="1" lang="ja-JP" altLang="en-US" b="0" dirty="0"/>
              <a:t>」と、学生個人向けで履修登録や学内限定で成績等が確認できる②「</a:t>
            </a:r>
            <a:r>
              <a:rPr kumimoji="1" lang="en-US" altLang="ja-JP" b="0" dirty="0"/>
              <a:t>My</a:t>
            </a:r>
            <a:r>
              <a:rPr kumimoji="1" lang="ja-JP" altLang="en-US" b="0" dirty="0"/>
              <a:t>もみじ」で構成されています。①「もみじ</a:t>
            </a:r>
            <a:r>
              <a:rPr kumimoji="1" lang="en-US" altLang="ja-JP" b="0" dirty="0"/>
              <a:t>Top</a:t>
            </a:r>
            <a:r>
              <a:rPr kumimoji="1" lang="ja-JP" altLang="en-US" b="0" dirty="0"/>
              <a:t>」には、修学に必要な情報が多くありますので、必ず一度は見てください。②「</a:t>
            </a:r>
            <a:r>
              <a:rPr kumimoji="1" lang="en-US" altLang="ja-JP" b="0" dirty="0"/>
              <a:t>My</a:t>
            </a:r>
            <a:r>
              <a:rPr kumimoji="1" lang="ja-JP" altLang="en-US" b="0" dirty="0"/>
              <a:t>もみじ」にログインするためには、学生番号とパスワードが必要です。ログイン方法は、学生生活の手引き</a:t>
            </a:r>
            <a:r>
              <a:rPr kumimoji="1" lang="en-US" altLang="ja-JP" b="0" dirty="0"/>
              <a:t>10</a:t>
            </a:r>
            <a:r>
              <a:rPr kumimoji="1" lang="ja-JP" altLang="en-US" b="0" dirty="0"/>
              <a:t>ページに記載のとおりですので、必ず確認し、指導教員と相談の上、</a:t>
            </a:r>
            <a:r>
              <a:rPr kumimoji="1" lang="en-US" altLang="ja-JP" b="0" dirty="0"/>
              <a:t>10</a:t>
            </a:r>
            <a:r>
              <a:rPr kumimoji="1" lang="ja-JP" altLang="en-US" b="0" dirty="0"/>
              <a:t>月</a:t>
            </a:r>
            <a:r>
              <a:rPr kumimoji="1" lang="en-US" altLang="ja-JP" b="0" dirty="0"/>
              <a:t>8</a:t>
            </a:r>
            <a:r>
              <a:rPr kumimoji="1" lang="ja-JP" altLang="en-US" b="0" dirty="0"/>
              <a:t>日</a:t>
            </a:r>
            <a:r>
              <a:rPr kumimoji="1" lang="en-US" altLang="ja-JP" b="0" dirty="0"/>
              <a:t>23</a:t>
            </a:r>
            <a:r>
              <a:rPr kumimoji="1" lang="ja-JP" altLang="en-US" b="0" dirty="0"/>
              <a:t>：</a:t>
            </a:r>
            <a:r>
              <a:rPr kumimoji="1" lang="en-US" altLang="ja-JP" b="0" dirty="0"/>
              <a:t>59</a:t>
            </a:r>
            <a:r>
              <a:rPr kumimoji="1" lang="ja-JP" altLang="en-US" b="0" dirty="0"/>
              <a:t>までに履修登録を行ってください。操作方法が不明な場合は、ログイン後にマニュアルがありますので、確認してください。なお、大学院共通科目で受講者数が多くなる科目は、受講者抽選が行われます。抽選を受けるためには</a:t>
            </a:r>
            <a:r>
              <a:rPr kumimoji="1" lang="en-US" altLang="ja-JP" b="0" dirty="0"/>
              <a:t>10</a:t>
            </a:r>
            <a:r>
              <a:rPr kumimoji="1" lang="ja-JP" altLang="en-US" b="0" dirty="0"/>
              <a:t>月</a:t>
            </a:r>
            <a:r>
              <a:rPr kumimoji="1" lang="en-US" altLang="ja-JP" b="0" dirty="0"/>
              <a:t>4</a:t>
            </a:r>
            <a:r>
              <a:rPr kumimoji="1" lang="ja-JP" altLang="en-US" b="0" dirty="0"/>
              <a:t>日</a:t>
            </a:r>
            <a:r>
              <a:rPr kumimoji="1" lang="en-US" altLang="ja-JP" b="0" dirty="0"/>
              <a:t>23</a:t>
            </a:r>
            <a:r>
              <a:rPr kumimoji="1" lang="ja-JP" altLang="en-US" b="0" dirty="0"/>
              <a:t>：</a:t>
            </a:r>
            <a:r>
              <a:rPr kumimoji="1" lang="en-US" altLang="ja-JP" b="0" dirty="0"/>
              <a:t>59</a:t>
            </a:r>
            <a:r>
              <a:rPr kumimoji="1" lang="ja-JP" altLang="en-US" b="0" dirty="0" err="1"/>
              <a:t>までに</a:t>
            </a:r>
            <a:r>
              <a:rPr kumimoji="1" lang="ja-JP" altLang="en-US" b="0" dirty="0"/>
              <a:t>履修登録を行う必</a:t>
            </a:r>
            <a:r>
              <a:rPr kumimoji="1" lang="ja-JP" altLang="en-US" dirty="0"/>
              <a:t>要がありますので、注意してください。</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13</a:t>
            </a:fld>
            <a:endParaRPr kumimoji="1" lang="ja-JP" altLang="en-US"/>
          </a:p>
        </p:txBody>
      </p:sp>
    </p:spTree>
    <p:extLst>
      <p:ext uri="{BB962C8B-B14F-4D97-AF65-F5344CB8AC3E}">
        <p14:creationId xmlns:p14="http://schemas.microsoft.com/office/powerpoint/2010/main" val="5848968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学生生活の手引きは、広島大学での学生生活に役立つ様々な情報が掲載されていますので、他大学から来た学生はもちろん、進学した学生も必ず、一度は目を通してください。例えば、ローマ数字の</a:t>
            </a:r>
            <a:r>
              <a:rPr kumimoji="1" lang="en-US" altLang="ja-JP" dirty="0"/>
              <a:t>iii</a:t>
            </a:r>
            <a:r>
              <a:rPr kumimoji="1" lang="ja-JP" altLang="en-US" dirty="0"/>
              <a:t>ページの「こんなときどうする？」という案内や、</a:t>
            </a:r>
            <a:r>
              <a:rPr kumimoji="1" lang="en-US" altLang="ja-JP" dirty="0"/>
              <a:t>30</a:t>
            </a:r>
            <a:r>
              <a:rPr kumimoji="1" lang="ja-JP" altLang="en-US" dirty="0"/>
              <a:t>ページ以降には学内での各種手続要領、</a:t>
            </a:r>
            <a:r>
              <a:rPr kumimoji="1" lang="en-US" altLang="ja-JP" dirty="0"/>
              <a:t>34</a:t>
            </a:r>
            <a:r>
              <a:rPr kumimoji="1" lang="ja-JP" altLang="en-US" dirty="0"/>
              <a:t>ページには困ったときの相談窓口が記載されてますので、ご覧ください。</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14</a:t>
            </a:fld>
            <a:endParaRPr kumimoji="1" lang="ja-JP" altLang="en-US"/>
          </a:p>
        </p:txBody>
      </p:sp>
    </p:spTree>
    <p:extLst>
      <p:ext uri="{BB962C8B-B14F-4D97-AF65-F5344CB8AC3E}">
        <p14:creationId xmlns:p14="http://schemas.microsoft.com/office/powerpoint/2010/main" val="3117895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続いて</a:t>
            </a:r>
            <a:r>
              <a:rPr kumimoji="1" lang="en-US" altLang="ja-JP" dirty="0"/>
              <a:t>49</a:t>
            </a:r>
            <a:r>
              <a:rPr kumimoji="1" lang="ja-JP" altLang="en-US" dirty="0"/>
              <a:t>ページの保険について説明します。主には</a:t>
            </a:r>
            <a:r>
              <a:rPr kumimoji="1" lang="en-US" altLang="ja-JP" dirty="0"/>
              <a:t>1. </a:t>
            </a:r>
            <a:r>
              <a:rPr kumimoji="1" lang="ja-JP" altLang="en-US" dirty="0"/>
              <a:t>学研災と</a:t>
            </a:r>
            <a:r>
              <a:rPr kumimoji="1" lang="en-US" altLang="ja-JP" dirty="0"/>
              <a:t>2. </a:t>
            </a:r>
            <a:r>
              <a:rPr kumimoji="1" lang="ja-JP" altLang="en-US" dirty="0"/>
              <a:t>学研賠という保険があります。１は、ご自身が被害者になった時の保険であり、広島大学として一括して加入しておりますので、ご自身での加入は不要です。２は、残念ながらご自身が加害者になった時の保険です。こちらは任意加入となっていますが、本研究科は実験・研究が多いため、全員加入が必要です。同封されている青い振込用紙（学生プラザでも受け取れます）を使って保険費用を入金することで加入できます。損害賠償対応の生協等の保険でも差し支えありません。今後、休学や留年により修了が延期となった場合、保険の有効期間が切れますので、その際は手引きに記載の学生生活支援グループに相談してください。</a:t>
            </a:r>
            <a:endParaRPr kumimoji="1" lang="en-US" altLang="ja-JP" dirty="0"/>
          </a:p>
          <a:p>
            <a:r>
              <a:rPr kumimoji="1" lang="ja-JP" altLang="en-US" dirty="0"/>
              <a:t>また、留学生の場合、別の保険がありますので、各プログラム支援室までお問い合わせください。</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15</a:t>
            </a:fld>
            <a:endParaRPr kumimoji="1" lang="ja-JP" altLang="en-US"/>
          </a:p>
        </p:txBody>
      </p:sp>
    </p:spTree>
    <p:extLst>
      <p:ext uri="{BB962C8B-B14F-4D97-AF65-F5344CB8AC3E}">
        <p14:creationId xmlns:p14="http://schemas.microsoft.com/office/powerpoint/2010/main" val="3829597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広島大学にはいくつかの経済支援制度があります。各自でもみじ</a:t>
            </a:r>
            <a:r>
              <a:rPr kumimoji="1" lang="en-US" altLang="ja-JP" dirty="0"/>
              <a:t>Top</a:t>
            </a:r>
            <a:r>
              <a:rPr kumimoji="1" lang="ja-JP" altLang="en-US" dirty="0"/>
              <a:t>を確認してください。奨学金や授業料免除関係は、締切が非常に厳しく、遅れた場合は申請できませんので、注意してください。</a:t>
            </a:r>
            <a:endParaRPr kumimoji="1" lang="en-US" altLang="ja-JP" dirty="0"/>
          </a:p>
          <a:p>
            <a:endParaRPr kumimoji="1" lang="en-US" altLang="ja-JP" dirty="0"/>
          </a:p>
          <a:p>
            <a:r>
              <a:rPr kumimoji="1" lang="ja-JP" altLang="en-US" dirty="0"/>
              <a:t>このほか、「もみじ</a:t>
            </a:r>
            <a:r>
              <a:rPr kumimoji="1" lang="en-US" altLang="ja-JP" dirty="0"/>
              <a:t>Top</a:t>
            </a:r>
            <a:r>
              <a:rPr kumimoji="1" lang="ja-JP" altLang="en-US" dirty="0"/>
              <a:t>」　→　「学生生活のサポート」　→「経済支援」に多くの情報が載っています。</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16</a:t>
            </a:fld>
            <a:endParaRPr kumimoji="1" lang="ja-JP" altLang="en-US"/>
          </a:p>
        </p:txBody>
      </p:sp>
    </p:spTree>
    <p:extLst>
      <p:ext uri="{BB962C8B-B14F-4D97-AF65-F5344CB8AC3E}">
        <p14:creationId xmlns:p14="http://schemas.microsoft.com/office/powerpoint/2010/main" val="1035181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博士課程後期の学生には、授業料相当額を支援する研究科独自の経済支援制度「</a:t>
            </a:r>
            <a:r>
              <a:rPr kumimoji="1" lang="zh-CN" altLang="en-US" dirty="0"/>
              <a:t>広島大学大学院先進理工系科学研究科研究奨学金</a:t>
            </a:r>
            <a:r>
              <a:rPr kumimoji="1" lang="ja-JP" altLang="en-US" dirty="0"/>
              <a:t>」があります。博士課程後期学生は全員請求書兼辞退届を提出することになっています。対象者には「</a:t>
            </a:r>
            <a:r>
              <a:rPr kumimoji="1" lang="en-US" altLang="ja-JP" dirty="0"/>
              <a:t>My</a:t>
            </a:r>
            <a:r>
              <a:rPr kumimoji="1" lang="ja-JP" altLang="en-US" dirty="0"/>
              <a:t>もみじ」の掲示板からお知らせしますので，受給資格を必ず確認の上、</a:t>
            </a:r>
            <a:r>
              <a:rPr kumimoji="1" lang="en-US" altLang="ja-JP" dirty="0"/>
              <a:t>10</a:t>
            </a:r>
            <a:r>
              <a:rPr kumimoji="1" lang="ja-JP" altLang="en-US" dirty="0"/>
              <a:t>月</a:t>
            </a:r>
            <a:r>
              <a:rPr kumimoji="1" lang="en-US" altLang="ja-JP" dirty="0"/>
              <a:t>20</a:t>
            </a:r>
            <a:r>
              <a:rPr kumimoji="1" lang="ja-JP" altLang="en-US" dirty="0"/>
              <a:t>日（火）までに所属プログラムの事務室に提出してください。</a:t>
            </a:r>
            <a:endParaRPr kumimoji="1" lang="en-US" altLang="ja-JP" dirty="0"/>
          </a:p>
          <a:p>
            <a:r>
              <a:rPr kumimoji="1" lang="ja-JP" altLang="en-US" dirty="0"/>
              <a:t>また、本学には、大学院生支援プロジェクトによる各種フェローシップ制度があります。詳細は、「</a:t>
            </a:r>
            <a:r>
              <a:rPr lang="ja-JP" altLang="en-US" dirty="0"/>
              <a:t>もみじ</a:t>
            </a:r>
            <a:r>
              <a:rPr lang="en-US" altLang="ja-JP" dirty="0"/>
              <a:t>Top</a:t>
            </a:r>
            <a:r>
              <a:rPr lang="ja-JP" altLang="en-US" dirty="0"/>
              <a:t>」　→　「学生生活のサポート」　→「経済支援」　→「奨学金・奨学制度」　をご覧ください。</a:t>
            </a:r>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17</a:t>
            </a:fld>
            <a:endParaRPr kumimoji="1" lang="ja-JP" altLang="en-US"/>
          </a:p>
        </p:txBody>
      </p:sp>
    </p:spTree>
    <p:extLst>
      <p:ext uri="{BB962C8B-B14F-4D97-AF65-F5344CB8AC3E}">
        <p14:creationId xmlns:p14="http://schemas.microsoft.com/office/powerpoint/2010/main" val="3772601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続いて、教員免許に関する説明を行います。日本で教員免許を取得しない学生（留学生）は、関係がありません。</a:t>
            </a:r>
            <a:endParaRPr kumimoji="1" lang="en-US" altLang="ja-JP" dirty="0"/>
          </a:p>
          <a:p>
            <a:r>
              <a:rPr kumimoji="1" lang="ja-JP" altLang="en-US" dirty="0"/>
              <a:t>学部で取得する教員免許の一種免許状を持っている、または所要資格を満たしている学生（単位を取り切っているが、免許状は未申請）は、大学院で所定の科目、単位数を取得した場合、教育委員会へ申請することにより専修免許状にアップグレードすることが可能です。対象科目は、学生便覧</a:t>
            </a:r>
            <a:r>
              <a:rPr kumimoji="1" lang="en-US" altLang="ja-JP" dirty="0"/>
              <a:t>14</a:t>
            </a:r>
            <a:r>
              <a:rPr kumimoji="1" lang="ja-JP" altLang="en-US" dirty="0"/>
              <a:t>ページ以降に記載されていますので、ご確認ください。先進理工系科学研究科で認定を受けている免許種は、「中・高の数学と理科、高校の情報と工業」です。プログラム専門科目に紐づいているため、まったく専門外の免許を一から取得するのは非常に難しいです。免許の取得方法は、各プログラム支援室に聞いてください。なお、免許の申請は、各プログラム支援室で一括して行いますので、所定の時期になりましたら、「</a:t>
            </a:r>
            <a:r>
              <a:rPr kumimoji="1" lang="en-US" altLang="ja-JP" dirty="0"/>
              <a:t>My</a:t>
            </a:r>
            <a:r>
              <a:rPr kumimoji="1" lang="ja-JP" altLang="en-US" dirty="0"/>
              <a:t>もみじ」から案内があります。</a:t>
            </a:r>
            <a:endParaRPr kumimoji="1" lang="en-US" altLang="ja-JP" dirty="0"/>
          </a:p>
          <a:p>
            <a:endParaRPr kumimoji="1" lang="en-US" altLang="ja-JP" dirty="0"/>
          </a:p>
          <a:p>
            <a:r>
              <a:rPr kumimoji="1" lang="ja-JP" altLang="en-US" dirty="0"/>
              <a:t>一種免許状を持っておらず、教育実習や中学校免許の申請に必須の介護等体験の受講から考えている学生は、ひとまず各プログラム支援室にご相談ください。</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18</a:t>
            </a:fld>
            <a:endParaRPr kumimoji="1" lang="ja-JP" altLang="en-US"/>
          </a:p>
        </p:txBody>
      </p:sp>
    </p:spTree>
    <p:extLst>
      <p:ext uri="{BB962C8B-B14F-4D97-AF65-F5344CB8AC3E}">
        <p14:creationId xmlns:p14="http://schemas.microsoft.com/office/powerpoint/2010/main" val="1446073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車での通学を希望する場合は、「構内駐車場利用申請」及び交通安全講習会の受講が必要です。詳細な手続きは、「もみじ</a:t>
            </a:r>
            <a:r>
              <a:rPr kumimoji="1" lang="en-US" altLang="ja-JP" dirty="0"/>
              <a:t>Top]</a:t>
            </a:r>
            <a:r>
              <a:rPr kumimoji="1" lang="ja-JP" altLang="en-US" dirty="0"/>
              <a:t>　→　「学生生活のサポート」　→　「各種案内手続き」　→　「構内駐車場利用申請」で確認してください。</a:t>
            </a:r>
            <a:endParaRPr kumimoji="1" lang="en-US" altLang="ja-JP" dirty="0"/>
          </a:p>
          <a:p>
            <a:endParaRPr kumimoji="1" lang="en-US" altLang="ja-JP" dirty="0"/>
          </a:p>
          <a:p>
            <a:r>
              <a:rPr kumimoji="1" lang="ja-JP" altLang="en-US" dirty="0"/>
              <a:t>なお，構内駐車場を利用するためには，「交通安全講習会」の受講が必須となります。</a:t>
            </a:r>
            <a:endParaRPr kumimoji="1" lang="en-US" altLang="ja-JP" dirty="0"/>
          </a:p>
          <a:p>
            <a:endParaRPr kumimoji="1" lang="en-US" altLang="ja-JP" dirty="0"/>
          </a:p>
          <a:p>
            <a:r>
              <a:rPr kumimoji="1" lang="ja-JP" altLang="en-US" dirty="0"/>
              <a:t>自転車，自動二輪車および原動機付自転車での通学を希望する場合は、使用する自転車，自動二輪車および原動機付自転車を登録する必要があるため、自転車通学届および自動二輪・原動機付自転車通学届を所属プログラムの支援室に提出してください。</a:t>
            </a:r>
            <a:endParaRPr kumimoji="1" lang="en-US" altLang="ja-JP" dirty="0"/>
          </a:p>
          <a:p>
            <a:endParaRPr kumimoji="1" lang="en-US" altLang="ja-JP" dirty="0"/>
          </a:p>
          <a:p>
            <a:r>
              <a:rPr kumimoji="1" lang="ja-JP" altLang="en-US" dirty="0"/>
              <a:t>インターネットを正しく利用するため、情報セキュリティ・コンプライアンス講習を受講する必要があります。「</a:t>
            </a:r>
            <a:r>
              <a:rPr kumimoji="1" lang="en-US" altLang="ja-JP" dirty="0"/>
              <a:t>My</a:t>
            </a:r>
            <a:r>
              <a:rPr kumimoji="1" lang="ja-JP" altLang="en-US" dirty="0"/>
              <a:t>もみじ」から連絡がありますので、必ず確認してください。</a:t>
            </a:r>
            <a:endParaRPr kumimoji="1" lang="en-US" altLang="ja-JP"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19</a:t>
            </a:fld>
            <a:endParaRPr kumimoji="1" lang="ja-JP" altLang="en-US"/>
          </a:p>
        </p:txBody>
      </p:sp>
    </p:spTree>
    <p:extLst>
      <p:ext uri="{BB962C8B-B14F-4D97-AF65-F5344CB8AC3E}">
        <p14:creationId xmlns:p14="http://schemas.microsoft.com/office/powerpoint/2010/main" val="1399488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・様々な情報が日々更新されます。「もみじ</a:t>
            </a:r>
            <a:r>
              <a:rPr kumimoji="1" lang="en-US" altLang="ja-JP" dirty="0"/>
              <a:t>Top</a:t>
            </a:r>
            <a:r>
              <a:rPr kumimoji="1" lang="ja-JP" altLang="en-US" dirty="0"/>
              <a:t>」や「</a:t>
            </a:r>
            <a:r>
              <a:rPr kumimoji="1" lang="en-US" altLang="ja-JP" dirty="0"/>
              <a:t>My</a:t>
            </a:r>
            <a:r>
              <a:rPr kumimoji="1" lang="ja-JP" altLang="en-US" dirty="0"/>
              <a:t>もみじ」を定期的にみる習慣をつけてください。もみじ等を見ないことにより情報を見落とした場合は自己責任となりますので、重要な情報を見逃し不利益を受けることのないように注意してください。</a:t>
            </a:r>
            <a:endParaRPr kumimoji="1" lang="en-US" altLang="ja-JP" dirty="0"/>
          </a:p>
          <a:p>
            <a:r>
              <a:rPr kumimoji="1" lang="ja-JP" altLang="en-US" dirty="0"/>
              <a:t>・個別の授業は、シラバスを確認してください。</a:t>
            </a:r>
          </a:p>
          <a:p>
            <a:endParaRPr kumimoji="1" lang="en-US" altLang="ja-JP" dirty="0"/>
          </a:p>
          <a:p>
            <a:r>
              <a:rPr kumimoji="1" lang="ja-JP" altLang="en-US" dirty="0"/>
              <a:t>連絡事項は以上です。</a:t>
            </a:r>
          </a:p>
          <a:p>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20</a:t>
            </a:fld>
            <a:endParaRPr kumimoji="1" lang="ja-JP" altLang="en-US"/>
          </a:p>
        </p:txBody>
      </p:sp>
    </p:spTree>
    <p:extLst>
      <p:ext uri="{BB962C8B-B14F-4D97-AF65-F5344CB8AC3E}">
        <p14:creationId xmlns:p14="http://schemas.microsoft.com/office/powerpoint/2010/main" val="1812126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ja-JP" altLang="en-US"/>
              <a:t>マスター タイトルの書式設定</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0B7F16A-5DC0-4BA5-A15D-F14253125EA9}"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1371160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p:txBody>
          <a:bodyPr/>
          <a:lstStyle/>
          <a:p>
            <a:fld id="{802F4C7A-3357-4B31-AD52-9A6FA45AEEB3}"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2226497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25BC49E-6B36-4182-A57D-6EE1107FF2AD}"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3009103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0619997-4DAB-4D5D-A95C-32F5A106A84F}" type="datetime1">
              <a:rPr lang="en-US" altLang="ja-JP"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2986282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20F22F0-A9A5-44A6-B067-7F085A6593A8}" type="datetime1">
              <a:rPr lang="en-US" altLang="ja-JP"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2223841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7" name="Date Placeholder 2"/>
          <p:cNvSpPr>
            <a:spLocks noGrp="1"/>
          </p:cNvSpPr>
          <p:nvPr>
            <p:ph type="dt" sz="half" idx="10"/>
          </p:nvPr>
        </p:nvSpPr>
        <p:spPr/>
        <p:txBody>
          <a:bodyPr/>
          <a:lstStyle/>
          <a:p>
            <a:fld id="{89883726-217D-4F6C-8F71-57B2109A480A}" type="datetime1">
              <a:rPr lang="en-US" altLang="ja-JP" smtClean="0"/>
              <a:t>9/16/2026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4002795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4C9B61B-7F5F-4AFB-9A8C-A09E50C9CFD6}" type="datetime1">
              <a:rPr lang="en-US" altLang="ja-JP" smtClean="0"/>
              <a:t>9/16/2026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2917058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7" name="Date Placeholder 4"/>
          <p:cNvSpPr>
            <a:spLocks noGrp="1"/>
          </p:cNvSpPr>
          <p:nvPr>
            <p:ph type="dt" sz="half" idx="10"/>
          </p:nvPr>
        </p:nvSpPr>
        <p:spPr/>
        <p:txBody>
          <a:bodyPr/>
          <a:lstStyle/>
          <a:p>
            <a:fld id="{C022741E-029A-409B-B1F2-346C24AB1A11}" type="datetime1">
              <a:rPr lang="en-US" altLang="ja-JP" smtClean="0"/>
              <a:t>9/16/2026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3534611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1F7035B-762C-44C3-A6DB-6A6F6BC2B790}" type="datetime1">
              <a:rPr lang="en-US" altLang="ja-JP"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1031883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84CA526-8969-4A20-AAEA-77FC92F77747}" type="datetime1">
              <a:rPr lang="en-US" altLang="ja-JP"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4243878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ja-JP" altLang="en-US"/>
              <a:t>マスター タイトルの書式設定</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77C67E8-A713-438D-8DD8-4AAC249DE037}"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1183020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ja-JP" altLang="en-US"/>
              <a:t>マスター タイトルの書式設定</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ja-JP" altLang="en-US"/>
              <a:t>マスター テキストの書式設定</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96D9E71-CF8B-486D-8B8C-998B54E07E09}"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275901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FDEAC13-9E21-421E-8C0A-12C1FA012FBB}"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422278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4DFEF7-D0F8-4162-904B-E1E4BC581C43}" type="datetime1">
              <a:rPr lang="en-US" altLang="ja-JP" smtClean="0"/>
              <a:t>9/16/2026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2888694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0156805-48A0-4E4E-8915-C627BB6FEC32}" type="datetime1">
              <a:rPr lang="en-US" altLang="ja-JP" smtClean="0"/>
              <a:t>9/16/2026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396461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nchorCtr="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81F9455-9CBF-4250-83C4-54B8DBD0C2B3}"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7400500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7E8E7E-9A2B-440B-848D-F66FC1B265BC}"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3720711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BAB4785-7CEA-4CFE-A618-16E59031A523}" type="datetime1">
              <a:rPr lang="en-US" altLang="ja-JP" smtClean="0"/>
              <a:t>9/16/2026</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817CEEB7-580C-2140-A2E5-CC3095A77B0A}" type="slidenum">
              <a:rPr lang="en-US" smtClean="0"/>
              <a:t>‹#›</a:t>
            </a:fld>
            <a:endParaRPr lang="en-US"/>
          </a:p>
        </p:txBody>
      </p:sp>
    </p:spTree>
    <p:extLst>
      <p:ext uri="{BB962C8B-B14F-4D97-AF65-F5344CB8AC3E}">
        <p14:creationId xmlns:p14="http://schemas.microsoft.com/office/powerpoint/2010/main" val="370869783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hdr="0" ftr="0" dt="0"/>
  <p:txStyles>
    <p:titleStyle>
      <a:lvl1pPr algn="l" defTabSz="457207" rtl="0" eaLnBrk="1" latinLnBrk="0" hangingPunct="1">
        <a:spcBef>
          <a:spcPct val="0"/>
        </a:spcBef>
        <a:buNone/>
        <a:defRPr kumimoji="1" sz="4200" b="0" i="0" kern="1200">
          <a:solidFill>
            <a:schemeClr val="tx2"/>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9pPr>
    </p:bodyStyle>
    <p:otherStyle>
      <a:defPPr>
        <a:defRPr lang="en-US"/>
      </a:defPPr>
      <a:lvl1pPr marL="0" algn="l" defTabSz="457207" rtl="0" eaLnBrk="1" latinLnBrk="0" hangingPunct="1">
        <a:defRPr kumimoji="1" sz="1800" kern="1200">
          <a:solidFill>
            <a:schemeClr val="tx1"/>
          </a:solidFill>
          <a:latin typeface="+mn-lt"/>
          <a:ea typeface="+mn-ea"/>
          <a:cs typeface="+mn-cs"/>
        </a:defRPr>
      </a:lvl1pPr>
      <a:lvl2pPr marL="457207" algn="l" defTabSz="457207" rtl="0" eaLnBrk="1" latinLnBrk="0" hangingPunct="1">
        <a:defRPr kumimoji="1" sz="1800" kern="1200">
          <a:solidFill>
            <a:schemeClr val="tx1"/>
          </a:solidFill>
          <a:latin typeface="+mn-lt"/>
          <a:ea typeface="+mn-ea"/>
          <a:cs typeface="+mn-cs"/>
        </a:defRPr>
      </a:lvl2pPr>
      <a:lvl3pPr marL="914415" algn="l" defTabSz="457207" rtl="0" eaLnBrk="1" latinLnBrk="0" hangingPunct="1">
        <a:defRPr kumimoji="1" sz="1800" kern="1200">
          <a:solidFill>
            <a:schemeClr val="tx1"/>
          </a:solidFill>
          <a:latin typeface="+mn-lt"/>
          <a:ea typeface="+mn-ea"/>
          <a:cs typeface="+mn-cs"/>
        </a:defRPr>
      </a:lvl3pPr>
      <a:lvl4pPr marL="1371622" algn="l" defTabSz="457207" rtl="0" eaLnBrk="1" latinLnBrk="0" hangingPunct="1">
        <a:defRPr kumimoji="1" sz="1800" kern="1200">
          <a:solidFill>
            <a:schemeClr val="tx1"/>
          </a:solidFill>
          <a:latin typeface="+mn-lt"/>
          <a:ea typeface="+mn-ea"/>
          <a:cs typeface="+mn-cs"/>
        </a:defRPr>
      </a:lvl4pPr>
      <a:lvl5pPr marL="1828831" algn="l" defTabSz="457207" rtl="0" eaLnBrk="1" latinLnBrk="0" hangingPunct="1">
        <a:defRPr kumimoji="1" sz="1800" kern="1200">
          <a:solidFill>
            <a:schemeClr val="tx1"/>
          </a:solidFill>
          <a:latin typeface="+mn-lt"/>
          <a:ea typeface="+mn-ea"/>
          <a:cs typeface="+mn-cs"/>
        </a:defRPr>
      </a:lvl5pPr>
      <a:lvl6pPr marL="2286038" algn="l" defTabSz="457207" rtl="0" eaLnBrk="1" latinLnBrk="0" hangingPunct="1">
        <a:defRPr kumimoji="1" sz="1800" kern="1200">
          <a:solidFill>
            <a:schemeClr val="tx1"/>
          </a:solidFill>
          <a:latin typeface="+mn-lt"/>
          <a:ea typeface="+mn-ea"/>
          <a:cs typeface="+mn-cs"/>
        </a:defRPr>
      </a:lvl6pPr>
      <a:lvl7pPr marL="2743246" algn="l" defTabSz="457207" rtl="0" eaLnBrk="1" latinLnBrk="0" hangingPunct="1">
        <a:defRPr kumimoji="1" sz="1800" kern="1200">
          <a:solidFill>
            <a:schemeClr val="tx1"/>
          </a:solidFill>
          <a:latin typeface="+mn-lt"/>
          <a:ea typeface="+mn-ea"/>
          <a:cs typeface="+mn-cs"/>
        </a:defRPr>
      </a:lvl7pPr>
      <a:lvl8pPr marL="3200453" algn="l" defTabSz="457207" rtl="0" eaLnBrk="1" latinLnBrk="0" hangingPunct="1">
        <a:defRPr kumimoji="1" sz="1800" kern="1200">
          <a:solidFill>
            <a:schemeClr val="tx1"/>
          </a:solidFill>
          <a:latin typeface="+mn-lt"/>
          <a:ea typeface="+mn-ea"/>
          <a:cs typeface="+mn-cs"/>
        </a:defRPr>
      </a:lvl8pPr>
      <a:lvl9pPr marL="3657661" algn="l" defTabSz="457207"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26543E47-E30C-D64C-92EA-BCE110CA0E84}"/>
              </a:ext>
            </a:extLst>
          </p:cNvPr>
          <p:cNvSpPr txBox="1"/>
          <p:nvPr/>
        </p:nvSpPr>
        <p:spPr>
          <a:xfrm>
            <a:off x="1048484" y="2144972"/>
            <a:ext cx="7047031" cy="3046988"/>
          </a:xfrm>
          <a:prstGeom prst="rect">
            <a:avLst/>
          </a:prstGeom>
          <a:noFill/>
          <a:ln>
            <a:noFill/>
          </a:ln>
        </p:spPr>
        <p:txBody>
          <a:bodyPr wrap="square" rtlCol="0">
            <a:spAutoFit/>
          </a:bodyPr>
          <a:lstStyle/>
          <a:p>
            <a:pPr algn="ctr"/>
            <a:r>
              <a:rPr lang="ja-JP" altLang="en-US" sz="4800" b="1" dirty="0">
                <a:latin typeface="+mn-ea"/>
              </a:rPr>
              <a:t>先進理工系科学研究科</a:t>
            </a:r>
            <a:endParaRPr lang="en-US" altLang="ja-JP" sz="4800" b="1" dirty="0">
              <a:latin typeface="+mn-ea"/>
            </a:endParaRPr>
          </a:p>
          <a:p>
            <a:pPr algn="ctr"/>
            <a:r>
              <a:rPr lang="ja-JP" altLang="en-US" sz="4800" b="1" dirty="0">
                <a:latin typeface="+mn-ea"/>
              </a:rPr>
              <a:t>（</a:t>
            </a:r>
            <a:r>
              <a:rPr lang="en-US" altLang="ja-JP" sz="4800" b="1" dirty="0">
                <a:latin typeface="+mn-ea"/>
              </a:rPr>
              <a:t>2026</a:t>
            </a:r>
            <a:r>
              <a:rPr lang="ja-JP" altLang="en-US" sz="4800" b="1" dirty="0">
                <a:latin typeface="+mn-ea"/>
              </a:rPr>
              <a:t>年</a:t>
            </a:r>
            <a:r>
              <a:rPr lang="en-US" altLang="ja-JP" sz="4800" b="1" dirty="0">
                <a:latin typeface="+mn-ea"/>
              </a:rPr>
              <a:t>10</a:t>
            </a:r>
            <a:r>
              <a:rPr lang="ja-JP" altLang="en-US" sz="4800" b="1" dirty="0">
                <a:latin typeface="+mn-ea"/>
              </a:rPr>
              <a:t>月）</a:t>
            </a:r>
            <a:endParaRPr lang="en-US" altLang="ja-JP" sz="4800" b="1" dirty="0">
              <a:latin typeface="+mn-ea"/>
            </a:endParaRPr>
          </a:p>
          <a:p>
            <a:pPr algn="ctr"/>
            <a:endParaRPr lang="en-US" altLang="ja-JP" sz="4800" b="1" dirty="0">
              <a:latin typeface="+mn-ea"/>
            </a:endParaRPr>
          </a:p>
          <a:p>
            <a:pPr algn="ctr"/>
            <a:r>
              <a:rPr lang="ja-JP" altLang="en-US" sz="4800" b="1" dirty="0">
                <a:latin typeface="+mn-ea"/>
              </a:rPr>
              <a:t>教育課程について</a:t>
            </a:r>
            <a:endParaRPr lang="en-US" sz="4800" b="1" dirty="0">
              <a:latin typeface="+mn-ea"/>
            </a:endParaRPr>
          </a:p>
        </p:txBody>
      </p:sp>
      <p:sp>
        <p:nvSpPr>
          <p:cNvPr id="4" name="テキスト ボックス 3">
            <a:extLst>
              <a:ext uri="{FF2B5EF4-FFF2-40B4-BE49-F238E27FC236}">
                <a16:creationId xmlns:a16="http://schemas.microsoft.com/office/drawing/2014/main" id="{B6194427-5916-4668-B5C3-9CE7DC057135}"/>
              </a:ext>
            </a:extLst>
          </p:cNvPr>
          <p:cNvSpPr txBox="1"/>
          <p:nvPr/>
        </p:nvSpPr>
        <p:spPr>
          <a:xfrm>
            <a:off x="460258" y="393384"/>
            <a:ext cx="7047031" cy="954107"/>
          </a:xfrm>
          <a:prstGeom prst="rect">
            <a:avLst/>
          </a:prstGeom>
          <a:noFill/>
        </p:spPr>
        <p:txBody>
          <a:bodyPr wrap="square" rtlCol="0">
            <a:spAutoFit/>
          </a:bodyPr>
          <a:lstStyle/>
          <a:p>
            <a:r>
              <a:rPr lang="ja-JP" altLang="en-US" sz="2800" b="1" dirty="0">
                <a:solidFill>
                  <a:srgbClr val="FF0000"/>
                </a:solidFill>
              </a:rPr>
              <a:t>（重要！）</a:t>
            </a:r>
            <a:r>
              <a:rPr lang="ja-JP" altLang="en-US" sz="2800" b="1" dirty="0"/>
              <a:t>学生証や便覧等を受け取った後、こちらを見てください。</a:t>
            </a:r>
            <a:endParaRPr lang="en-US" sz="2800" b="1" dirty="0"/>
          </a:p>
        </p:txBody>
      </p:sp>
      <p:sp>
        <p:nvSpPr>
          <p:cNvPr id="6" name="スライド番号プレースホルダー 5">
            <a:extLst>
              <a:ext uri="{FF2B5EF4-FFF2-40B4-BE49-F238E27FC236}">
                <a16:creationId xmlns:a16="http://schemas.microsoft.com/office/drawing/2014/main" id="{099FE353-30FD-665F-9BAC-D8B7CE7EE6BB}"/>
              </a:ext>
            </a:extLst>
          </p:cNvPr>
          <p:cNvSpPr>
            <a:spLocks noGrp="1"/>
          </p:cNvSpPr>
          <p:nvPr>
            <p:ph type="sldNum" sz="quarter" idx="12"/>
          </p:nvPr>
        </p:nvSpPr>
        <p:spPr/>
        <p:txBody>
          <a:bodyPr/>
          <a:lstStyle/>
          <a:p>
            <a:fld id="{817CEEB7-580C-2140-A2E5-CC3095A77B0A}" type="slidenum">
              <a:rPr lang="en-US" smtClean="0"/>
              <a:t>1</a:t>
            </a:fld>
            <a:endParaRPr lang="en-US"/>
          </a:p>
        </p:txBody>
      </p:sp>
    </p:spTree>
    <p:extLst>
      <p:ext uri="{BB962C8B-B14F-4D97-AF65-F5344CB8AC3E}">
        <p14:creationId xmlns:p14="http://schemas.microsoft.com/office/powerpoint/2010/main" val="4201236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D5110F3-0D4A-4671-A5BA-EC5F732EA968}"/>
              </a:ext>
            </a:extLst>
          </p:cNvPr>
          <p:cNvSpPr txBox="1"/>
          <p:nvPr/>
        </p:nvSpPr>
        <p:spPr>
          <a:xfrm>
            <a:off x="209551" y="297628"/>
            <a:ext cx="8553450" cy="6001643"/>
          </a:xfrm>
          <a:prstGeom prst="rect">
            <a:avLst/>
          </a:prstGeom>
          <a:noFill/>
        </p:spPr>
        <p:txBody>
          <a:bodyPr wrap="square" rtlCol="0">
            <a:spAutoFit/>
          </a:bodyPr>
          <a:lstStyle/>
          <a:p>
            <a:pPr algn="ctr"/>
            <a:r>
              <a:rPr kumimoji="1" lang="ja-JP" altLang="en-US" sz="3600" b="1" dirty="0"/>
              <a:t>ガイダンスの目的</a:t>
            </a:r>
            <a:endParaRPr kumimoji="1" lang="en-US" altLang="ja-JP" sz="3600" b="1" dirty="0"/>
          </a:p>
          <a:p>
            <a:endParaRPr kumimoji="1" lang="en-US" altLang="ja-JP" sz="3600" dirty="0"/>
          </a:p>
          <a:p>
            <a:r>
              <a:rPr kumimoji="1" lang="ja-JP" altLang="en-US" sz="3600" dirty="0">
                <a:latin typeface="+mj-lt"/>
              </a:rPr>
              <a:t>・修了要件を理解する。</a:t>
            </a:r>
          </a:p>
          <a:p>
            <a:r>
              <a:rPr kumimoji="1" lang="ja-JP" altLang="en-US" sz="3600" dirty="0">
                <a:latin typeface="+mj-lt"/>
              </a:rPr>
              <a:t>　１．単位の修得について</a:t>
            </a:r>
          </a:p>
          <a:p>
            <a:r>
              <a:rPr kumimoji="1" lang="ja-JP" altLang="en-US" sz="3600" dirty="0">
                <a:latin typeface="+mj-lt"/>
              </a:rPr>
              <a:t>　２．研究指導と論文について</a:t>
            </a:r>
          </a:p>
          <a:p>
            <a:r>
              <a:rPr kumimoji="1" lang="ja-JP" altLang="en-US" sz="3600" dirty="0">
                <a:latin typeface="+mj-lt"/>
              </a:rPr>
              <a:t>　３．その他（研究倫理教育）　</a:t>
            </a:r>
            <a:endParaRPr kumimoji="1" lang="en-US" altLang="ja-JP" sz="3600" dirty="0">
              <a:latin typeface="+mj-lt"/>
            </a:endParaRPr>
          </a:p>
          <a:p>
            <a:endParaRPr kumimoji="1" lang="ja-JP" altLang="en-US" sz="2800" dirty="0">
              <a:latin typeface="+mj-lt"/>
            </a:endParaRPr>
          </a:p>
          <a:p>
            <a:r>
              <a:rPr kumimoji="1" lang="ja-JP" altLang="en-US" sz="2800" dirty="0">
                <a:latin typeface="+mj-lt"/>
              </a:rPr>
              <a:t>学生便覧を準備してください。</a:t>
            </a:r>
            <a:endParaRPr kumimoji="1" lang="en-US" altLang="ja-JP" sz="2800" dirty="0">
              <a:latin typeface="+mj-lt"/>
            </a:endParaRPr>
          </a:p>
          <a:p>
            <a:endParaRPr kumimoji="1" lang="ja-JP" altLang="en-US" sz="2800" dirty="0">
              <a:latin typeface="+mj-lt"/>
            </a:endParaRPr>
          </a:p>
          <a:p>
            <a:r>
              <a:rPr kumimoji="1" lang="ja-JP" altLang="en-US" sz="2800" dirty="0">
                <a:latin typeface="+mj-lt"/>
              </a:rPr>
              <a:t>博士課程前期と後期で見るページが異なります。</a:t>
            </a:r>
          </a:p>
          <a:p>
            <a:r>
              <a:rPr kumimoji="1" lang="en-US" altLang="ja-JP" sz="2800" dirty="0">
                <a:latin typeface="+mj-lt"/>
              </a:rPr>
              <a:t>M</a:t>
            </a:r>
            <a:r>
              <a:rPr kumimoji="1" lang="ja-JP" altLang="en-US" sz="2800" dirty="0">
                <a:latin typeface="+mj-lt"/>
              </a:rPr>
              <a:t>＝博士課程前期（いわゆる修士、マスター）</a:t>
            </a:r>
          </a:p>
          <a:p>
            <a:r>
              <a:rPr kumimoji="1" lang="en-US" altLang="ja-JP" sz="2800" dirty="0">
                <a:latin typeface="+mj-lt"/>
              </a:rPr>
              <a:t>D</a:t>
            </a:r>
            <a:r>
              <a:rPr kumimoji="1" lang="ja-JP" altLang="en-US" sz="2800" dirty="0">
                <a:latin typeface="+mj-lt"/>
              </a:rPr>
              <a:t>＝博士課程後期（いわゆる博士、ドクター）</a:t>
            </a:r>
            <a:endParaRPr lang="en-US" sz="2000" dirty="0">
              <a:effectLst>
                <a:glow rad="139700">
                  <a:schemeClr val="bg1">
                    <a:alpha val="80000"/>
                  </a:schemeClr>
                </a:glow>
              </a:effectLst>
              <a:latin typeface="+mj-lt"/>
              <a:ea typeface="Meiryo" panose="020B0604030504040204" pitchFamily="34" charset="-128"/>
            </a:endParaRPr>
          </a:p>
        </p:txBody>
      </p:sp>
      <p:sp>
        <p:nvSpPr>
          <p:cNvPr id="5" name="スライド番号プレースホルダー 4">
            <a:extLst>
              <a:ext uri="{FF2B5EF4-FFF2-40B4-BE49-F238E27FC236}">
                <a16:creationId xmlns:a16="http://schemas.microsoft.com/office/drawing/2014/main" id="{68A7D591-79E1-C6A9-6ECA-03035422DA59}"/>
              </a:ext>
            </a:extLst>
          </p:cNvPr>
          <p:cNvSpPr>
            <a:spLocks noGrp="1"/>
          </p:cNvSpPr>
          <p:nvPr>
            <p:ph type="sldNum" sz="quarter" idx="12"/>
          </p:nvPr>
        </p:nvSpPr>
        <p:spPr/>
        <p:txBody>
          <a:bodyPr/>
          <a:lstStyle/>
          <a:p>
            <a:fld id="{817CEEB7-580C-2140-A2E5-CC3095A77B0A}" type="slidenum">
              <a:rPr lang="en-US" smtClean="0"/>
              <a:t>2</a:t>
            </a:fld>
            <a:endParaRPr lang="en-US"/>
          </a:p>
        </p:txBody>
      </p:sp>
    </p:spTree>
    <p:extLst>
      <p:ext uri="{BB962C8B-B14F-4D97-AF65-F5344CB8AC3E}">
        <p14:creationId xmlns:p14="http://schemas.microsoft.com/office/powerpoint/2010/main" val="354946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B031853A-AB9B-4823-924F-7848D5C2C595}"/>
              </a:ext>
            </a:extLst>
          </p:cNvPr>
          <p:cNvSpPr/>
          <p:nvPr/>
        </p:nvSpPr>
        <p:spPr>
          <a:xfrm>
            <a:off x="253218" y="276832"/>
            <a:ext cx="8637563" cy="1077218"/>
          </a:xfrm>
          <a:prstGeom prst="rect">
            <a:avLst/>
          </a:prstGeom>
        </p:spPr>
        <p:txBody>
          <a:bodyPr wrap="square">
            <a:spAutoFit/>
          </a:bodyPr>
          <a:lstStyle/>
          <a:p>
            <a:pPr algn="ctr"/>
            <a:r>
              <a:rPr lang="ja-JP" altLang="en-US" sz="3600" b="1" dirty="0">
                <a:latin typeface="Meiryo" panose="020B0604030504040204" pitchFamily="34" charset="-128"/>
                <a:ea typeface="Meiryo" panose="020B0604030504040204" pitchFamily="34" charset="-128"/>
              </a:rPr>
              <a:t>修了するための要件</a:t>
            </a:r>
            <a:endParaRPr lang="en-US" altLang="ja-JP" sz="3600" b="1" dirty="0">
              <a:latin typeface="Meiryo" panose="020B0604030504040204" pitchFamily="34" charset="-128"/>
              <a:ea typeface="Meiryo" panose="020B0604030504040204" pitchFamily="34" charset="-128"/>
            </a:endParaRPr>
          </a:p>
          <a:p>
            <a:pPr algn="ctr"/>
            <a:r>
              <a:rPr lang="ja-JP" altLang="en-US" sz="2800" b="1" dirty="0">
                <a:latin typeface="Meiryo" panose="020B0604030504040204" pitchFamily="34" charset="-128"/>
                <a:ea typeface="Meiryo" panose="020B0604030504040204" pitchFamily="34" charset="-128"/>
              </a:rPr>
              <a:t>学生便覧ページ　</a:t>
            </a:r>
            <a:r>
              <a:rPr lang="en-US" altLang="ja-JP" sz="2800" b="1" dirty="0">
                <a:latin typeface="Meiryo" panose="020B0604030504040204" pitchFamily="34" charset="-128"/>
                <a:ea typeface="Meiryo" panose="020B0604030504040204" pitchFamily="34" charset="-128"/>
              </a:rPr>
              <a:t>M23p~</a:t>
            </a:r>
            <a:r>
              <a:rPr lang="ja-JP" altLang="en-US" sz="2800" b="1" dirty="0">
                <a:latin typeface="Meiryo" panose="020B0604030504040204" pitchFamily="34" charset="-128"/>
                <a:ea typeface="Meiryo" panose="020B0604030504040204" pitchFamily="34" charset="-128"/>
              </a:rPr>
              <a:t>　</a:t>
            </a:r>
            <a:r>
              <a:rPr lang="en-US" altLang="ja-JP" sz="2800" b="1" dirty="0">
                <a:latin typeface="Meiryo" panose="020B0604030504040204" pitchFamily="34" charset="-128"/>
                <a:ea typeface="Meiryo" panose="020B0604030504040204" pitchFamily="34" charset="-128"/>
              </a:rPr>
              <a:t>D79p~</a:t>
            </a:r>
            <a:endParaRPr lang="en-US" altLang="ja-JP" sz="1200" b="1" dirty="0">
              <a:latin typeface="Meiryo" panose="020B0604030504040204" pitchFamily="34" charset="-128"/>
              <a:ea typeface="Meiryo" panose="020B0604030504040204" pitchFamily="34" charset="-128"/>
            </a:endParaRPr>
          </a:p>
        </p:txBody>
      </p:sp>
      <p:sp>
        <p:nvSpPr>
          <p:cNvPr id="5" name="テキスト ボックス 4">
            <a:extLst>
              <a:ext uri="{FF2B5EF4-FFF2-40B4-BE49-F238E27FC236}">
                <a16:creationId xmlns:a16="http://schemas.microsoft.com/office/drawing/2014/main" id="{AAAE3E0B-4C96-46B6-BE8A-B00DFED75EB9}"/>
              </a:ext>
            </a:extLst>
          </p:cNvPr>
          <p:cNvSpPr txBox="1"/>
          <p:nvPr/>
        </p:nvSpPr>
        <p:spPr>
          <a:xfrm>
            <a:off x="253218" y="2015768"/>
            <a:ext cx="9481332" cy="4154984"/>
          </a:xfrm>
          <a:prstGeom prst="rect">
            <a:avLst/>
          </a:prstGeom>
          <a:noFill/>
        </p:spPr>
        <p:txBody>
          <a:bodyPr wrap="square" rtlCol="0">
            <a:spAutoFit/>
          </a:bodyPr>
          <a:lstStyle/>
          <a:p>
            <a:r>
              <a:rPr kumimoji="1" lang="ja-JP" altLang="en-US" sz="4400" dirty="0"/>
              <a:t>　修了するために必要な単位数を</a:t>
            </a:r>
            <a:endParaRPr kumimoji="1" lang="en-US" altLang="ja-JP" sz="4400" dirty="0"/>
          </a:p>
          <a:p>
            <a:r>
              <a:rPr kumimoji="1" lang="en-US" altLang="ja-JP" sz="4400" dirty="0"/>
              <a:t>M30</a:t>
            </a:r>
            <a:r>
              <a:rPr kumimoji="1" lang="ja-JP" altLang="en-US" sz="4400" dirty="0"/>
              <a:t>単位、</a:t>
            </a:r>
            <a:r>
              <a:rPr kumimoji="1" lang="en-US" altLang="ja-JP" sz="4400" dirty="0"/>
              <a:t>D16</a:t>
            </a:r>
            <a:r>
              <a:rPr kumimoji="1" lang="ja-JP" altLang="en-US" sz="4400" dirty="0"/>
              <a:t>単位以上とし、</a:t>
            </a:r>
            <a:endParaRPr kumimoji="1" lang="en-US" altLang="ja-JP" sz="4400" dirty="0"/>
          </a:p>
          <a:p>
            <a:r>
              <a:rPr kumimoji="1" lang="ja-JP" altLang="en-US" sz="4400" dirty="0"/>
              <a:t>以下のとおり単位を修得し、</a:t>
            </a:r>
            <a:endParaRPr kumimoji="1" lang="en-US" altLang="ja-JP" sz="4400" dirty="0"/>
          </a:p>
          <a:p>
            <a:r>
              <a:rPr kumimoji="1" lang="ja-JP" altLang="en-US" sz="4400" dirty="0"/>
              <a:t>かつ必要な研究指導を受けた上で、</a:t>
            </a:r>
            <a:endParaRPr kumimoji="1" lang="en-US" altLang="ja-JP" sz="4400" dirty="0"/>
          </a:p>
          <a:p>
            <a:r>
              <a:rPr kumimoji="1" lang="ja-JP" altLang="en-US" sz="4400" dirty="0"/>
              <a:t>修士論文、博士論文の審査</a:t>
            </a:r>
            <a:endParaRPr kumimoji="1" lang="en-US" altLang="ja-JP" sz="4400" dirty="0"/>
          </a:p>
          <a:p>
            <a:r>
              <a:rPr kumimoji="1" lang="ja-JP" altLang="en-US" sz="4400" dirty="0"/>
              <a:t>及び最終試験に合格すること。</a:t>
            </a:r>
            <a:endParaRPr lang="en-US" sz="2800" b="1" dirty="0">
              <a:effectLst>
                <a:glow rad="139700">
                  <a:schemeClr val="bg1">
                    <a:alpha val="80000"/>
                  </a:schemeClr>
                </a:glow>
              </a:effectLst>
              <a:latin typeface="Meiryo" panose="020B0604030504040204" pitchFamily="34" charset="-128"/>
              <a:ea typeface="Meiryo" panose="020B0604030504040204" pitchFamily="34" charset="-128"/>
            </a:endParaRPr>
          </a:p>
        </p:txBody>
      </p:sp>
      <p:sp>
        <p:nvSpPr>
          <p:cNvPr id="4" name="スライド番号プレースホルダー 3">
            <a:extLst>
              <a:ext uri="{FF2B5EF4-FFF2-40B4-BE49-F238E27FC236}">
                <a16:creationId xmlns:a16="http://schemas.microsoft.com/office/drawing/2014/main" id="{4F514207-6971-1FDD-DAC2-B6325AE3C168}"/>
              </a:ext>
            </a:extLst>
          </p:cNvPr>
          <p:cNvSpPr>
            <a:spLocks noGrp="1"/>
          </p:cNvSpPr>
          <p:nvPr>
            <p:ph type="sldNum" sz="quarter" idx="12"/>
          </p:nvPr>
        </p:nvSpPr>
        <p:spPr/>
        <p:txBody>
          <a:bodyPr/>
          <a:lstStyle/>
          <a:p>
            <a:fld id="{817CEEB7-580C-2140-A2E5-CC3095A77B0A}" type="slidenum">
              <a:rPr lang="en-US" smtClean="0"/>
              <a:t>3</a:t>
            </a:fld>
            <a:endParaRPr lang="en-US"/>
          </a:p>
        </p:txBody>
      </p:sp>
    </p:spTree>
    <p:extLst>
      <p:ext uri="{BB962C8B-B14F-4D97-AF65-F5344CB8AC3E}">
        <p14:creationId xmlns:p14="http://schemas.microsoft.com/office/powerpoint/2010/main" val="591998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BAEE6B7F-F79B-47B1-BD91-23B016701FE0}"/>
              </a:ext>
            </a:extLst>
          </p:cNvPr>
          <p:cNvSpPr/>
          <p:nvPr/>
        </p:nvSpPr>
        <p:spPr>
          <a:xfrm>
            <a:off x="543401" y="2618152"/>
            <a:ext cx="7939417" cy="1354217"/>
          </a:xfrm>
          <a:prstGeom prst="rect">
            <a:avLst/>
          </a:prstGeom>
        </p:spPr>
        <p:txBody>
          <a:bodyPr wrap="square">
            <a:spAutoFit/>
          </a:bodyPr>
          <a:lstStyle/>
          <a:p>
            <a:pPr algn="ctr"/>
            <a:r>
              <a:rPr lang="en-US" altLang="ja-JP" sz="2800" b="1" dirty="0">
                <a:latin typeface="Meiryo" panose="020B0604030504040204" pitchFamily="34" charset="-128"/>
                <a:ea typeface="Meiryo" panose="020B0604030504040204" pitchFamily="34" charset="-128"/>
              </a:rPr>
              <a:t>(1)</a:t>
            </a:r>
            <a:r>
              <a:rPr lang="ja-JP" altLang="en-US" sz="2800" b="1" dirty="0">
                <a:latin typeface="Meiryo" panose="020B0604030504040204" pitchFamily="34" charset="-128"/>
                <a:ea typeface="Meiryo" panose="020B0604030504040204" pitchFamily="34" charset="-128"/>
              </a:rPr>
              <a:t>大学院共通科目</a:t>
            </a:r>
            <a:r>
              <a:rPr lang="ja-JP" altLang="en-US" sz="2800" b="1" dirty="0">
                <a:latin typeface="Meiryo" panose="020B0604030504040204" pitchFamily="34" charset="-128"/>
                <a:ea typeface="Meiryo" panose="020B0604030504040204" pitchFamily="34" charset="-128"/>
                <a:sym typeface="Wingdings" panose="05000000000000000000" pitchFamily="2" charset="2"/>
              </a:rPr>
              <a:t>：（詳細は</a:t>
            </a:r>
            <a:r>
              <a:rPr lang="en-US" altLang="ja-JP" sz="2800" b="1" dirty="0">
                <a:latin typeface="Meiryo" panose="020B0604030504040204" pitchFamily="34" charset="-128"/>
                <a:ea typeface="Meiryo" panose="020B0604030504040204" pitchFamily="34" charset="-128"/>
                <a:sym typeface="Wingdings" panose="05000000000000000000" pitchFamily="2" charset="2"/>
              </a:rPr>
              <a:t>M55p D94p</a:t>
            </a:r>
            <a:r>
              <a:rPr lang="ja-JP" altLang="en-US" sz="2800" b="1" dirty="0">
                <a:latin typeface="Meiryo" panose="020B0604030504040204" pitchFamily="34" charset="-128"/>
                <a:ea typeface="Meiryo" panose="020B0604030504040204" pitchFamily="34" charset="-128"/>
                <a:sym typeface="Wingdings" panose="05000000000000000000" pitchFamily="2" charset="2"/>
              </a:rPr>
              <a:t>）</a:t>
            </a:r>
            <a:endParaRPr lang="en-US" altLang="ja-JP" sz="2800" b="1" dirty="0">
              <a:latin typeface="Meiryo" panose="020B0604030504040204" pitchFamily="34" charset="-128"/>
              <a:ea typeface="Meiryo" panose="020B0604030504040204" pitchFamily="34" charset="-128"/>
              <a:sym typeface="Wingdings" panose="05000000000000000000" pitchFamily="2" charset="2"/>
            </a:endParaRPr>
          </a:p>
          <a:p>
            <a:r>
              <a:rPr lang="ja-JP" altLang="en-US" b="1" dirty="0">
                <a:latin typeface="Meiryo" panose="020B0604030504040204" pitchFamily="34" charset="-128"/>
                <a:ea typeface="Meiryo" panose="020B0604030504040204" pitchFamily="34" charset="-128"/>
              </a:rPr>
              <a:t>　　　　　広島大学大学院に入学した学生全員が履修する科目</a:t>
            </a:r>
            <a:endParaRPr lang="en-US" altLang="ja-JP" b="1" dirty="0">
              <a:latin typeface="Meiryo" panose="020B0604030504040204" pitchFamily="34" charset="-128"/>
              <a:ea typeface="Meiryo" panose="020B0604030504040204" pitchFamily="34" charset="-128"/>
            </a:endParaRPr>
          </a:p>
          <a:p>
            <a:pPr algn="ctr"/>
            <a:endParaRPr lang="en-US" altLang="ja-JP" b="1" dirty="0">
              <a:latin typeface="Meiryo" panose="020B0604030504040204" pitchFamily="34" charset="-128"/>
              <a:ea typeface="Meiryo" panose="020B0604030504040204" pitchFamily="34" charset="-128"/>
            </a:endParaRPr>
          </a:p>
          <a:p>
            <a:pPr algn="ctr"/>
            <a:endParaRPr lang="en-US" altLang="ja-JP" b="1" dirty="0">
              <a:latin typeface="Meiryo" panose="020B0604030504040204" pitchFamily="34" charset="-128"/>
              <a:ea typeface="Meiryo" panose="020B0604030504040204" pitchFamily="34" charset="-128"/>
            </a:endParaRPr>
          </a:p>
        </p:txBody>
      </p:sp>
      <p:sp>
        <p:nvSpPr>
          <p:cNvPr id="4" name="正方形/長方形 3">
            <a:extLst>
              <a:ext uri="{FF2B5EF4-FFF2-40B4-BE49-F238E27FC236}">
                <a16:creationId xmlns:a16="http://schemas.microsoft.com/office/drawing/2014/main" id="{02B32E92-521D-4812-891D-FE5A9DD9CD09}"/>
              </a:ext>
            </a:extLst>
          </p:cNvPr>
          <p:cNvSpPr/>
          <p:nvPr/>
        </p:nvSpPr>
        <p:spPr>
          <a:xfrm>
            <a:off x="769494" y="3790446"/>
            <a:ext cx="8178567" cy="800219"/>
          </a:xfrm>
          <a:prstGeom prst="rect">
            <a:avLst/>
          </a:prstGeom>
        </p:spPr>
        <p:txBody>
          <a:bodyPr wrap="square">
            <a:spAutoFit/>
          </a:bodyPr>
          <a:lstStyle/>
          <a:p>
            <a:r>
              <a:rPr lang="en-US" altLang="ja-JP" sz="2800" b="1" dirty="0">
                <a:latin typeface="Meiryo" panose="020B0604030504040204" pitchFamily="34" charset="-128"/>
                <a:ea typeface="Meiryo" panose="020B0604030504040204" pitchFamily="34" charset="-128"/>
              </a:rPr>
              <a:t>(2)</a:t>
            </a:r>
            <a:r>
              <a:rPr lang="ja-JP" altLang="en-US" sz="2800" b="1" dirty="0">
                <a:latin typeface="Meiryo" panose="020B0604030504040204" pitchFamily="34" charset="-128"/>
                <a:ea typeface="Meiryo" panose="020B0604030504040204" pitchFamily="34" charset="-128"/>
              </a:rPr>
              <a:t>研究科共通科目：</a:t>
            </a:r>
            <a:r>
              <a:rPr lang="ja-JP" altLang="en-US" sz="2800" b="1" dirty="0">
                <a:latin typeface="Meiryo" panose="020B0604030504040204" pitchFamily="34" charset="-128"/>
                <a:ea typeface="Meiryo" panose="020B0604030504040204" pitchFamily="34" charset="-128"/>
                <a:sym typeface="Wingdings" panose="05000000000000000000" pitchFamily="2" charset="2"/>
              </a:rPr>
              <a:t>（詳細は</a:t>
            </a:r>
            <a:r>
              <a:rPr lang="en-US" altLang="ja-JP" sz="2800" b="1" dirty="0">
                <a:latin typeface="Meiryo" panose="020B0604030504040204" pitchFamily="34" charset="-128"/>
                <a:ea typeface="Meiryo" panose="020B0604030504040204" pitchFamily="34" charset="-128"/>
                <a:sym typeface="Wingdings" panose="05000000000000000000" pitchFamily="2" charset="2"/>
              </a:rPr>
              <a:t>M56p D95p</a:t>
            </a:r>
            <a:r>
              <a:rPr lang="ja-JP" altLang="en-US" sz="2800" b="1" dirty="0">
                <a:latin typeface="Meiryo" panose="020B0604030504040204" pitchFamily="34" charset="-128"/>
                <a:ea typeface="Meiryo" panose="020B0604030504040204" pitchFamily="34" charset="-128"/>
                <a:sym typeface="Wingdings" panose="05000000000000000000" pitchFamily="2" charset="2"/>
              </a:rPr>
              <a:t>）</a:t>
            </a:r>
            <a:endParaRPr lang="en-US" altLang="ja-JP" sz="2800" b="1" dirty="0">
              <a:latin typeface="Meiryo" panose="020B0604030504040204" pitchFamily="34" charset="-128"/>
              <a:ea typeface="Meiryo" panose="020B0604030504040204" pitchFamily="34" charset="-128"/>
            </a:endParaRPr>
          </a:p>
          <a:p>
            <a:r>
              <a:rPr lang="ja-JP" altLang="en-US" b="1" dirty="0">
                <a:latin typeface="Meiryo" panose="020B0604030504040204" pitchFamily="34" charset="-128"/>
                <a:ea typeface="Meiryo" panose="020B0604030504040204" pitchFamily="34" charset="-128"/>
              </a:rPr>
              <a:t>　　　先進理工系科学研究科に入学した学生全員が履修する科目</a:t>
            </a:r>
            <a:endParaRPr lang="en-US" altLang="ja-JP" b="1" dirty="0">
              <a:latin typeface="Meiryo" panose="020B0604030504040204" pitchFamily="34" charset="-128"/>
              <a:ea typeface="Meiryo" panose="020B0604030504040204" pitchFamily="34" charset="-128"/>
            </a:endParaRPr>
          </a:p>
        </p:txBody>
      </p:sp>
      <p:sp>
        <p:nvSpPr>
          <p:cNvPr id="5" name="正方形/長方形 4">
            <a:extLst>
              <a:ext uri="{FF2B5EF4-FFF2-40B4-BE49-F238E27FC236}">
                <a16:creationId xmlns:a16="http://schemas.microsoft.com/office/drawing/2014/main" id="{6F801BDF-50D0-4514-BDE2-6E8EC86D7E10}"/>
              </a:ext>
            </a:extLst>
          </p:cNvPr>
          <p:cNvSpPr/>
          <p:nvPr/>
        </p:nvSpPr>
        <p:spPr>
          <a:xfrm>
            <a:off x="769494" y="4897289"/>
            <a:ext cx="8178567" cy="800219"/>
          </a:xfrm>
          <a:prstGeom prst="rect">
            <a:avLst/>
          </a:prstGeom>
        </p:spPr>
        <p:txBody>
          <a:bodyPr wrap="square">
            <a:spAutoFit/>
          </a:bodyPr>
          <a:lstStyle/>
          <a:p>
            <a:r>
              <a:rPr lang="en-US" altLang="ja-JP" sz="2800" b="1" dirty="0">
                <a:latin typeface="Meiryo" panose="020B0604030504040204" pitchFamily="34" charset="-128"/>
                <a:ea typeface="Meiryo" panose="020B0604030504040204" pitchFamily="34" charset="-128"/>
              </a:rPr>
              <a:t>(3)</a:t>
            </a:r>
            <a:r>
              <a:rPr lang="ja-JP" altLang="en-US" sz="2800" b="1" dirty="0">
                <a:latin typeface="Meiryo" panose="020B0604030504040204" pitchFamily="34" charset="-128"/>
                <a:ea typeface="Meiryo" panose="020B0604030504040204" pitchFamily="34" charset="-128"/>
              </a:rPr>
              <a:t>プログラム専門科目</a:t>
            </a:r>
            <a:endParaRPr lang="en-US" altLang="ja-JP" sz="2800" b="1" dirty="0">
              <a:latin typeface="Meiryo" panose="020B0604030504040204" pitchFamily="34" charset="-128"/>
              <a:ea typeface="Meiryo" panose="020B0604030504040204" pitchFamily="34" charset="-128"/>
            </a:endParaRPr>
          </a:p>
          <a:p>
            <a:r>
              <a:rPr lang="ja-JP" altLang="en-US" b="1" dirty="0">
                <a:latin typeface="Meiryo" panose="020B0604030504040204" pitchFamily="34" charset="-128"/>
                <a:ea typeface="Meiryo" panose="020B0604030504040204" pitchFamily="34" charset="-128"/>
              </a:rPr>
              <a:t>　　　各プログラムに入学した学生全員が履修する科目</a:t>
            </a:r>
            <a:endParaRPr lang="en-US" altLang="ja-JP" b="1" dirty="0">
              <a:latin typeface="Meiryo" panose="020B0604030504040204" pitchFamily="34" charset="-128"/>
              <a:ea typeface="Meiryo" panose="020B0604030504040204" pitchFamily="34" charset="-128"/>
            </a:endParaRPr>
          </a:p>
        </p:txBody>
      </p:sp>
      <p:sp>
        <p:nvSpPr>
          <p:cNvPr id="6" name="正方形/長方形 5">
            <a:extLst>
              <a:ext uri="{FF2B5EF4-FFF2-40B4-BE49-F238E27FC236}">
                <a16:creationId xmlns:a16="http://schemas.microsoft.com/office/drawing/2014/main" id="{6FC770C1-4093-4826-ABC6-424F570F9141}"/>
              </a:ext>
            </a:extLst>
          </p:cNvPr>
          <p:cNvSpPr/>
          <p:nvPr/>
        </p:nvSpPr>
        <p:spPr>
          <a:xfrm>
            <a:off x="1204583" y="469958"/>
            <a:ext cx="6209091" cy="707886"/>
          </a:xfrm>
          <a:prstGeom prst="rect">
            <a:avLst/>
          </a:prstGeom>
        </p:spPr>
        <p:txBody>
          <a:bodyPr wrap="square">
            <a:spAutoFit/>
          </a:bodyPr>
          <a:lstStyle/>
          <a:p>
            <a:r>
              <a:rPr lang="ja-JP" altLang="en-US" sz="4000" b="1" dirty="0">
                <a:latin typeface="Meiryo" panose="020B0604030504040204" pitchFamily="34" charset="-128"/>
                <a:ea typeface="Meiryo" panose="020B0604030504040204" pitchFamily="34" charset="-128"/>
              </a:rPr>
              <a:t>１．単位の修得について</a:t>
            </a:r>
            <a:endParaRPr lang="en-US" altLang="ja-JP" sz="4000" b="1" dirty="0">
              <a:latin typeface="Meiryo" panose="020B0604030504040204" pitchFamily="34" charset="-128"/>
              <a:ea typeface="Meiryo" panose="020B0604030504040204" pitchFamily="34" charset="-128"/>
            </a:endParaRPr>
          </a:p>
        </p:txBody>
      </p:sp>
      <p:sp>
        <p:nvSpPr>
          <p:cNvPr id="7" name="正方形/長方形 6">
            <a:extLst>
              <a:ext uri="{FF2B5EF4-FFF2-40B4-BE49-F238E27FC236}">
                <a16:creationId xmlns:a16="http://schemas.microsoft.com/office/drawing/2014/main" id="{53B1840B-9DCB-423A-BD7B-8F94AD207EE7}"/>
              </a:ext>
            </a:extLst>
          </p:cNvPr>
          <p:cNvSpPr/>
          <p:nvPr/>
        </p:nvSpPr>
        <p:spPr>
          <a:xfrm>
            <a:off x="965433" y="1606713"/>
            <a:ext cx="6307234" cy="769441"/>
          </a:xfrm>
          <a:prstGeom prst="rect">
            <a:avLst/>
          </a:prstGeom>
        </p:spPr>
        <p:txBody>
          <a:bodyPr wrap="square">
            <a:spAutoFit/>
          </a:bodyPr>
          <a:lstStyle/>
          <a:p>
            <a:r>
              <a:rPr lang="en-US" altLang="ja-JP" sz="4400" b="1" dirty="0">
                <a:latin typeface="Meiryo" panose="020B0604030504040204" pitchFamily="34" charset="-128"/>
                <a:ea typeface="Meiryo" panose="020B0604030504040204" pitchFamily="34" charset="-128"/>
              </a:rPr>
              <a:t>3</a:t>
            </a:r>
            <a:r>
              <a:rPr lang="ja-JP" altLang="en-US" sz="4400" b="1" dirty="0" err="1">
                <a:latin typeface="Meiryo" panose="020B0604030504040204" pitchFamily="34" charset="-128"/>
                <a:ea typeface="Meiryo" panose="020B0604030504040204" pitchFamily="34" charset="-128"/>
              </a:rPr>
              <a:t>つの</a:t>
            </a:r>
            <a:r>
              <a:rPr lang="ja-JP" altLang="en-US" sz="4400" b="1" dirty="0">
                <a:latin typeface="Meiryo" panose="020B0604030504040204" pitchFamily="34" charset="-128"/>
                <a:ea typeface="Meiryo" panose="020B0604030504040204" pitchFamily="34" charset="-128"/>
              </a:rPr>
              <a:t>科目区分</a:t>
            </a:r>
            <a:endParaRPr lang="en-US" altLang="ja-JP" sz="4400" b="1" dirty="0">
              <a:latin typeface="Meiryo" panose="020B0604030504040204" pitchFamily="34" charset="-128"/>
              <a:ea typeface="Meiryo" panose="020B0604030504040204" pitchFamily="34" charset="-128"/>
            </a:endParaRPr>
          </a:p>
        </p:txBody>
      </p:sp>
      <p:sp>
        <p:nvSpPr>
          <p:cNvPr id="9" name="スライド番号プレースホルダー 8">
            <a:extLst>
              <a:ext uri="{FF2B5EF4-FFF2-40B4-BE49-F238E27FC236}">
                <a16:creationId xmlns:a16="http://schemas.microsoft.com/office/drawing/2014/main" id="{4EF44676-10BA-4552-1943-4284BE061245}"/>
              </a:ext>
            </a:extLst>
          </p:cNvPr>
          <p:cNvSpPr>
            <a:spLocks noGrp="1"/>
          </p:cNvSpPr>
          <p:nvPr>
            <p:ph type="sldNum" sz="quarter" idx="12"/>
          </p:nvPr>
        </p:nvSpPr>
        <p:spPr/>
        <p:txBody>
          <a:bodyPr/>
          <a:lstStyle/>
          <a:p>
            <a:fld id="{817CEEB7-580C-2140-A2E5-CC3095A77B0A}" type="slidenum">
              <a:rPr lang="en-US" smtClean="0"/>
              <a:t>4</a:t>
            </a:fld>
            <a:endParaRPr lang="en-US"/>
          </a:p>
        </p:txBody>
      </p:sp>
    </p:spTree>
    <p:extLst>
      <p:ext uri="{BB962C8B-B14F-4D97-AF65-F5344CB8AC3E}">
        <p14:creationId xmlns:p14="http://schemas.microsoft.com/office/powerpoint/2010/main" val="4184340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02B32E92-521D-4812-891D-FE5A9DD9CD09}"/>
              </a:ext>
            </a:extLst>
          </p:cNvPr>
          <p:cNvSpPr/>
          <p:nvPr/>
        </p:nvSpPr>
        <p:spPr>
          <a:xfrm>
            <a:off x="482716" y="1329166"/>
            <a:ext cx="8178567" cy="800219"/>
          </a:xfrm>
          <a:prstGeom prst="rect">
            <a:avLst/>
          </a:prstGeom>
        </p:spPr>
        <p:txBody>
          <a:bodyPr wrap="square">
            <a:spAutoFit/>
          </a:bodyPr>
          <a:lstStyle/>
          <a:p>
            <a:pPr algn="ctr"/>
            <a:r>
              <a:rPr lang="ja-JP" altLang="en-US" sz="2800" b="1" dirty="0">
                <a:latin typeface="Meiryo" panose="020B0604030504040204" pitchFamily="34" charset="-128"/>
                <a:ea typeface="Meiryo" panose="020B0604030504040204" pitchFamily="34" charset="-128"/>
              </a:rPr>
              <a:t>研究科共通科目：</a:t>
            </a:r>
            <a:r>
              <a:rPr lang="ja-JP" altLang="en-US" sz="2800" b="1" dirty="0">
                <a:latin typeface="Meiryo" panose="020B0604030504040204" pitchFamily="34" charset="-128"/>
                <a:ea typeface="Meiryo" panose="020B0604030504040204" pitchFamily="34" charset="-128"/>
                <a:sym typeface="Wingdings" panose="05000000000000000000" pitchFamily="2" charset="2"/>
              </a:rPr>
              <a:t>（詳細は</a:t>
            </a:r>
            <a:r>
              <a:rPr lang="en-US" altLang="ja-JP" sz="2800" b="1" dirty="0">
                <a:latin typeface="Meiryo" panose="020B0604030504040204" pitchFamily="34" charset="-128"/>
                <a:ea typeface="Meiryo" panose="020B0604030504040204" pitchFamily="34" charset="-128"/>
                <a:sym typeface="Wingdings" panose="05000000000000000000" pitchFamily="2" charset="2"/>
              </a:rPr>
              <a:t>M56p D95p</a:t>
            </a:r>
            <a:r>
              <a:rPr lang="ja-JP" altLang="en-US" sz="2800" b="1" dirty="0">
                <a:latin typeface="Meiryo" panose="020B0604030504040204" pitchFamily="34" charset="-128"/>
                <a:ea typeface="Meiryo" panose="020B0604030504040204" pitchFamily="34" charset="-128"/>
                <a:sym typeface="Wingdings" panose="05000000000000000000" pitchFamily="2" charset="2"/>
              </a:rPr>
              <a:t>）</a:t>
            </a:r>
            <a:endParaRPr lang="en-US" altLang="ja-JP" sz="2800" b="1" dirty="0">
              <a:latin typeface="Meiryo" panose="020B0604030504040204" pitchFamily="34" charset="-128"/>
              <a:ea typeface="Meiryo" panose="020B0604030504040204" pitchFamily="34" charset="-128"/>
            </a:endParaRPr>
          </a:p>
          <a:p>
            <a:pPr algn="ctr"/>
            <a:r>
              <a:rPr lang="ja-JP" altLang="en-US" b="1" dirty="0">
                <a:latin typeface="Meiryo" panose="020B0604030504040204" pitchFamily="34" charset="-128"/>
                <a:ea typeface="Meiryo" panose="020B0604030504040204" pitchFamily="34" charset="-128"/>
              </a:rPr>
              <a:t>　先進理工系科学研究科に入学した学生全員が履修する科目</a:t>
            </a:r>
            <a:endParaRPr lang="en-US" altLang="ja-JP" b="1" dirty="0">
              <a:latin typeface="Meiryo" panose="020B0604030504040204" pitchFamily="34" charset="-128"/>
              <a:ea typeface="Meiryo" panose="020B0604030504040204" pitchFamily="34" charset="-128"/>
            </a:endParaRPr>
          </a:p>
        </p:txBody>
      </p:sp>
      <p:sp>
        <p:nvSpPr>
          <p:cNvPr id="6" name="正方形/長方形 5">
            <a:extLst>
              <a:ext uri="{FF2B5EF4-FFF2-40B4-BE49-F238E27FC236}">
                <a16:creationId xmlns:a16="http://schemas.microsoft.com/office/drawing/2014/main" id="{6FC770C1-4093-4826-ABC6-424F570F9141}"/>
              </a:ext>
            </a:extLst>
          </p:cNvPr>
          <p:cNvSpPr/>
          <p:nvPr/>
        </p:nvSpPr>
        <p:spPr>
          <a:xfrm>
            <a:off x="1204583" y="469958"/>
            <a:ext cx="6209091" cy="707886"/>
          </a:xfrm>
          <a:prstGeom prst="rect">
            <a:avLst/>
          </a:prstGeom>
        </p:spPr>
        <p:txBody>
          <a:bodyPr wrap="square">
            <a:spAutoFit/>
          </a:bodyPr>
          <a:lstStyle/>
          <a:p>
            <a:r>
              <a:rPr lang="ja-JP" altLang="en-US" sz="4000" b="1" dirty="0">
                <a:latin typeface="Meiryo" panose="020B0604030504040204" pitchFamily="34" charset="-128"/>
                <a:ea typeface="Meiryo" panose="020B0604030504040204" pitchFamily="34" charset="-128"/>
              </a:rPr>
              <a:t>１．単位の修得について</a:t>
            </a:r>
            <a:endParaRPr lang="en-US" altLang="ja-JP" sz="4000" b="1" dirty="0">
              <a:latin typeface="Meiryo" panose="020B0604030504040204" pitchFamily="34" charset="-128"/>
              <a:ea typeface="Meiryo" panose="020B0604030504040204" pitchFamily="34" charset="-128"/>
            </a:endParaRPr>
          </a:p>
        </p:txBody>
      </p:sp>
      <p:pic>
        <p:nvPicPr>
          <p:cNvPr id="9" name="図 8">
            <a:extLst>
              <a:ext uri="{FF2B5EF4-FFF2-40B4-BE49-F238E27FC236}">
                <a16:creationId xmlns:a16="http://schemas.microsoft.com/office/drawing/2014/main" id="{F35B8D6B-695D-4D27-91FE-F0A7F47D3B09}"/>
              </a:ext>
            </a:extLst>
          </p:cNvPr>
          <p:cNvPicPr>
            <a:picLocks noChangeAspect="1"/>
          </p:cNvPicPr>
          <p:nvPr/>
        </p:nvPicPr>
        <p:blipFill>
          <a:blip r:embed="rId3"/>
          <a:stretch>
            <a:fillRect/>
          </a:stretch>
        </p:blipFill>
        <p:spPr>
          <a:xfrm>
            <a:off x="0" y="2628780"/>
            <a:ext cx="9144000" cy="3405021"/>
          </a:xfrm>
          <a:prstGeom prst="rect">
            <a:avLst/>
          </a:prstGeom>
        </p:spPr>
      </p:pic>
      <p:sp>
        <p:nvSpPr>
          <p:cNvPr id="5" name="スライド番号プレースホルダー 4">
            <a:extLst>
              <a:ext uri="{FF2B5EF4-FFF2-40B4-BE49-F238E27FC236}">
                <a16:creationId xmlns:a16="http://schemas.microsoft.com/office/drawing/2014/main" id="{F6854655-DD79-8B72-56DD-E66F2D494434}"/>
              </a:ext>
            </a:extLst>
          </p:cNvPr>
          <p:cNvSpPr>
            <a:spLocks noGrp="1"/>
          </p:cNvSpPr>
          <p:nvPr>
            <p:ph type="sldNum" sz="quarter" idx="12"/>
          </p:nvPr>
        </p:nvSpPr>
        <p:spPr/>
        <p:txBody>
          <a:bodyPr/>
          <a:lstStyle/>
          <a:p>
            <a:fld id="{817CEEB7-580C-2140-A2E5-CC3095A77B0A}" type="slidenum">
              <a:rPr lang="en-US" smtClean="0"/>
              <a:t>5</a:t>
            </a:fld>
            <a:endParaRPr lang="en-US"/>
          </a:p>
        </p:txBody>
      </p:sp>
    </p:spTree>
    <p:extLst>
      <p:ext uri="{BB962C8B-B14F-4D97-AF65-F5344CB8AC3E}">
        <p14:creationId xmlns:p14="http://schemas.microsoft.com/office/powerpoint/2010/main" val="181918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00BB518B-57D8-49BD-80F1-9AA919F68A15}"/>
              </a:ext>
            </a:extLst>
          </p:cNvPr>
          <p:cNvSpPr/>
          <p:nvPr/>
        </p:nvSpPr>
        <p:spPr>
          <a:xfrm>
            <a:off x="167950" y="881684"/>
            <a:ext cx="8584163" cy="769441"/>
          </a:xfrm>
          <a:prstGeom prst="rect">
            <a:avLst/>
          </a:prstGeom>
        </p:spPr>
        <p:txBody>
          <a:bodyPr wrap="square">
            <a:spAutoFit/>
          </a:bodyPr>
          <a:lstStyle/>
          <a:p>
            <a:pPr algn="ctr"/>
            <a:r>
              <a:rPr lang="ja-JP" altLang="en-US" sz="4400" b="1" dirty="0">
                <a:latin typeface="Meiryo" panose="020B0604030504040204" pitchFamily="34" charset="-128"/>
                <a:ea typeface="Meiryo" panose="020B0604030504040204" pitchFamily="34" charset="-128"/>
              </a:rPr>
              <a:t>プログラム専門科目</a:t>
            </a:r>
            <a:endParaRPr lang="en-US" altLang="ja-JP" sz="4400" b="1" dirty="0">
              <a:latin typeface="Meiryo" panose="020B0604030504040204" pitchFamily="34" charset="-128"/>
              <a:ea typeface="Meiryo" panose="020B0604030504040204" pitchFamily="34" charset="-128"/>
            </a:endParaRPr>
          </a:p>
        </p:txBody>
      </p:sp>
      <p:sp>
        <p:nvSpPr>
          <p:cNvPr id="7" name="正方形/長方形 6">
            <a:extLst>
              <a:ext uri="{FF2B5EF4-FFF2-40B4-BE49-F238E27FC236}">
                <a16:creationId xmlns:a16="http://schemas.microsoft.com/office/drawing/2014/main" id="{E263D149-4B76-4EBD-9E66-36686C81F2C0}"/>
              </a:ext>
            </a:extLst>
          </p:cNvPr>
          <p:cNvSpPr/>
          <p:nvPr/>
        </p:nvSpPr>
        <p:spPr>
          <a:xfrm>
            <a:off x="658563" y="1975094"/>
            <a:ext cx="8061575" cy="5016758"/>
          </a:xfrm>
          <a:prstGeom prst="rect">
            <a:avLst/>
          </a:prstGeom>
        </p:spPr>
        <p:txBody>
          <a:bodyPr wrap="square">
            <a:spAutoFit/>
          </a:bodyPr>
          <a:lstStyle/>
          <a:p>
            <a:r>
              <a:rPr lang="ja-JP" altLang="en-US" sz="3200" b="1" dirty="0">
                <a:latin typeface="Meiryo" panose="020B0604030504040204" pitchFamily="34" charset="-128"/>
                <a:ea typeface="Meiryo" panose="020B0604030504040204" pitchFamily="34" charset="-128"/>
              </a:rPr>
              <a:t>　　・履修方法、特別研究と特別演習</a:t>
            </a:r>
            <a:endParaRPr lang="en-US" altLang="ja-JP" sz="3200" b="1" dirty="0">
              <a:latin typeface="Meiryo" panose="020B0604030504040204" pitchFamily="34" charset="-128"/>
              <a:ea typeface="Meiryo" panose="020B0604030504040204" pitchFamily="34" charset="-128"/>
            </a:endParaRPr>
          </a:p>
          <a:p>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・（博士課程前期のみ）</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他プログラム専門科目</a:t>
            </a:r>
            <a:r>
              <a:rPr lang="en-US" altLang="ja-JP" sz="3200" b="1" dirty="0">
                <a:latin typeface="Meiryo" panose="020B0604030504040204" pitchFamily="34" charset="-128"/>
                <a:ea typeface="Meiryo" panose="020B0604030504040204" pitchFamily="34" charset="-128"/>
              </a:rPr>
              <a:t>2</a:t>
            </a:r>
            <a:r>
              <a:rPr lang="ja-JP" altLang="en-US" sz="3200" b="1" dirty="0">
                <a:latin typeface="Meiryo" panose="020B0604030504040204" pitchFamily="34" charset="-128"/>
                <a:ea typeface="Meiryo" panose="020B0604030504040204" pitchFamily="34" charset="-128"/>
              </a:rPr>
              <a:t>単位以上</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→シラバス検索</a:t>
            </a:r>
            <a:endParaRPr lang="en-US" altLang="ja-JP" sz="3200" b="1" dirty="0">
              <a:latin typeface="Meiryo" panose="020B0604030504040204" pitchFamily="34" charset="-128"/>
              <a:ea typeface="Meiryo" panose="020B0604030504040204" pitchFamily="34" charset="-128"/>
            </a:endParaRPr>
          </a:p>
          <a:p>
            <a:endParaRPr lang="en-US" altLang="ja-JP" sz="3200" b="1" dirty="0">
              <a:latin typeface="Meiryo" panose="020B0604030504040204" pitchFamily="34" charset="-128"/>
              <a:ea typeface="Meiryo" panose="020B0604030504040204" pitchFamily="34" charset="-128"/>
            </a:endParaRPr>
          </a:p>
          <a:p>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・（博士課程前期のみ）</a:t>
            </a:r>
            <a:r>
              <a:rPr lang="en-US" altLang="ja-JP" sz="3200" b="1" dirty="0">
                <a:latin typeface="Meiryo" panose="020B0604030504040204" pitchFamily="34" charset="-128"/>
                <a:ea typeface="Meiryo" panose="020B0604030504040204" pitchFamily="34" charset="-128"/>
              </a:rPr>
              <a:t>M66p</a:t>
            </a:r>
          </a:p>
          <a:p>
            <a:r>
              <a:rPr lang="ja-JP" altLang="en-US" sz="3200" b="1" dirty="0">
                <a:latin typeface="Meiryo" panose="020B0604030504040204" pitchFamily="34" charset="-128"/>
                <a:ea typeface="Meiryo" panose="020B0604030504040204" pitchFamily="34" charset="-128"/>
              </a:rPr>
              <a:t>　　（共同セミナー）理工学融合共同演習</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a:t>
            </a:r>
            <a:endParaRPr lang="en-US" altLang="ja-JP" sz="3200" b="1" dirty="0">
              <a:latin typeface="Meiryo" panose="020B0604030504040204" pitchFamily="34" charset="-128"/>
              <a:ea typeface="Meiryo" panose="020B0604030504040204" pitchFamily="34" charset="-128"/>
            </a:endParaRPr>
          </a:p>
        </p:txBody>
      </p:sp>
      <p:pic>
        <p:nvPicPr>
          <p:cNvPr id="2" name="図 1">
            <a:extLst>
              <a:ext uri="{FF2B5EF4-FFF2-40B4-BE49-F238E27FC236}">
                <a16:creationId xmlns:a16="http://schemas.microsoft.com/office/drawing/2014/main" id="{E1B48801-750A-4E19-B572-56570722F300}"/>
              </a:ext>
            </a:extLst>
          </p:cNvPr>
          <p:cNvPicPr>
            <a:picLocks noChangeAspect="1"/>
          </p:cNvPicPr>
          <p:nvPr/>
        </p:nvPicPr>
        <p:blipFill>
          <a:blip r:embed="rId3"/>
          <a:stretch>
            <a:fillRect/>
          </a:stretch>
        </p:blipFill>
        <p:spPr>
          <a:xfrm>
            <a:off x="423862" y="4545833"/>
            <a:ext cx="8328251" cy="715590"/>
          </a:xfrm>
          <a:prstGeom prst="rect">
            <a:avLst/>
          </a:prstGeom>
        </p:spPr>
      </p:pic>
      <p:sp>
        <p:nvSpPr>
          <p:cNvPr id="5" name="スライド番号プレースホルダー 4">
            <a:extLst>
              <a:ext uri="{FF2B5EF4-FFF2-40B4-BE49-F238E27FC236}">
                <a16:creationId xmlns:a16="http://schemas.microsoft.com/office/drawing/2014/main" id="{2089DAEC-28B5-062C-4A53-A0676045D30A}"/>
              </a:ext>
            </a:extLst>
          </p:cNvPr>
          <p:cNvSpPr>
            <a:spLocks noGrp="1"/>
          </p:cNvSpPr>
          <p:nvPr>
            <p:ph type="sldNum" sz="quarter" idx="12"/>
          </p:nvPr>
        </p:nvSpPr>
        <p:spPr/>
        <p:txBody>
          <a:bodyPr/>
          <a:lstStyle/>
          <a:p>
            <a:fld id="{817CEEB7-580C-2140-A2E5-CC3095A77B0A}" type="slidenum">
              <a:rPr lang="en-US" smtClean="0"/>
              <a:t>6</a:t>
            </a:fld>
            <a:endParaRPr lang="en-US"/>
          </a:p>
        </p:txBody>
      </p:sp>
    </p:spTree>
    <p:extLst>
      <p:ext uri="{BB962C8B-B14F-4D97-AF65-F5344CB8AC3E}">
        <p14:creationId xmlns:p14="http://schemas.microsoft.com/office/powerpoint/2010/main" val="891600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658372F6-BDFC-48A0-B0CC-EA7363BD9973}"/>
              </a:ext>
            </a:extLst>
          </p:cNvPr>
          <p:cNvSpPr/>
          <p:nvPr/>
        </p:nvSpPr>
        <p:spPr>
          <a:xfrm>
            <a:off x="279918" y="881684"/>
            <a:ext cx="8584163" cy="769441"/>
          </a:xfrm>
          <a:prstGeom prst="rect">
            <a:avLst/>
          </a:prstGeom>
        </p:spPr>
        <p:txBody>
          <a:bodyPr wrap="square">
            <a:spAutoFit/>
          </a:bodyPr>
          <a:lstStyle/>
          <a:p>
            <a:pPr algn="ctr"/>
            <a:r>
              <a:rPr lang="ja-JP" altLang="en-US" sz="4400" b="1" dirty="0">
                <a:latin typeface="Meiryo" panose="020B0604030504040204" pitchFamily="34" charset="-128"/>
                <a:ea typeface="Meiryo" panose="020B0604030504040204" pitchFamily="34" charset="-128"/>
              </a:rPr>
              <a:t>２．研究指導と論文について</a:t>
            </a:r>
            <a:endParaRPr lang="en-US" altLang="ja-JP" sz="4400" b="1" dirty="0">
              <a:latin typeface="Meiryo" panose="020B0604030504040204" pitchFamily="34" charset="-128"/>
              <a:ea typeface="Meiryo" panose="020B0604030504040204" pitchFamily="34" charset="-128"/>
            </a:endParaRPr>
          </a:p>
        </p:txBody>
      </p:sp>
      <p:sp>
        <p:nvSpPr>
          <p:cNvPr id="9" name="正方形/長方形 8">
            <a:extLst>
              <a:ext uri="{FF2B5EF4-FFF2-40B4-BE49-F238E27FC236}">
                <a16:creationId xmlns:a16="http://schemas.microsoft.com/office/drawing/2014/main" id="{4BFCFE8F-6814-4DB6-BAE4-F201F15562AF}"/>
              </a:ext>
            </a:extLst>
          </p:cNvPr>
          <p:cNvSpPr/>
          <p:nvPr/>
        </p:nvSpPr>
        <p:spPr>
          <a:xfrm>
            <a:off x="565667" y="1878509"/>
            <a:ext cx="8584163" cy="4647426"/>
          </a:xfrm>
          <a:prstGeom prst="rect">
            <a:avLst/>
          </a:prstGeom>
        </p:spPr>
        <p:txBody>
          <a:bodyPr wrap="square">
            <a:spAutoFit/>
          </a:bodyPr>
          <a:lstStyle/>
          <a:p>
            <a:r>
              <a:rPr lang="ja-JP" altLang="en-US" sz="2800" b="1" dirty="0">
                <a:latin typeface="Meiryo" panose="020B0604030504040204" pitchFamily="34" charset="-128"/>
                <a:ea typeface="Meiryo" panose="020B0604030504040204" pitchFamily="34" charset="-128"/>
              </a:rPr>
              <a:t>・スケジュールの確認（</a:t>
            </a:r>
            <a:r>
              <a:rPr lang="en-US" altLang="ja-JP" sz="2800" b="1" dirty="0">
                <a:latin typeface="Meiryo" panose="020B0604030504040204" pitchFamily="34" charset="-128"/>
                <a:ea typeface="Meiryo" panose="020B0604030504040204" pitchFamily="34" charset="-128"/>
              </a:rPr>
              <a:t>M67p</a:t>
            </a:r>
            <a:r>
              <a:rPr lang="ja-JP" altLang="en-US" sz="2800" b="1" dirty="0" err="1">
                <a:latin typeface="Meiryo" panose="020B0604030504040204" pitchFamily="34" charset="-128"/>
                <a:ea typeface="Meiryo" panose="020B0604030504040204" pitchFamily="34" charset="-128"/>
              </a:rPr>
              <a:t>、</a:t>
            </a:r>
            <a:r>
              <a:rPr lang="en-US" altLang="ja-JP" sz="2800" b="1" dirty="0">
                <a:latin typeface="Meiryo" panose="020B0604030504040204" pitchFamily="34" charset="-128"/>
                <a:ea typeface="Meiryo" panose="020B0604030504040204" pitchFamily="34" charset="-128"/>
              </a:rPr>
              <a:t>D102p</a:t>
            </a:r>
            <a:r>
              <a:rPr lang="ja-JP" altLang="en-US" sz="2800" b="1" dirty="0">
                <a:latin typeface="Meiryo" panose="020B0604030504040204" pitchFamily="34" charset="-128"/>
                <a:ea typeface="Meiryo" panose="020B0604030504040204" pitchFamily="34" charset="-128"/>
              </a:rPr>
              <a:t>）</a:t>
            </a:r>
            <a:endParaRPr lang="en-US" altLang="ja-JP" sz="2800" b="1" dirty="0">
              <a:latin typeface="Meiryo" panose="020B0604030504040204" pitchFamily="34" charset="-128"/>
              <a:ea typeface="Meiryo" panose="020B0604030504040204" pitchFamily="34" charset="-128"/>
            </a:endParaRPr>
          </a:p>
          <a:p>
            <a:r>
              <a:rPr lang="ja-JP" altLang="en-US" sz="2800" b="1" dirty="0">
                <a:latin typeface="Meiryo" panose="020B0604030504040204" pitchFamily="34" charset="-128"/>
                <a:ea typeface="Meiryo" panose="020B0604030504040204" pitchFamily="34" charset="-128"/>
              </a:rPr>
              <a:t>・審査及び最終試験（</a:t>
            </a:r>
            <a:r>
              <a:rPr lang="en-US" altLang="ja-JP" sz="2800" b="1" dirty="0">
                <a:latin typeface="Meiryo" panose="020B0604030504040204" pitchFamily="34" charset="-128"/>
                <a:ea typeface="Meiryo" panose="020B0604030504040204" pitchFamily="34" charset="-128"/>
              </a:rPr>
              <a:t>M68p</a:t>
            </a:r>
            <a:r>
              <a:rPr lang="ja-JP" altLang="en-US" sz="2800" b="1" dirty="0">
                <a:latin typeface="Meiryo" panose="020B0604030504040204" pitchFamily="34" charset="-128"/>
                <a:ea typeface="Meiryo" panose="020B0604030504040204" pitchFamily="34" charset="-128"/>
              </a:rPr>
              <a:t>）</a:t>
            </a:r>
            <a:endParaRPr lang="en-US" altLang="ja-JP" sz="2800" b="1" dirty="0">
              <a:latin typeface="Meiryo" panose="020B0604030504040204" pitchFamily="34" charset="-128"/>
              <a:ea typeface="Meiryo" panose="020B0604030504040204" pitchFamily="34" charset="-128"/>
            </a:endParaRPr>
          </a:p>
          <a:p>
            <a:r>
              <a:rPr lang="ja-JP" altLang="en-US" sz="2800" b="1" dirty="0">
                <a:latin typeface="Meiryo" panose="020B0604030504040204" pitchFamily="34" charset="-128"/>
                <a:ea typeface="Meiryo" panose="020B0604030504040204" pitchFamily="34" charset="-128"/>
              </a:rPr>
              <a:t>・判定基準と評価基準（</a:t>
            </a:r>
            <a:r>
              <a:rPr lang="en-US" altLang="ja-JP" sz="2800" b="1" dirty="0">
                <a:latin typeface="Meiryo" panose="020B0604030504040204" pitchFamily="34" charset="-128"/>
                <a:ea typeface="Meiryo" panose="020B0604030504040204" pitchFamily="34" charset="-128"/>
              </a:rPr>
              <a:t>M70p</a:t>
            </a:r>
            <a:r>
              <a:rPr lang="ja-JP" altLang="en-US" sz="2800" b="1" dirty="0" err="1">
                <a:latin typeface="Meiryo" panose="020B0604030504040204" pitchFamily="34" charset="-128"/>
                <a:ea typeface="Meiryo" panose="020B0604030504040204" pitchFamily="34" charset="-128"/>
              </a:rPr>
              <a:t>、</a:t>
            </a:r>
            <a:r>
              <a:rPr lang="en-US" altLang="ja-JP" sz="2800" b="1" dirty="0">
                <a:latin typeface="Meiryo" panose="020B0604030504040204" pitchFamily="34" charset="-128"/>
                <a:ea typeface="Meiryo" panose="020B0604030504040204" pitchFamily="34" charset="-128"/>
              </a:rPr>
              <a:t>D118p</a:t>
            </a:r>
            <a:r>
              <a:rPr lang="ja-JP" altLang="en-US" sz="2800" b="1" dirty="0">
                <a:latin typeface="Meiryo" panose="020B0604030504040204" pitchFamily="34" charset="-128"/>
                <a:ea typeface="Meiryo" panose="020B0604030504040204" pitchFamily="34" charset="-128"/>
              </a:rPr>
              <a:t>）</a:t>
            </a:r>
            <a:endParaRPr lang="en-US" altLang="ja-JP" sz="2800" b="1" dirty="0">
              <a:latin typeface="Meiryo" panose="020B0604030504040204" pitchFamily="34" charset="-128"/>
              <a:ea typeface="Meiryo" panose="020B0604030504040204" pitchFamily="34" charset="-128"/>
            </a:endParaRPr>
          </a:p>
          <a:p>
            <a:r>
              <a:rPr lang="ja-JP" altLang="en-US" sz="2800" b="1" dirty="0">
                <a:latin typeface="Meiryo" panose="020B0604030504040204" pitchFamily="34" charset="-128"/>
                <a:ea typeface="Meiryo" panose="020B0604030504040204" pitchFamily="34" charset="-128"/>
              </a:rPr>
              <a:t>・博士論文の条件、手続き（</a:t>
            </a:r>
            <a:r>
              <a:rPr lang="en-US" altLang="ja-JP" sz="2800" b="1" dirty="0">
                <a:latin typeface="Meiryo" panose="020B0604030504040204" pitchFamily="34" charset="-128"/>
                <a:ea typeface="Meiryo" panose="020B0604030504040204" pitchFamily="34" charset="-128"/>
              </a:rPr>
              <a:t>D119p~</a:t>
            </a:r>
            <a:r>
              <a:rPr lang="ja-JP" altLang="en-US" sz="2800" b="1" dirty="0">
                <a:latin typeface="Meiryo" panose="020B0604030504040204" pitchFamily="34" charset="-128"/>
                <a:ea typeface="Meiryo" panose="020B0604030504040204" pitchFamily="34" charset="-128"/>
              </a:rPr>
              <a:t>）</a:t>
            </a:r>
            <a:endParaRPr lang="en-US" altLang="ja-JP" sz="2800" b="1" dirty="0">
              <a:latin typeface="Meiryo" panose="020B0604030504040204" pitchFamily="34" charset="-128"/>
              <a:ea typeface="Meiryo" panose="020B0604030504040204" pitchFamily="34" charset="-128"/>
            </a:endParaRPr>
          </a:p>
          <a:p>
            <a:endParaRPr lang="en-US" altLang="ja-JP" sz="2800" b="1" dirty="0">
              <a:latin typeface="Meiryo" panose="020B0604030504040204" pitchFamily="34" charset="-128"/>
              <a:ea typeface="Meiryo" panose="020B0604030504040204" pitchFamily="34" charset="-128"/>
            </a:endParaRPr>
          </a:p>
          <a:p>
            <a:r>
              <a:rPr lang="ja-JP" altLang="en-US" sz="2800" b="1" dirty="0">
                <a:latin typeface="Meiryo" panose="020B0604030504040204" pitchFamily="34" charset="-128"/>
                <a:ea typeface="Meiryo" panose="020B0604030504040204" pitchFamily="34" charset="-128"/>
              </a:rPr>
              <a:t>・</a:t>
            </a:r>
            <a:r>
              <a:rPr lang="ja-JP" altLang="en-US" sz="2800" b="1" dirty="0">
                <a:solidFill>
                  <a:srgbClr val="FF0000"/>
                </a:solidFill>
                <a:latin typeface="Meiryo" panose="020B0604030504040204" pitchFamily="34" charset="-128"/>
                <a:ea typeface="Meiryo" panose="020B0604030504040204" pitchFamily="34" charset="-128"/>
              </a:rPr>
              <a:t>（重要！）</a:t>
            </a:r>
            <a:r>
              <a:rPr lang="ja-JP" altLang="en-US" sz="2800" b="1" dirty="0">
                <a:latin typeface="Meiryo" panose="020B0604030504040204" pitchFamily="34" charset="-128"/>
                <a:ea typeface="Meiryo" panose="020B0604030504040204" pitchFamily="34" charset="-128"/>
              </a:rPr>
              <a:t>「研究題目届」の提出</a:t>
            </a:r>
            <a:endParaRPr lang="en-US" altLang="ja-JP" sz="28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締切：</a:t>
            </a:r>
            <a:r>
              <a:rPr lang="en-US" altLang="ja-JP" sz="3200" b="1" dirty="0">
                <a:latin typeface="Meiryo" panose="020B0604030504040204" pitchFamily="34" charset="-128"/>
                <a:ea typeface="Meiryo" panose="020B0604030504040204" pitchFamily="34" charset="-128"/>
              </a:rPr>
              <a:t>10</a:t>
            </a:r>
            <a:r>
              <a:rPr lang="ja-JP" altLang="en-US" sz="3200" b="1" dirty="0">
                <a:latin typeface="Meiryo" panose="020B0604030504040204" pitchFamily="34" charset="-128"/>
                <a:ea typeface="Meiryo" panose="020B0604030504040204" pitchFamily="34" charset="-128"/>
              </a:rPr>
              <a:t>月</a:t>
            </a:r>
            <a:r>
              <a:rPr lang="en-US" altLang="ja-JP" sz="3200" b="1" dirty="0">
                <a:latin typeface="Meiryo" panose="020B0604030504040204" pitchFamily="34" charset="-128"/>
                <a:ea typeface="Meiryo" panose="020B0604030504040204" pitchFamily="34" charset="-128"/>
              </a:rPr>
              <a:t>20</a:t>
            </a:r>
            <a:r>
              <a:rPr lang="ja-JP" altLang="en-US" sz="3200" b="1" dirty="0">
                <a:latin typeface="Meiryo" panose="020B0604030504040204" pitchFamily="34" charset="-128"/>
                <a:ea typeface="Meiryo" panose="020B0604030504040204" pitchFamily="34" charset="-128"/>
              </a:rPr>
              <a:t>日（火）</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提出先：各支援室</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又はプログラムの事務室</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（配布資料を確認してください。</a:t>
            </a:r>
            <a:r>
              <a:rPr lang="ja-JP" altLang="en-US" sz="2800" b="1" dirty="0">
                <a:latin typeface="Meiryo" panose="020B0604030504040204" pitchFamily="34" charset="-128"/>
                <a:ea typeface="Meiryo" panose="020B0604030504040204" pitchFamily="34" charset="-128"/>
              </a:rPr>
              <a:t>）</a:t>
            </a:r>
            <a:endParaRPr lang="en-US" altLang="ja-JP" sz="3200" b="1" dirty="0">
              <a:latin typeface="Meiryo" panose="020B0604030504040204" pitchFamily="34" charset="-128"/>
              <a:ea typeface="Meiryo" panose="020B0604030504040204" pitchFamily="34" charset="-128"/>
            </a:endParaRPr>
          </a:p>
        </p:txBody>
      </p:sp>
      <p:sp>
        <p:nvSpPr>
          <p:cNvPr id="4" name="スライド番号プレースホルダー 3">
            <a:extLst>
              <a:ext uri="{FF2B5EF4-FFF2-40B4-BE49-F238E27FC236}">
                <a16:creationId xmlns:a16="http://schemas.microsoft.com/office/drawing/2014/main" id="{288B888B-E3A2-6C0E-67DB-EB404B22F269}"/>
              </a:ext>
            </a:extLst>
          </p:cNvPr>
          <p:cNvSpPr>
            <a:spLocks noGrp="1"/>
          </p:cNvSpPr>
          <p:nvPr>
            <p:ph type="sldNum" sz="quarter" idx="12"/>
          </p:nvPr>
        </p:nvSpPr>
        <p:spPr/>
        <p:txBody>
          <a:bodyPr/>
          <a:lstStyle/>
          <a:p>
            <a:fld id="{817CEEB7-580C-2140-A2E5-CC3095A77B0A}" type="slidenum">
              <a:rPr lang="en-US" smtClean="0"/>
              <a:t>7</a:t>
            </a:fld>
            <a:endParaRPr lang="en-US"/>
          </a:p>
        </p:txBody>
      </p:sp>
    </p:spTree>
    <p:extLst>
      <p:ext uri="{BB962C8B-B14F-4D97-AF65-F5344CB8AC3E}">
        <p14:creationId xmlns:p14="http://schemas.microsoft.com/office/powerpoint/2010/main" val="639670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A02E1FD3-03FB-4AB6-B48B-860D2915517B}"/>
              </a:ext>
            </a:extLst>
          </p:cNvPr>
          <p:cNvSpPr/>
          <p:nvPr/>
        </p:nvSpPr>
        <p:spPr>
          <a:xfrm>
            <a:off x="1003853" y="773668"/>
            <a:ext cx="7136294" cy="1323439"/>
          </a:xfrm>
          <a:prstGeom prst="rect">
            <a:avLst/>
          </a:prstGeom>
        </p:spPr>
        <p:txBody>
          <a:bodyPr wrap="square">
            <a:spAutoFit/>
          </a:bodyPr>
          <a:lstStyle/>
          <a:p>
            <a:pPr algn="ctr"/>
            <a:r>
              <a:rPr lang="ja-JP" altLang="en-US" sz="4400" b="1" dirty="0">
                <a:latin typeface="Meiryo" panose="020B0604030504040204" pitchFamily="34" charset="-128"/>
                <a:ea typeface="Meiryo" panose="020B0604030504040204" pitchFamily="34" charset="-128"/>
              </a:rPr>
              <a:t>３．研究倫理教育について</a:t>
            </a:r>
            <a:endParaRPr lang="en-US" altLang="ja-JP" sz="4400" b="1" dirty="0">
              <a:latin typeface="Meiryo" panose="020B0604030504040204" pitchFamily="34" charset="-128"/>
              <a:ea typeface="Meiryo" panose="020B0604030504040204" pitchFamily="34" charset="-128"/>
            </a:endParaRPr>
          </a:p>
          <a:p>
            <a:pPr algn="ctr"/>
            <a:r>
              <a:rPr lang="ja-JP" altLang="en-US" sz="3600" b="1" dirty="0">
                <a:latin typeface="Meiryo" panose="020B0604030504040204" pitchFamily="34" charset="-128"/>
                <a:ea typeface="Meiryo" panose="020B0604030504040204" pitchFamily="34" charset="-128"/>
              </a:rPr>
              <a:t>学生便覧</a:t>
            </a:r>
            <a:r>
              <a:rPr lang="en-US" altLang="ja-JP" sz="3600" b="1" dirty="0">
                <a:latin typeface="Meiryo" panose="020B0604030504040204" pitchFamily="34" charset="-128"/>
                <a:ea typeface="Meiryo" panose="020B0604030504040204" pitchFamily="34" charset="-128"/>
              </a:rPr>
              <a:t>12p</a:t>
            </a:r>
          </a:p>
        </p:txBody>
      </p:sp>
      <p:sp>
        <p:nvSpPr>
          <p:cNvPr id="3" name="正方形/長方形 2">
            <a:extLst>
              <a:ext uri="{FF2B5EF4-FFF2-40B4-BE49-F238E27FC236}">
                <a16:creationId xmlns:a16="http://schemas.microsoft.com/office/drawing/2014/main" id="{31FB657C-B706-4D18-9899-FE6152C376E3}"/>
              </a:ext>
            </a:extLst>
          </p:cNvPr>
          <p:cNvSpPr/>
          <p:nvPr/>
        </p:nvSpPr>
        <p:spPr>
          <a:xfrm>
            <a:off x="666750" y="2983468"/>
            <a:ext cx="8477249" cy="3354765"/>
          </a:xfrm>
          <a:prstGeom prst="rect">
            <a:avLst/>
          </a:prstGeom>
        </p:spPr>
        <p:txBody>
          <a:bodyPr wrap="square">
            <a:spAutoFit/>
          </a:bodyPr>
          <a:lstStyle/>
          <a:p>
            <a:r>
              <a:rPr lang="ja-JP" altLang="en-US" sz="4400" b="1" dirty="0">
                <a:latin typeface="Meiryo" panose="020B0604030504040204" pitchFamily="34" charset="-128"/>
                <a:ea typeface="Meiryo" panose="020B0604030504040204" pitchFamily="34" charset="-128"/>
              </a:rPr>
              <a:t>・研究倫理教育</a:t>
            </a:r>
            <a:r>
              <a:rPr lang="en-US" altLang="ja-JP" sz="4400" b="1" dirty="0">
                <a:latin typeface="Meiryo" panose="020B0604030504040204" pitchFamily="34" charset="-128"/>
                <a:ea typeface="Meiryo" panose="020B0604030504040204" pitchFamily="34" charset="-128"/>
              </a:rPr>
              <a:t>Basic</a:t>
            </a:r>
          </a:p>
          <a:p>
            <a:r>
              <a:rPr lang="ja-JP" altLang="en-US" sz="4400" b="1" dirty="0">
                <a:latin typeface="Meiryo" panose="020B0604030504040204" pitchFamily="34" charset="-128"/>
                <a:ea typeface="Meiryo" panose="020B0604030504040204" pitchFamily="34" charset="-128"/>
              </a:rPr>
              <a:t>　</a:t>
            </a:r>
            <a:r>
              <a:rPr lang="ja-JP" altLang="en-US" sz="2800" b="1" dirty="0">
                <a:latin typeface="Meiryo" panose="020B0604030504040204" pitchFamily="34" charset="-128"/>
                <a:ea typeface="Meiryo" panose="020B0604030504040204" pitchFamily="34" charset="-128"/>
              </a:rPr>
              <a:t>↑</a:t>
            </a:r>
            <a:r>
              <a:rPr lang="en-US" altLang="ja-JP" sz="2800" b="1" dirty="0">
                <a:latin typeface="Meiryo" panose="020B0604030504040204" pitchFamily="34" charset="-128"/>
                <a:ea typeface="Meiryo" panose="020B0604030504040204" pitchFamily="34" charset="-128"/>
              </a:rPr>
              <a:t>M</a:t>
            </a:r>
            <a:r>
              <a:rPr lang="ja-JP" altLang="en-US" sz="2800" b="1" dirty="0">
                <a:latin typeface="Meiryo" panose="020B0604030504040204" pitchFamily="34" charset="-128"/>
                <a:ea typeface="Meiryo" panose="020B0604030504040204" pitchFamily="34" charset="-128"/>
              </a:rPr>
              <a:t>在籍時に受講済みの</a:t>
            </a:r>
            <a:r>
              <a:rPr lang="en-US" altLang="ja-JP" sz="2800" b="1" dirty="0">
                <a:latin typeface="Meiryo" panose="020B0604030504040204" pitchFamily="34" charset="-128"/>
                <a:ea typeface="Meiryo" panose="020B0604030504040204" pitchFamily="34" charset="-128"/>
              </a:rPr>
              <a:t>D</a:t>
            </a:r>
            <a:r>
              <a:rPr lang="ja-JP" altLang="en-US" sz="2800" b="1" dirty="0">
                <a:latin typeface="Meiryo" panose="020B0604030504040204" pitchFamily="34" charset="-128"/>
                <a:ea typeface="Meiryo" panose="020B0604030504040204" pitchFamily="34" charset="-128"/>
              </a:rPr>
              <a:t>進学者は受講不要</a:t>
            </a:r>
            <a:endParaRPr lang="en-US" altLang="ja-JP" sz="4400" b="1" dirty="0">
              <a:latin typeface="Meiryo" panose="020B0604030504040204" pitchFamily="34" charset="-128"/>
              <a:ea typeface="Meiryo" panose="020B0604030504040204" pitchFamily="34" charset="-128"/>
            </a:endParaRPr>
          </a:p>
          <a:p>
            <a:r>
              <a:rPr lang="ja-JP" altLang="en-US" sz="4000" b="1" dirty="0">
                <a:latin typeface="Meiryo" panose="020B0604030504040204" pitchFamily="34" charset="-128"/>
                <a:ea typeface="Meiryo" panose="020B0604030504040204" pitchFamily="34" charset="-128"/>
              </a:rPr>
              <a:t>・研究倫理教育</a:t>
            </a:r>
            <a:r>
              <a:rPr lang="en-US" altLang="ja-JP" sz="4000" b="1" dirty="0">
                <a:latin typeface="Meiryo" panose="020B0604030504040204" pitchFamily="34" charset="-128"/>
                <a:ea typeface="Meiryo" panose="020B0604030504040204" pitchFamily="34" charset="-128"/>
              </a:rPr>
              <a:t>Advanced</a:t>
            </a:r>
            <a:r>
              <a:rPr lang="ja-JP" altLang="en-US" sz="4000" b="1" dirty="0">
                <a:latin typeface="Meiryo" panose="020B0604030504040204" pitchFamily="34" charset="-128"/>
                <a:ea typeface="Meiryo" panose="020B0604030504040204" pitchFamily="34" charset="-128"/>
              </a:rPr>
              <a:t>（</a:t>
            </a:r>
            <a:r>
              <a:rPr lang="en-US" altLang="ja-JP" sz="4000" b="1" dirty="0">
                <a:latin typeface="Meiryo" panose="020B0604030504040204" pitchFamily="34" charset="-128"/>
                <a:ea typeface="Meiryo" panose="020B0604030504040204" pitchFamily="34" charset="-128"/>
              </a:rPr>
              <a:t>M</a:t>
            </a:r>
            <a:r>
              <a:rPr lang="ja-JP" altLang="en-US" sz="4000" b="1" dirty="0">
                <a:latin typeface="Meiryo" panose="020B0604030504040204" pitchFamily="34" charset="-128"/>
                <a:ea typeface="Meiryo" panose="020B0604030504040204" pitchFamily="34" charset="-128"/>
              </a:rPr>
              <a:t>）</a:t>
            </a:r>
            <a:endParaRPr lang="en-US" altLang="ja-JP" sz="4000" b="1" dirty="0">
              <a:latin typeface="Meiryo" panose="020B0604030504040204" pitchFamily="34" charset="-128"/>
              <a:ea typeface="Meiryo" panose="020B0604030504040204" pitchFamily="34" charset="-128"/>
            </a:endParaRPr>
          </a:p>
          <a:p>
            <a:r>
              <a:rPr lang="ja-JP" altLang="en-US" sz="4000" b="1" dirty="0">
                <a:latin typeface="Meiryo" panose="020B0604030504040204" pitchFamily="34" charset="-128"/>
                <a:ea typeface="Meiryo" panose="020B0604030504040204" pitchFamily="34" charset="-128"/>
              </a:rPr>
              <a:t>・研究倫理教育</a:t>
            </a:r>
            <a:r>
              <a:rPr lang="en-US" altLang="ja-JP" sz="4000" b="1" dirty="0">
                <a:latin typeface="Meiryo" panose="020B0604030504040204" pitchFamily="34" charset="-128"/>
                <a:ea typeface="Meiryo" panose="020B0604030504040204" pitchFamily="34" charset="-128"/>
              </a:rPr>
              <a:t>Advanced</a:t>
            </a:r>
            <a:r>
              <a:rPr lang="ja-JP" altLang="en-US" sz="4000" b="1" dirty="0">
                <a:latin typeface="Meiryo" panose="020B0604030504040204" pitchFamily="34" charset="-128"/>
                <a:ea typeface="Meiryo" panose="020B0604030504040204" pitchFamily="34" charset="-128"/>
              </a:rPr>
              <a:t>（</a:t>
            </a:r>
            <a:r>
              <a:rPr lang="en-US" altLang="ja-JP" sz="4000" b="1" dirty="0">
                <a:latin typeface="Meiryo" panose="020B0604030504040204" pitchFamily="34" charset="-128"/>
                <a:ea typeface="Meiryo" panose="020B0604030504040204" pitchFamily="34" charset="-128"/>
              </a:rPr>
              <a:t>D</a:t>
            </a:r>
            <a:r>
              <a:rPr lang="ja-JP" altLang="en-US" sz="4000" b="1" dirty="0">
                <a:latin typeface="Meiryo" panose="020B0604030504040204" pitchFamily="34" charset="-128"/>
                <a:ea typeface="Meiryo" panose="020B0604030504040204" pitchFamily="34" charset="-128"/>
              </a:rPr>
              <a:t>）</a:t>
            </a:r>
            <a:endParaRPr lang="en-US" altLang="ja-JP" sz="4000" b="1" dirty="0">
              <a:latin typeface="Meiryo" panose="020B0604030504040204" pitchFamily="34" charset="-128"/>
              <a:ea typeface="Meiryo" panose="020B0604030504040204" pitchFamily="34" charset="-128"/>
            </a:endParaRPr>
          </a:p>
          <a:p>
            <a:endParaRPr lang="en-US" altLang="ja-JP" sz="4400" b="1" dirty="0">
              <a:latin typeface="Meiryo" panose="020B0604030504040204" pitchFamily="34" charset="-128"/>
              <a:ea typeface="Meiryo" panose="020B0604030504040204" pitchFamily="34" charset="-128"/>
            </a:endParaRPr>
          </a:p>
        </p:txBody>
      </p:sp>
      <p:sp>
        <p:nvSpPr>
          <p:cNvPr id="4" name="正方形/長方形 3">
            <a:extLst>
              <a:ext uri="{FF2B5EF4-FFF2-40B4-BE49-F238E27FC236}">
                <a16:creationId xmlns:a16="http://schemas.microsoft.com/office/drawing/2014/main" id="{5465549D-D69F-458A-8207-1F575734C474}"/>
              </a:ext>
            </a:extLst>
          </p:cNvPr>
          <p:cNvSpPr/>
          <p:nvPr/>
        </p:nvSpPr>
        <p:spPr>
          <a:xfrm>
            <a:off x="508553" y="2036327"/>
            <a:ext cx="8140147" cy="769441"/>
          </a:xfrm>
          <a:prstGeom prst="rect">
            <a:avLst/>
          </a:prstGeom>
        </p:spPr>
        <p:txBody>
          <a:bodyPr wrap="square">
            <a:spAutoFit/>
          </a:bodyPr>
          <a:lstStyle/>
          <a:p>
            <a:r>
              <a:rPr lang="ja-JP" altLang="en-US" sz="4400" b="1" dirty="0">
                <a:solidFill>
                  <a:srgbClr val="FF0000"/>
                </a:solidFill>
                <a:latin typeface="Meiryo" panose="020B0604030504040204" pitchFamily="34" charset="-128"/>
                <a:ea typeface="Meiryo" panose="020B0604030504040204" pitchFamily="34" charset="-128"/>
              </a:rPr>
              <a:t>（重要）</a:t>
            </a:r>
            <a:r>
              <a:rPr lang="ja-JP" altLang="en-US" sz="4400" b="1" dirty="0">
                <a:latin typeface="Meiryo" panose="020B0604030504040204" pitchFamily="34" charset="-128"/>
                <a:ea typeface="Meiryo" panose="020B0604030504040204" pitchFamily="34" charset="-128"/>
              </a:rPr>
              <a:t>全員受講すること！</a:t>
            </a:r>
            <a:endParaRPr lang="en-US" altLang="ja-JP" sz="4400" b="1" dirty="0">
              <a:latin typeface="Meiryo" panose="020B0604030504040204" pitchFamily="34" charset="-128"/>
              <a:ea typeface="Meiryo" panose="020B0604030504040204" pitchFamily="34" charset="-128"/>
            </a:endParaRPr>
          </a:p>
        </p:txBody>
      </p:sp>
      <p:sp>
        <p:nvSpPr>
          <p:cNvPr id="7" name="スライド番号プレースホルダー 6">
            <a:extLst>
              <a:ext uri="{FF2B5EF4-FFF2-40B4-BE49-F238E27FC236}">
                <a16:creationId xmlns:a16="http://schemas.microsoft.com/office/drawing/2014/main" id="{908D3CD1-D0DE-82CE-19A6-7B8DF855BB13}"/>
              </a:ext>
            </a:extLst>
          </p:cNvPr>
          <p:cNvSpPr>
            <a:spLocks noGrp="1"/>
          </p:cNvSpPr>
          <p:nvPr>
            <p:ph type="sldNum" sz="quarter" idx="12"/>
          </p:nvPr>
        </p:nvSpPr>
        <p:spPr/>
        <p:txBody>
          <a:bodyPr/>
          <a:lstStyle/>
          <a:p>
            <a:fld id="{817CEEB7-580C-2140-A2E5-CC3095A77B0A}" type="slidenum">
              <a:rPr lang="en-US" smtClean="0"/>
              <a:t>8</a:t>
            </a:fld>
            <a:endParaRPr lang="en-US"/>
          </a:p>
        </p:txBody>
      </p:sp>
    </p:spTree>
    <p:extLst>
      <p:ext uri="{BB962C8B-B14F-4D97-AF65-F5344CB8AC3E}">
        <p14:creationId xmlns:p14="http://schemas.microsoft.com/office/powerpoint/2010/main" val="2872688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A91FA047-A145-449D-804E-E385AEFDE6AF}"/>
              </a:ext>
            </a:extLst>
          </p:cNvPr>
          <p:cNvPicPr>
            <a:picLocks noChangeAspect="1"/>
          </p:cNvPicPr>
          <p:nvPr/>
        </p:nvPicPr>
        <p:blipFill rotWithShape="1">
          <a:blip r:embed="rId3"/>
          <a:srcRect l="11412" t="8373" r="9220" b="23721"/>
          <a:stretch/>
        </p:blipFill>
        <p:spPr>
          <a:xfrm>
            <a:off x="1884729" y="177551"/>
            <a:ext cx="5374541" cy="6502898"/>
          </a:xfrm>
          <a:prstGeom prst="rect">
            <a:avLst/>
          </a:prstGeom>
        </p:spPr>
      </p:pic>
      <p:sp>
        <p:nvSpPr>
          <p:cNvPr id="5" name="スライド番号プレースホルダー 4">
            <a:extLst>
              <a:ext uri="{FF2B5EF4-FFF2-40B4-BE49-F238E27FC236}">
                <a16:creationId xmlns:a16="http://schemas.microsoft.com/office/drawing/2014/main" id="{E99A3D83-AEFD-C1D9-1205-DFCA85AB46B7}"/>
              </a:ext>
            </a:extLst>
          </p:cNvPr>
          <p:cNvSpPr>
            <a:spLocks noGrp="1"/>
          </p:cNvSpPr>
          <p:nvPr>
            <p:ph type="sldNum" sz="quarter" idx="12"/>
          </p:nvPr>
        </p:nvSpPr>
        <p:spPr/>
        <p:txBody>
          <a:bodyPr/>
          <a:lstStyle/>
          <a:p>
            <a:fld id="{817CEEB7-580C-2140-A2E5-CC3095A77B0A}" type="slidenum">
              <a:rPr lang="en-US" smtClean="0"/>
              <a:t>9</a:t>
            </a:fld>
            <a:endParaRPr lang="en-US"/>
          </a:p>
        </p:txBody>
      </p:sp>
    </p:spTree>
    <p:extLst>
      <p:ext uri="{BB962C8B-B14F-4D97-AF65-F5344CB8AC3E}">
        <p14:creationId xmlns:p14="http://schemas.microsoft.com/office/powerpoint/2010/main" val="3543710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00BB518B-57D8-49BD-80F1-9AA919F68A15}"/>
              </a:ext>
            </a:extLst>
          </p:cNvPr>
          <p:cNvSpPr/>
          <p:nvPr/>
        </p:nvSpPr>
        <p:spPr>
          <a:xfrm>
            <a:off x="279918" y="2705725"/>
            <a:ext cx="8584163" cy="1446550"/>
          </a:xfrm>
          <a:prstGeom prst="rect">
            <a:avLst/>
          </a:prstGeom>
        </p:spPr>
        <p:txBody>
          <a:bodyPr wrap="square">
            <a:spAutoFit/>
          </a:bodyPr>
          <a:lstStyle/>
          <a:p>
            <a:pPr algn="ctr"/>
            <a:r>
              <a:rPr lang="ja-JP" altLang="en-US" sz="4400" b="1" dirty="0">
                <a:latin typeface="Meiryo" panose="020B0604030504040204" pitchFamily="34" charset="-128"/>
                <a:ea typeface="Meiryo" panose="020B0604030504040204" pitchFamily="34" charset="-128"/>
              </a:rPr>
              <a:t>教育課程についての</a:t>
            </a:r>
            <a:endParaRPr lang="en-US" altLang="ja-JP" sz="4400" b="1" dirty="0">
              <a:latin typeface="Meiryo" panose="020B0604030504040204" pitchFamily="34" charset="-128"/>
              <a:ea typeface="Meiryo" panose="020B0604030504040204" pitchFamily="34" charset="-128"/>
            </a:endParaRPr>
          </a:p>
          <a:p>
            <a:pPr algn="ctr"/>
            <a:r>
              <a:rPr lang="ja-JP" altLang="en-US" sz="4400" b="1" dirty="0">
                <a:latin typeface="Meiryo" panose="020B0604030504040204" pitchFamily="34" charset="-128"/>
                <a:ea typeface="Meiryo" panose="020B0604030504040204" pitchFamily="34" charset="-128"/>
              </a:rPr>
              <a:t>説明は以上です。</a:t>
            </a:r>
            <a:endParaRPr lang="en-US" altLang="ja-JP" sz="4400" b="1" dirty="0">
              <a:latin typeface="Meiryo" panose="020B0604030504040204" pitchFamily="34" charset="-128"/>
              <a:ea typeface="Meiryo" panose="020B0604030504040204" pitchFamily="34" charset="-128"/>
            </a:endParaRPr>
          </a:p>
        </p:txBody>
      </p:sp>
      <p:sp>
        <p:nvSpPr>
          <p:cNvPr id="4" name="スライド番号プレースホルダー 3">
            <a:extLst>
              <a:ext uri="{FF2B5EF4-FFF2-40B4-BE49-F238E27FC236}">
                <a16:creationId xmlns:a16="http://schemas.microsoft.com/office/drawing/2014/main" id="{458EC934-695C-2BA6-655A-597F6A3E250D}"/>
              </a:ext>
            </a:extLst>
          </p:cNvPr>
          <p:cNvSpPr>
            <a:spLocks noGrp="1"/>
          </p:cNvSpPr>
          <p:nvPr>
            <p:ph type="sldNum" sz="quarter" idx="12"/>
          </p:nvPr>
        </p:nvSpPr>
        <p:spPr/>
        <p:txBody>
          <a:bodyPr/>
          <a:lstStyle/>
          <a:p>
            <a:fld id="{817CEEB7-580C-2140-A2E5-CC3095A77B0A}" type="slidenum">
              <a:rPr lang="en-US" smtClean="0"/>
              <a:t>10</a:t>
            </a:fld>
            <a:endParaRPr lang="en-US"/>
          </a:p>
        </p:txBody>
      </p:sp>
    </p:spTree>
    <p:extLst>
      <p:ext uri="{BB962C8B-B14F-4D97-AF65-F5344CB8AC3E}">
        <p14:creationId xmlns:p14="http://schemas.microsoft.com/office/powerpoint/2010/main" val="2803980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F450ECAF-1BBD-4620-B8EC-F621150568C8}"/>
              </a:ext>
            </a:extLst>
          </p:cNvPr>
          <p:cNvSpPr/>
          <p:nvPr/>
        </p:nvSpPr>
        <p:spPr>
          <a:xfrm>
            <a:off x="279918" y="1276975"/>
            <a:ext cx="8584163" cy="3477875"/>
          </a:xfrm>
          <a:prstGeom prst="rect">
            <a:avLst/>
          </a:prstGeom>
        </p:spPr>
        <p:txBody>
          <a:bodyPr wrap="square">
            <a:spAutoFit/>
          </a:bodyPr>
          <a:lstStyle/>
          <a:p>
            <a:pPr algn="ctr"/>
            <a:r>
              <a:rPr lang="ja-JP" altLang="en-US" sz="4400" b="1" dirty="0">
                <a:latin typeface="Meiryo" panose="020B0604030504040204" pitchFamily="34" charset="-128"/>
                <a:ea typeface="Meiryo" panose="020B0604030504040204" pitchFamily="34" charset="-128"/>
              </a:rPr>
              <a:t>連絡事項</a:t>
            </a:r>
            <a:endParaRPr lang="en-US" altLang="ja-JP" sz="4400" b="1" dirty="0">
              <a:latin typeface="Meiryo" panose="020B0604030504040204" pitchFamily="34" charset="-128"/>
              <a:ea typeface="Meiryo" panose="020B0604030504040204" pitchFamily="34" charset="-128"/>
            </a:endParaRPr>
          </a:p>
          <a:p>
            <a:pPr algn="ctr"/>
            <a:endParaRPr lang="en-US" altLang="ja-JP" sz="4400" b="1" dirty="0">
              <a:latin typeface="Meiryo" panose="020B0604030504040204" pitchFamily="34" charset="-128"/>
              <a:ea typeface="Meiryo" panose="020B0604030504040204" pitchFamily="34" charset="-128"/>
            </a:endParaRPr>
          </a:p>
          <a:p>
            <a:pPr algn="ctr"/>
            <a:r>
              <a:rPr lang="ja-JP" altLang="en-US" sz="4400" b="1" dirty="0">
                <a:latin typeface="Meiryo" panose="020B0604030504040204" pitchFamily="34" charset="-128"/>
                <a:ea typeface="Meiryo" panose="020B0604030504040204" pitchFamily="34" charset="-128"/>
              </a:rPr>
              <a:t>「学生生活の手引き」</a:t>
            </a:r>
            <a:endParaRPr lang="en-US" altLang="ja-JP" sz="4400" b="1" dirty="0">
              <a:latin typeface="Meiryo" panose="020B0604030504040204" pitchFamily="34" charset="-128"/>
              <a:ea typeface="Meiryo" panose="020B0604030504040204" pitchFamily="34" charset="-128"/>
            </a:endParaRPr>
          </a:p>
          <a:p>
            <a:pPr algn="ctr"/>
            <a:r>
              <a:rPr lang="ja-JP" altLang="en-US" sz="4400" b="1" dirty="0">
                <a:latin typeface="Meiryo" panose="020B0604030504040204" pitchFamily="34" charset="-128"/>
                <a:ea typeface="Meiryo" panose="020B0604030504040204" pitchFamily="34" charset="-128"/>
              </a:rPr>
              <a:t>「学生便覧」</a:t>
            </a:r>
            <a:endParaRPr lang="en-US" altLang="ja-JP" sz="4400" b="1" dirty="0">
              <a:latin typeface="Meiryo" panose="020B0604030504040204" pitchFamily="34" charset="-128"/>
              <a:ea typeface="Meiryo" panose="020B0604030504040204" pitchFamily="34" charset="-128"/>
            </a:endParaRPr>
          </a:p>
          <a:p>
            <a:pPr algn="ctr"/>
            <a:r>
              <a:rPr lang="ja-JP" altLang="en-US" sz="4400" b="1" dirty="0">
                <a:latin typeface="Meiryo" panose="020B0604030504040204" pitchFamily="34" charset="-128"/>
                <a:ea typeface="Meiryo" panose="020B0604030504040204" pitchFamily="34" charset="-128"/>
              </a:rPr>
              <a:t>を準備してください</a:t>
            </a:r>
            <a:endParaRPr lang="en-US" altLang="ja-JP" sz="4400" b="1" dirty="0">
              <a:latin typeface="Meiryo" panose="020B0604030504040204" pitchFamily="34" charset="-128"/>
              <a:ea typeface="Meiryo" panose="020B0604030504040204" pitchFamily="34" charset="-128"/>
            </a:endParaRPr>
          </a:p>
        </p:txBody>
      </p:sp>
      <p:sp>
        <p:nvSpPr>
          <p:cNvPr id="5" name="スライド番号プレースホルダー 4">
            <a:extLst>
              <a:ext uri="{FF2B5EF4-FFF2-40B4-BE49-F238E27FC236}">
                <a16:creationId xmlns:a16="http://schemas.microsoft.com/office/drawing/2014/main" id="{CA448156-A898-F437-AABD-7126993DBBA2}"/>
              </a:ext>
            </a:extLst>
          </p:cNvPr>
          <p:cNvSpPr>
            <a:spLocks noGrp="1"/>
          </p:cNvSpPr>
          <p:nvPr>
            <p:ph type="sldNum" sz="quarter" idx="12"/>
          </p:nvPr>
        </p:nvSpPr>
        <p:spPr/>
        <p:txBody>
          <a:bodyPr/>
          <a:lstStyle/>
          <a:p>
            <a:fld id="{817CEEB7-580C-2140-A2E5-CC3095A77B0A}" type="slidenum">
              <a:rPr lang="en-US" smtClean="0"/>
              <a:t>11</a:t>
            </a:fld>
            <a:endParaRPr lang="en-US"/>
          </a:p>
        </p:txBody>
      </p:sp>
    </p:spTree>
    <p:extLst>
      <p:ext uri="{BB962C8B-B14F-4D97-AF65-F5344CB8AC3E}">
        <p14:creationId xmlns:p14="http://schemas.microsoft.com/office/powerpoint/2010/main" val="3017878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C4CFAC-3AB3-4CC2-9046-6F5EC1947760}"/>
              </a:ext>
            </a:extLst>
          </p:cNvPr>
          <p:cNvSpPr/>
          <p:nvPr/>
        </p:nvSpPr>
        <p:spPr>
          <a:xfrm>
            <a:off x="279918" y="1562725"/>
            <a:ext cx="8584163" cy="2800767"/>
          </a:xfrm>
          <a:prstGeom prst="rect">
            <a:avLst/>
          </a:prstGeom>
        </p:spPr>
        <p:txBody>
          <a:bodyPr wrap="square">
            <a:spAutoFit/>
          </a:bodyPr>
          <a:lstStyle/>
          <a:p>
            <a:pPr algn="ctr"/>
            <a:r>
              <a:rPr lang="ja-JP" altLang="en-US" sz="4400" b="1" dirty="0">
                <a:latin typeface="Meiryo" panose="020B0604030504040204" pitchFamily="34" charset="-128"/>
                <a:ea typeface="Meiryo" panose="020B0604030504040204" pitchFamily="34" charset="-128"/>
              </a:rPr>
              <a:t>学生証とパスワード</a:t>
            </a:r>
            <a:endParaRPr lang="en-US" altLang="ja-JP" sz="4400" b="1" dirty="0">
              <a:latin typeface="Meiryo" panose="020B0604030504040204" pitchFamily="34" charset="-128"/>
              <a:ea typeface="Meiryo" panose="020B0604030504040204" pitchFamily="34" charset="-128"/>
            </a:endParaRPr>
          </a:p>
          <a:p>
            <a:pPr algn="ctr"/>
            <a:endParaRPr lang="en-US" altLang="ja-JP" sz="4400" b="1" dirty="0">
              <a:latin typeface="Meiryo" panose="020B0604030504040204" pitchFamily="34" charset="-128"/>
              <a:ea typeface="Meiryo" panose="020B0604030504040204" pitchFamily="34" charset="-128"/>
            </a:endParaRPr>
          </a:p>
          <a:p>
            <a:pPr algn="ctr"/>
            <a:r>
              <a:rPr lang="ja-JP" altLang="en-US" sz="4400" b="1" dirty="0">
                <a:solidFill>
                  <a:srgbClr val="FF0000"/>
                </a:solidFill>
                <a:latin typeface="Meiryo" panose="020B0604030504040204" pitchFamily="34" charset="-128"/>
                <a:ea typeface="Meiryo" panose="020B0604030504040204" pitchFamily="34" charset="-128"/>
              </a:rPr>
              <a:t>（重要！）</a:t>
            </a:r>
            <a:r>
              <a:rPr lang="ja-JP" altLang="en-US" sz="4400" b="1" dirty="0">
                <a:latin typeface="Meiryo" panose="020B0604030504040204" pitchFamily="34" charset="-128"/>
                <a:ea typeface="Meiryo" panose="020B0604030504040204" pitchFamily="34" charset="-128"/>
              </a:rPr>
              <a:t>受領書に署名し、提出してください。</a:t>
            </a:r>
            <a:endParaRPr lang="en-US" altLang="ja-JP" sz="4400" b="1" dirty="0">
              <a:latin typeface="Meiryo" panose="020B0604030504040204" pitchFamily="34" charset="-128"/>
              <a:ea typeface="Meiryo" panose="020B0604030504040204" pitchFamily="34" charset="-128"/>
            </a:endParaRPr>
          </a:p>
        </p:txBody>
      </p:sp>
      <p:sp>
        <p:nvSpPr>
          <p:cNvPr id="4" name="スライド番号プレースホルダー 3">
            <a:extLst>
              <a:ext uri="{FF2B5EF4-FFF2-40B4-BE49-F238E27FC236}">
                <a16:creationId xmlns:a16="http://schemas.microsoft.com/office/drawing/2014/main" id="{DE222D1C-6FF0-F370-91B9-DBCFEAD078B1}"/>
              </a:ext>
            </a:extLst>
          </p:cNvPr>
          <p:cNvSpPr>
            <a:spLocks noGrp="1"/>
          </p:cNvSpPr>
          <p:nvPr>
            <p:ph type="sldNum" sz="quarter" idx="12"/>
          </p:nvPr>
        </p:nvSpPr>
        <p:spPr/>
        <p:txBody>
          <a:bodyPr/>
          <a:lstStyle/>
          <a:p>
            <a:fld id="{817CEEB7-580C-2140-A2E5-CC3095A77B0A}" type="slidenum">
              <a:rPr lang="en-US" smtClean="0"/>
              <a:t>12</a:t>
            </a:fld>
            <a:endParaRPr lang="en-US"/>
          </a:p>
        </p:txBody>
      </p:sp>
    </p:spTree>
    <p:extLst>
      <p:ext uri="{BB962C8B-B14F-4D97-AF65-F5344CB8AC3E}">
        <p14:creationId xmlns:p14="http://schemas.microsoft.com/office/powerpoint/2010/main" val="340437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C4CFAC-3AB3-4CC2-9046-6F5EC1947760}"/>
              </a:ext>
            </a:extLst>
          </p:cNvPr>
          <p:cNvSpPr/>
          <p:nvPr/>
        </p:nvSpPr>
        <p:spPr>
          <a:xfrm>
            <a:off x="279918" y="368052"/>
            <a:ext cx="8584163" cy="6494085"/>
          </a:xfrm>
          <a:prstGeom prst="rect">
            <a:avLst/>
          </a:prstGeom>
        </p:spPr>
        <p:txBody>
          <a:bodyPr wrap="square">
            <a:spAutoFit/>
          </a:bodyPr>
          <a:lstStyle/>
          <a:p>
            <a:pPr algn="ctr"/>
            <a:r>
              <a:rPr lang="ja-JP" altLang="en-US" sz="4400" b="1" dirty="0">
                <a:latin typeface="Meiryo" panose="020B0604030504040204" pitchFamily="34" charset="-128"/>
                <a:ea typeface="Meiryo" panose="020B0604030504040204" pitchFamily="34" charset="-128"/>
              </a:rPr>
              <a:t>学生生活の手引き（</a:t>
            </a:r>
            <a:r>
              <a:rPr lang="en-US" altLang="ja-JP" sz="4400" b="1" dirty="0">
                <a:latin typeface="Meiryo" panose="020B0604030504040204" pitchFamily="34" charset="-128"/>
                <a:ea typeface="Meiryo" panose="020B0604030504040204" pitchFamily="34" charset="-128"/>
              </a:rPr>
              <a:t>P9</a:t>
            </a:r>
            <a:r>
              <a:rPr lang="ja-JP" altLang="en-US" sz="4400" b="1" dirty="0">
                <a:latin typeface="Meiryo" panose="020B0604030504040204" pitchFamily="34" charset="-128"/>
                <a:ea typeface="Meiryo" panose="020B0604030504040204" pitchFamily="34" charset="-128"/>
              </a:rPr>
              <a:t>）</a:t>
            </a:r>
            <a:endParaRPr lang="en-US" altLang="ja-JP" sz="4400" b="1" dirty="0">
              <a:latin typeface="Meiryo" panose="020B0604030504040204" pitchFamily="34" charset="-128"/>
              <a:ea typeface="Meiryo" panose="020B0604030504040204" pitchFamily="34" charset="-128"/>
            </a:endParaRPr>
          </a:p>
          <a:p>
            <a:pPr algn="ctr"/>
            <a:endParaRPr lang="en-US" altLang="ja-JP" sz="1000" b="1" dirty="0">
              <a:latin typeface="Meiryo" panose="020B0604030504040204" pitchFamily="34" charset="-128"/>
              <a:ea typeface="Meiryo" panose="020B0604030504040204" pitchFamily="34" charset="-128"/>
            </a:endParaRPr>
          </a:p>
          <a:p>
            <a:pPr algn="ctr"/>
            <a:endParaRPr lang="en-US" altLang="ja-JP" sz="1000" b="1" dirty="0">
              <a:latin typeface="Meiryo" panose="020B0604030504040204" pitchFamily="34" charset="-128"/>
              <a:ea typeface="Meiryo" panose="020B0604030504040204" pitchFamily="34" charset="-128"/>
            </a:endParaRPr>
          </a:p>
          <a:p>
            <a:pPr algn="ctr"/>
            <a:endParaRPr lang="en-US" altLang="ja-JP" sz="1000" b="1" dirty="0">
              <a:latin typeface="Meiryo" panose="020B0604030504040204" pitchFamily="34" charset="-128"/>
              <a:ea typeface="Meiryo" panose="020B0604030504040204" pitchFamily="34" charset="-128"/>
            </a:endParaRPr>
          </a:p>
          <a:p>
            <a:pPr algn="ctr"/>
            <a:r>
              <a:rPr lang="ja-JP" altLang="en-US" sz="4400" b="1" dirty="0">
                <a:latin typeface="Meiryo" panose="020B0604030504040204" pitchFamily="34" charset="-128"/>
                <a:ea typeface="Meiryo" panose="020B0604030504040204" pitchFamily="34" charset="-128"/>
              </a:rPr>
              <a:t>学生情報の森「もみじ」</a:t>
            </a:r>
            <a:endParaRPr lang="en-US" altLang="ja-JP" sz="4400" b="1" dirty="0">
              <a:latin typeface="Meiryo" panose="020B0604030504040204" pitchFamily="34" charset="-128"/>
              <a:ea typeface="Meiryo" panose="020B0604030504040204" pitchFamily="34" charset="-128"/>
            </a:endParaRPr>
          </a:p>
          <a:p>
            <a:pPr algn="ctr"/>
            <a:endParaRPr lang="en-US" altLang="ja-JP" sz="1000" b="1" dirty="0">
              <a:latin typeface="Meiryo" panose="020B0604030504040204" pitchFamily="34" charset="-128"/>
              <a:ea typeface="Meiryo" panose="020B0604030504040204" pitchFamily="34" charset="-128"/>
            </a:endParaRPr>
          </a:p>
          <a:p>
            <a:r>
              <a:rPr lang="ja-JP" altLang="en-US" sz="4000" b="1" dirty="0">
                <a:latin typeface="Meiryo" panose="020B0604030504040204" pitchFamily="34" charset="-128"/>
                <a:ea typeface="Meiryo" panose="020B0604030504040204" pitchFamily="34" charset="-128"/>
              </a:rPr>
              <a:t>→①もみじ</a:t>
            </a:r>
            <a:r>
              <a:rPr lang="en-US" altLang="ja-JP" sz="4000" b="1" dirty="0">
                <a:latin typeface="Meiryo" panose="020B0604030504040204" pitchFamily="34" charset="-128"/>
                <a:ea typeface="Meiryo" panose="020B0604030504040204" pitchFamily="34" charset="-128"/>
              </a:rPr>
              <a:t>Top</a:t>
            </a:r>
            <a:r>
              <a:rPr lang="ja-JP" altLang="en-US" sz="4000" b="1" dirty="0">
                <a:latin typeface="Meiryo" panose="020B0604030504040204" pitchFamily="34" charset="-128"/>
                <a:ea typeface="Meiryo" panose="020B0604030504040204" pitchFamily="34" charset="-128"/>
              </a:rPr>
              <a:t>（誰でも閲覧可能）</a:t>
            </a:r>
            <a:endParaRPr lang="en-US" altLang="ja-JP" sz="4000" b="1" dirty="0">
              <a:latin typeface="Meiryo" panose="020B0604030504040204" pitchFamily="34" charset="-128"/>
              <a:ea typeface="Meiryo" panose="020B0604030504040204" pitchFamily="34" charset="-128"/>
            </a:endParaRPr>
          </a:p>
          <a:p>
            <a:r>
              <a:rPr lang="ja-JP" altLang="en-US" sz="4000" b="1" dirty="0">
                <a:latin typeface="Meiryo" panose="020B0604030504040204" pitchFamily="34" charset="-128"/>
                <a:ea typeface="Meiryo" panose="020B0604030504040204" pitchFamily="34" charset="-128"/>
              </a:rPr>
              <a:t>→②</a:t>
            </a:r>
            <a:r>
              <a:rPr lang="en-US" altLang="ja-JP" sz="4000" b="1" dirty="0">
                <a:latin typeface="Meiryo" panose="020B0604030504040204" pitchFamily="34" charset="-128"/>
                <a:ea typeface="Meiryo" panose="020B0604030504040204" pitchFamily="34" charset="-128"/>
              </a:rPr>
              <a:t>My</a:t>
            </a:r>
            <a:r>
              <a:rPr lang="ja-JP" altLang="en-US" sz="4000" b="1" dirty="0">
                <a:latin typeface="Meiryo" panose="020B0604030504040204" pitchFamily="34" charset="-128"/>
                <a:ea typeface="Meiryo" panose="020B0604030504040204" pitchFamily="34" charset="-128"/>
              </a:rPr>
              <a:t>もみじ（要ログイン）</a:t>
            </a:r>
            <a:endParaRPr lang="en-US" altLang="ja-JP" sz="4000" b="1" dirty="0">
              <a:latin typeface="Meiryo" panose="020B0604030504040204" pitchFamily="34" charset="-128"/>
              <a:ea typeface="Meiryo" panose="020B0604030504040204" pitchFamily="34" charset="-128"/>
            </a:endParaRPr>
          </a:p>
          <a:p>
            <a:r>
              <a:rPr lang="ja-JP" altLang="en-US" sz="4400" b="1" dirty="0">
                <a:solidFill>
                  <a:srgbClr val="FF0000"/>
                </a:solidFill>
                <a:latin typeface="Meiryo" panose="020B0604030504040204" pitchFamily="34" charset="-128"/>
                <a:ea typeface="Meiryo" panose="020B0604030504040204" pitchFamily="34" charset="-128"/>
              </a:rPr>
              <a:t>（重要！）</a:t>
            </a:r>
            <a:endParaRPr lang="en-US" altLang="ja-JP" sz="4400" b="1" dirty="0">
              <a:solidFill>
                <a:srgbClr val="FF0000"/>
              </a:solidFill>
              <a:latin typeface="Meiryo" panose="020B0604030504040204" pitchFamily="34" charset="-128"/>
              <a:ea typeface="Meiryo" panose="020B0604030504040204" pitchFamily="34" charset="-128"/>
            </a:endParaRPr>
          </a:p>
          <a:p>
            <a:pPr algn="ctr"/>
            <a:r>
              <a:rPr lang="ja-JP" altLang="en-US" sz="4400" b="1" dirty="0">
                <a:latin typeface="Meiryo" panose="020B0604030504040204" pitchFamily="34" charset="-128"/>
                <a:ea typeface="Meiryo" panose="020B0604030504040204" pitchFamily="34" charset="-128"/>
              </a:rPr>
              <a:t>履修登録期限：</a:t>
            </a:r>
            <a:r>
              <a:rPr lang="en-US" altLang="ja-JP" sz="4400" b="1" dirty="0">
                <a:latin typeface="Meiryo" panose="020B0604030504040204" pitchFamily="34" charset="-128"/>
                <a:ea typeface="Meiryo" panose="020B0604030504040204" pitchFamily="34" charset="-128"/>
              </a:rPr>
              <a:t>10</a:t>
            </a:r>
            <a:r>
              <a:rPr lang="ja-JP" altLang="en-US" sz="4400" b="1" dirty="0">
                <a:latin typeface="Meiryo" panose="020B0604030504040204" pitchFamily="34" charset="-128"/>
                <a:ea typeface="Meiryo" panose="020B0604030504040204" pitchFamily="34" charset="-128"/>
              </a:rPr>
              <a:t>月</a:t>
            </a:r>
            <a:r>
              <a:rPr lang="en-US" altLang="ja-JP" sz="4400" b="1" dirty="0">
                <a:latin typeface="Meiryo" panose="020B0604030504040204" pitchFamily="34" charset="-128"/>
                <a:ea typeface="Meiryo" panose="020B0604030504040204" pitchFamily="34" charset="-128"/>
              </a:rPr>
              <a:t>8</a:t>
            </a:r>
            <a:r>
              <a:rPr lang="ja-JP" altLang="en-US" sz="4400" b="1" dirty="0">
                <a:latin typeface="Meiryo" panose="020B0604030504040204" pitchFamily="34" charset="-128"/>
                <a:ea typeface="Meiryo" panose="020B0604030504040204" pitchFamily="34" charset="-128"/>
              </a:rPr>
              <a:t>日まで</a:t>
            </a:r>
            <a:endParaRPr lang="en-US" altLang="ja-JP" sz="4400" b="1" dirty="0">
              <a:latin typeface="Meiryo" panose="020B0604030504040204" pitchFamily="34" charset="-128"/>
              <a:ea typeface="Meiryo" panose="020B0604030504040204" pitchFamily="34" charset="-128"/>
            </a:endParaRPr>
          </a:p>
          <a:p>
            <a:r>
              <a:rPr lang="ja-JP" altLang="en-US" sz="4400" b="1" dirty="0">
                <a:latin typeface="Meiryo" panose="020B0604030504040204" pitchFamily="34" charset="-128"/>
                <a:ea typeface="Meiryo" panose="020B0604030504040204" pitchFamily="34" charset="-128"/>
              </a:rPr>
              <a:t>　</a:t>
            </a:r>
            <a:r>
              <a:rPr lang="en-US" altLang="ja-JP" sz="3200" b="1" dirty="0">
                <a:latin typeface="Meiryo" panose="020B0604030504040204" pitchFamily="34" charset="-128"/>
                <a:ea typeface="Meiryo" panose="020B0604030504040204" pitchFamily="34" charset="-128"/>
              </a:rPr>
              <a:t>※</a:t>
            </a:r>
            <a:r>
              <a:rPr lang="ja-JP" altLang="en-US" sz="3200" b="1" dirty="0">
                <a:latin typeface="Meiryo" panose="020B0604030504040204" pitchFamily="34" charset="-128"/>
                <a:ea typeface="Meiryo" panose="020B0604030504040204" pitchFamily="34" charset="-128"/>
              </a:rPr>
              <a:t>大学院共通科目は受講者抽選があります</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ので，</a:t>
            </a:r>
            <a:r>
              <a:rPr lang="en-US" altLang="ja-JP" sz="3200" b="1" dirty="0">
                <a:latin typeface="Meiryo" panose="020B0604030504040204" pitchFamily="34" charset="-128"/>
                <a:ea typeface="Meiryo" panose="020B0604030504040204" pitchFamily="34" charset="-128"/>
              </a:rPr>
              <a:t>10</a:t>
            </a:r>
            <a:r>
              <a:rPr lang="ja-JP" altLang="en-US" sz="3200" b="1" dirty="0">
                <a:latin typeface="Meiryo" panose="020B0604030504040204" pitchFamily="34" charset="-128"/>
                <a:ea typeface="Meiryo" panose="020B0604030504040204" pitchFamily="34" charset="-128"/>
              </a:rPr>
              <a:t>月</a:t>
            </a:r>
            <a:r>
              <a:rPr lang="en-US" altLang="ja-JP" sz="3200" b="1" dirty="0">
                <a:latin typeface="Meiryo" panose="020B0604030504040204" pitchFamily="34" charset="-128"/>
                <a:ea typeface="Meiryo" panose="020B0604030504040204" pitchFamily="34" charset="-128"/>
              </a:rPr>
              <a:t>4</a:t>
            </a:r>
            <a:r>
              <a:rPr lang="ja-JP" altLang="en-US" sz="3200" b="1" dirty="0">
                <a:latin typeface="Meiryo" panose="020B0604030504040204" pitchFamily="34" charset="-128"/>
                <a:ea typeface="Meiryo" panose="020B0604030504040204" pitchFamily="34" charset="-128"/>
              </a:rPr>
              <a:t>日</a:t>
            </a:r>
            <a:r>
              <a:rPr lang="en-US" altLang="ja-JP" sz="3200" b="1" dirty="0">
                <a:latin typeface="Meiryo" panose="020B0604030504040204" pitchFamily="34" charset="-128"/>
                <a:ea typeface="Meiryo" panose="020B0604030504040204" pitchFamily="34" charset="-128"/>
              </a:rPr>
              <a:t>23</a:t>
            </a:r>
            <a:r>
              <a:rPr lang="ja-JP" altLang="en-US" sz="3200" b="1" dirty="0">
                <a:latin typeface="Meiryo" panose="020B0604030504040204" pitchFamily="34" charset="-128"/>
                <a:ea typeface="Meiryo" panose="020B0604030504040204" pitchFamily="34" charset="-128"/>
              </a:rPr>
              <a:t>：</a:t>
            </a:r>
            <a:r>
              <a:rPr lang="en-US" altLang="ja-JP" sz="3200" b="1" dirty="0">
                <a:latin typeface="Meiryo" panose="020B0604030504040204" pitchFamily="34" charset="-128"/>
                <a:ea typeface="Meiryo" panose="020B0604030504040204" pitchFamily="34" charset="-128"/>
              </a:rPr>
              <a:t>59</a:t>
            </a:r>
            <a:r>
              <a:rPr lang="ja-JP" altLang="en-US" sz="3200" b="1" dirty="0" err="1">
                <a:latin typeface="Meiryo" panose="020B0604030504040204" pitchFamily="34" charset="-128"/>
                <a:ea typeface="Meiryo" panose="020B0604030504040204" pitchFamily="34" charset="-128"/>
              </a:rPr>
              <a:t>までに</a:t>
            </a:r>
            <a:r>
              <a:rPr lang="ja-JP" altLang="en-US" sz="3200" b="1" dirty="0">
                <a:latin typeface="Meiryo" panose="020B0604030504040204" pitchFamily="34" charset="-128"/>
                <a:ea typeface="Meiryo" panose="020B0604030504040204" pitchFamily="34" charset="-128"/>
              </a:rPr>
              <a:t>要登録</a:t>
            </a:r>
            <a:endParaRPr lang="en-US" altLang="ja-JP" sz="3200" b="1" dirty="0">
              <a:latin typeface="Meiryo" panose="020B0604030504040204" pitchFamily="34" charset="-128"/>
              <a:ea typeface="Meiryo" panose="020B0604030504040204" pitchFamily="34" charset="-128"/>
            </a:endParaRPr>
          </a:p>
          <a:p>
            <a:pPr algn="ctr"/>
            <a:endParaRPr lang="en-US" altLang="ja-JP" sz="4400" b="1" dirty="0">
              <a:latin typeface="Meiryo" panose="020B0604030504040204" pitchFamily="34" charset="-128"/>
              <a:ea typeface="Meiryo" panose="020B0604030504040204" pitchFamily="34" charset="-128"/>
            </a:endParaRPr>
          </a:p>
        </p:txBody>
      </p:sp>
      <p:sp>
        <p:nvSpPr>
          <p:cNvPr id="4" name="スライド番号プレースホルダー 3">
            <a:extLst>
              <a:ext uri="{FF2B5EF4-FFF2-40B4-BE49-F238E27FC236}">
                <a16:creationId xmlns:a16="http://schemas.microsoft.com/office/drawing/2014/main" id="{3F9B0F77-E1B5-0532-7440-D8067DA29494}"/>
              </a:ext>
            </a:extLst>
          </p:cNvPr>
          <p:cNvSpPr>
            <a:spLocks noGrp="1"/>
          </p:cNvSpPr>
          <p:nvPr>
            <p:ph type="sldNum" sz="quarter" idx="12"/>
          </p:nvPr>
        </p:nvSpPr>
        <p:spPr/>
        <p:txBody>
          <a:bodyPr/>
          <a:lstStyle/>
          <a:p>
            <a:fld id="{817CEEB7-580C-2140-A2E5-CC3095A77B0A}" type="slidenum">
              <a:rPr lang="en-US" smtClean="0"/>
              <a:t>13</a:t>
            </a:fld>
            <a:endParaRPr lang="en-US"/>
          </a:p>
        </p:txBody>
      </p:sp>
    </p:spTree>
    <p:extLst>
      <p:ext uri="{BB962C8B-B14F-4D97-AF65-F5344CB8AC3E}">
        <p14:creationId xmlns:p14="http://schemas.microsoft.com/office/powerpoint/2010/main" val="2516926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C4CFAC-3AB3-4CC2-9046-6F5EC1947760}"/>
              </a:ext>
            </a:extLst>
          </p:cNvPr>
          <p:cNvSpPr/>
          <p:nvPr/>
        </p:nvSpPr>
        <p:spPr>
          <a:xfrm>
            <a:off x="559837" y="859065"/>
            <a:ext cx="8584163" cy="4770537"/>
          </a:xfrm>
          <a:prstGeom prst="rect">
            <a:avLst/>
          </a:prstGeom>
        </p:spPr>
        <p:txBody>
          <a:bodyPr wrap="square">
            <a:spAutoFit/>
          </a:bodyPr>
          <a:lstStyle/>
          <a:p>
            <a:r>
              <a:rPr lang="en-US" altLang="ja-JP" sz="4400" b="1" dirty="0">
                <a:latin typeface="Meiryo" panose="020B0604030504040204" pitchFamily="34" charset="-128"/>
                <a:ea typeface="Meiryo" panose="020B0604030504040204" pitchFamily="34" charset="-128"/>
              </a:rPr>
              <a:t>			</a:t>
            </a:r>
            <a:r>
              <a:rPr lang="ja-JP" altLang="en-US" sz="4400" b="1" dirty="0">
                <a:latin typeface="Meiryo" panose="020B0604030504040204" pitchFamily="34" charset="-128"/>
                <a:ea typeface="Meiryo" panose="020B0604030504040204" pitchFamily="34" charset="-128"/>
              </a:rPr>
              <a:t>学生生活の手引き</a:t>
            </a:r>
            <a:endParaRPr lang="en-US" altLang="ja-JP" sz="4400" b="1" dirty="0">
              <a:latin typeface="Meiryo" panose="020B0604030504040204" pitchFamily="34" charset="-128"/>
              <a:ea typeface="Meiryo" panose="020B0604030504040204" pitchFamily="34" charset="-128"/>
            </a:endParaRPr>
          </a:p>
          <a:p>
            <a:endParaRPr lang="en-US" altLang="ja-JP" sz="3600" b="1" dirty="0">
              <a:latin typeface="Meiryo" panose="020B0604030504040204" pitchFamily="34" charset="-128"/>
              <a:ea typeface="Meiryo" panose="020B0604030504040204" pitchFamily="34" charset="-128"/>
            </a:endParaRPr>
          </a:p>
          <a:p>
            <a:r>
              <a:rPr lang="ja-JP" altLang="en-US" sz="3600" b="1" dirty="0">
                <a:latin typeface="Meiryo" panose="020B0604030504040204" pitchFamily="34" charset="-128"/>
                <a:ea typeface="Meiryo" panose="020B0604030504040204" pitchFamily="34" charset="-128"/>
              </a:rPr>
              <a:t>・こんなときどうする？（</a:t>
            </a:r>
            <a:r>
              <a:rPr lang="en-US" altLang="ja-JP" sz="3600" b="1" dirty="0">
                <a:latin typeface="Meiryo" panose="020B0604030504040204" pitchFamily="34" charset="-128"/>
                <a:ea typeface="Meiryo" panose="020B0604030504040204" pitchFamily="34" charset="-128"/>
              </a:rPr>
              <a:t>iii p</a:t>
            </a:r>
            <a:r>
              <a:rPr lang="ja-JP" altLang="en-US" sz="3600" b="1" dirty="0">
                <a:latin typeface="Meiryo" panose="020B0604030504040204" pitchFamily="34" charset="-128"/>
                <a:ea typeface="Meiryo" panose="020B0604030504040204" pitchFamily="34" charset="-128"/>
              </a:rPr>
              <a:t>）</a:t>
            </a:r>
            <a:endParaRPr lang="en-US" altLang="ja-JP" sz="3600" b="1" dirty="0">
              <a:latin typeface="Meiryo" panose="020B0604030504040204" pitchFamily="34" charset="-128"/>
              <a:ea typeface="Meiryo" panose="020B0604030504040204" pitchFamily="34" charset="-128"/>
            </a:endParaRPr>
          </a:p>
          <a:p>
            <a:endParaRPr lang="en-US" altLang="ja-JP" sz="3600" b="1" dirty="0">
              <a:latin typeface="Meiryo" panose="020B0604030504040204" pitchFamily="34" charset="-128"/>
              <a:ea typeface="Meiryo" panose="020B0604030504040204" pitchFamily="34" charset="-128"/>
            </a:endParaRPr>
          </a:p>
          <a:p>
            <a:r>
              <a:rPr lang="ja-JP" altLang="en-US" sz="3600" b="1" dirty="0">
                <a:latin typeface="Meiryo" panose="020B0604030504040204" pitchFamily="34" charset="-128"/>
                <a:ea typeface="Meiryo" panose="020B0604030504040204" pitchFamily="34" charset="-128"/>
              </a:rPr>
              <a:t>・各種手続要領（</a:t>
            </a:r>
            <a:r>
              <a:rPr lang="en-US" altLang="ja-JP" sz="3600" b="1" dirty="0">
                <a:latin typeface="Meiryo" panose="020B0604030504040204" pitchFamily="34" charset="-128"/>
                <a:ea typeface="Meiryo" panose="020B0604030504040204" pitchFamily="34" charset="-128"/>
              </a:rPr>
              <a:t>30p</a:t>
            </a:r>
            <a:r>
              <a:rPr lang="ja-JP" altLang="en-US" sz="3600" b="1" dirty="0">
                <a:latin typeface="Meiryo" panose="020B0604030504040204" pitchFamily="34" charset="-128"/>
                <a:ea typeface="Meiryo" panose="020B0604030504040204" pitchFamily="34" charset="-128"/>
              </a:rPr>
              <a:t>）</a:t>
            </a:r>
            <a:endParaRPr lang="en-US" altLang="ja-JP" sz="3600" b="1" dirty="0">
              <a:latin typeface="Meiryo" panose="020B0604030504040204" pitchFamily="34" charset="-128"/>
              <a:ea typeface="Meiryo" panose="020B0604030504040204" pitchFamily="34" charset="-128"/>
            </a:endParaRPr>
          </a:p>
          <a:p>
            <a:endParaRPr lang="en-US" altLang="ja-JP" sz="3600" b="1" dirty="0">
              <a:latin typeface="Meiryo" panose="020B0604030504040204" pitchFamily="34" charset="-128"/>
              <a:ea typeface="Meiryo" panose="020B0604030504040204" pitchFamily="34" charset="-128"/>
            </a:endParaRPr>
          </a:p>
          <a:p>
            <a:r>
              <a:rPr lang="ja-JP" altLang="en-US" sz="3600" b="1" dirty="0">
                <a:latin typeface="Meiryo" panose="020B0604030504040204" pitchFamily="34" charset="-128"/>
                <a:ea typeface="Meiryo" panose="020B0604030504040204" pitchFamily="34" charset="-128"/>
              </a:rPr>
              <a:t>・各種相談窓口（</a:t>
            </a:r>
            <a:r>
              <a:rPr lang="en-US" altLang="ja-JP" sz="3600" b="1" dirty="0">
                <a:latin typeface="Meiryo" panose="020B0604030504040204" pitchFamily="34" charset="-128"/>
                <a:ea typeface="Meiryo" panose="020B0604030504040204" pitchFamily="34" charset="-128"/>
              </a:rPr>
              <a:t>34p</a:t>
            </a:r>
            <a:r>
              <a:rPr lang="ja-JP" altLang="en-US" sz="3600" b="1" dirty="0">
                <a:latin typeface="Meiryo" panose="020B0604030504040204" pitchFamily="34" charset="-128"/>
                <a:ea typeface="Meiryo" panose="020B0604030504040204" pitchFamily="34" charset="-128"/>
              </a:rPr>
              <a:t>）</a:t>
            </a:r>
            <a:endParaRPr lang="en-US" altLang="ja-JP" sz="3600" b="1" dirty="0">
              <a:latin typeface="Meiryo" panose="020B0604030504040204" pitchFamily="34" charset="-128"/>
              <a:ea typeface="Meiryo" panose="020B0604030504040204" pitchFamily="34" charset="-128"/>
            </a:endParaRPr>
          </a:p>
          <a:p>
            <a:endParaRPr lang="en-US" altLang="ja-JP" sz="4400" b="1" dirty="0">
              <a:latin typeface="Meiryo" panose="020B0604030504040204" pitchFamily="34" charset="-128"/>
              <a:ea typeface="Meiryo" panose="020B0604030504040204" pitchFamily="34" charset="-128"/>
            </a:endParaRPr>
          </a:p>
        </p:txBody>
      </p:sp>
      <p:sp>
        <p:nvSpPr>
          <p:cNvPr id="4" name="スライド番号プレースホルダー 3">
            <a:extLst>
              <a:ext uri="{FF2B5EF4-FFF2-40B4-BE49-F238E27FC236}">
                <a16:creationId xmlns:a16="http://schemas.microsoft.com/office/drawing/2014/main" id="{5DC3A25C-D286-5AC6-C383-285AA1844B24}"/>
              </a:ext>
            </a:extLst>
          </p:cNvPr>
          <p:cNvSpPr>
            <a:spLocks noGrp="1"/>
          </p:cNvSpPr>
          <p:nvPr>
            <p:ph type="sldNum" sz="quarter" idx="12"/>
          </p:nvPr>
        </p:nvSpPr>
        <p:spPr/>
        <p:txBody>
          <a:bodyPr/>
          <a:lstStyle/>
          <a:p>
            <a:fld id="{817CEEB7-580C-2140-A2E5-CC3095A77B0A}" type="slidenum">
              <a:rPr lang="en-US" smtClean="0"/>
              <a:t>14</a:t>
            </a:fld>
            <a:endParaRPr lang="en-US"/>
          </a:p>
        </p:txBody>
      </p:sp>
    </p:spTree>
    <p:extLst>
      <p:ext uri="{BB962C8B-B14F-4D97-AF65-F5344CB8AC3E}">
        <p14:creationId xmlns:p14="http://schemas.microsoft.com/office/powerpoint/2010/main" val="563725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84DA243F-E5E4-4A67-B0B8-879ADFB1931D}"/>
              </a:ext>
            </a:extLst>
          </p:cNvPr>
          <p:cNvSpPr/>
          <p:nvPr/>
        </p:nvSpPr>
        <p:spPr>
          <a:xfrm>
            <a:off x="559837" y="750210"/>
            <a:ext cx="8584163" cy="5816977"/>
          </a:xfrm>
          <a:prstGeom prst="rect">
            <a:avLst/>
          </a:prstGeom>
        </p:spPr>
        <p:txBody>
          <a:bodyPr wrap="square">
            <a:spAutoFit/>
          </a:bodyPr>
          <a:lstStyle/>
          <a:p>
            <a:r>
              <a:rPr lang="en-US" altLang="ja-JP" sz="4400" b="1" dirty="0">
                <a:latin typeface="Meiryo" panose="020B0604030504040204" pitchFamily="34" charset="-128"/>
                <a:ea typeface="Meiryo" panose="020B0604030504040204" pitchFamily="34" charset="-128"/>
              </a:rPr>
              <a:t>			</a:t>
            </a:r>
            <a:r>
              <a:rPr lang="ja-JP" altLang="en-US" sz="4400" b="1" dirty="0">
                <a:latin typeface="Meiryo" panose="020B0604030504040204" pitchFamily="34" charset="-128"/>
                <a:ea typeface="Meiryo" panose="020B0604030504040204" pitchFamily="34" charset="-128"/>
              </a:rPr>
              <a:t>学生生活の手引き</a:t>
            </a:r>
            <a:endParaRPr lang="en-US" altLang="ja-JP" sz="4400" b="1" dirty="0">
              <a:latin typeface="Meiryo" panose="020B0604030504040204" pitchFamily="34" charset="-128"/>
              <a:ea typeface="Meiryo" panose="020B0604030504040204" pitchFamily="34" charset="-128"/>
            </a:endParaRPr>
          </a:p>
          <a:p>
            <a:endParaRPr lang="en-US" altLang="ja-JP" sz="3600" b="1" dirty="0">
              <a:latin typeface="Meiryo" panose="020B0604030504040204" pitchFamily="34" charset="-128"/>
              <a:ea typeface="Meiryo" panose="020B0604030504040204" pitchFamily="34" charset="-128"/>
            </a:endParaRPr>
          </a:p>
          <a:p>
            <a:r>
              <a:rPr lang="ja-JP" altLang="en-US" sz="3600" b="1" dirty="0">
                <a:latin typeface="Meiryo" panose="020B0604030504040204" pitchFamily="34" charset="-128"/>
                <a:ea typeface="Meiryo" panose="020B0604030504040204" pitchFamily="34" charset="-128"/>
              </a:rPr>
              <a:t>・保険（</a:t>
            </a:r>
            <a:r>
              <a:rPr lang="en-US" altLang="ja-JP" sz="3600" b="1" dirty="0">
                <a:latin typeface="Meiryo" panose="020B0604030504040204" pitchFamily="34" charset="-128"/>
                <a:ea typeface="Meiryo" panose="020B0604030504040204" pitchFamily="34" charset="-128"/>
              </a:rPr>
              <a:t>49p</a:t>
            </a:r>
            <a:r>
              <a:rPr lang="ja-JP" altLang="en-US" sz="3600" b="1" dirty="0">
                <a:latin typeface="Meiryo" panose="020B0604030504040204" pitchFamily="34" charset="-128"/>
                <a:ea typeface="Meiryo" panose="020B0604030504040204" pitchFamily="34" charset="-128"/>
              </a:rPr>
              <a:t>）</a:t>
            </a:r>
            <a:endParaRPr lang="en-US" altLang="ja-JP" sz="36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→１．学研災（被害者になった時）</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大学で一括加入済</a:t>
            </a:r>
            <a:endParaRPr lang="en-US" altLang="ja-JP" sz="3200" b="1" dirty="0">
              <a:latin typeface="Meiryo" panose="020B0604030504040204" pitchFamily="34" charset="-128"/>
              <a:ea typeface="Meiryo" panose="020B0604030504040204" pitchFamily="34" charset="-128"/>
            </a:endParaRPr>
          </a:p>
          <a:p>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→２．学研賠（加害者になった時）</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実験，共同研究，インターンシップ</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等で発生する可能性のある損害賠償に</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備え，全員加入！</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（各自，振込用紙を使って保険料入金）</a:t>
            </a:r>
            <a:endParaRPr lang="en-US" altLang="ja-JP" sz="4400" b="1" dirty="0">
              <a:latin typeface="Meiryo" panose="020B0604030504040204" pitchFamily="34" charset="-128"/>
              <a:ea typeface="Meiryo" panose="020B0604030504040204" pitchFamily="34" charset="-128"/>
            </a:endParaRPr>
          </a:p>
        </p:txBody>
      </p:sp>
      <p:sp>
        <p:nvSpPr>
          <p:cNvPr id="5" name="スライド番号プレースホルダー 4">
            <a:extLst>
              <a:ext uri="{FF2B5EF4-FFF2-40B4-BE49-F238E27FC236}">
                <a16:creationId xmlns:a16="http://schemas.microsoft.com/office/drawing/2014/main" id="{53927D08-14BE-7D23-454D-93C5C0D6A3E6}"/>
              </a:ext>
            </a:extLst>
          </p:cNvPr>
          <p:cNvSpPr>
            <a:spLocks noGrp="1"/>
          </p:cNvSpPr>
          <p:nvPr>
            <p:ph type="sldNum" sz="quarter" idx="12"/>
          </p:nvPr>
        </p:nvSpPr>
        <p:spPr/>
        <p:txBody>
          <a:bodyPr/>
          <a:lstStyle/>
          <a:p>
            <a:fld id="{817CEEB7-580C-2140-A2E5-CC3095A77B0A}" type="slidenum">
              <a:rPr lang="en-US" smtClean="0"/>
              <a:t>15</a:t>
            </a:fld>
            <a:endParaRPr lang="en-US"/>
          </a:p>
        </p:txBody>
      </p:sp>
    </p:spTree>
    <p:extLst>
      <p:ext uri="{BB962C8B-B14F-4D97-AF65-F5344CB8AC3E}">
        <p14:creationId xmlns:p14="http://schemas.microsoft.com/office/powerpoint/2010/main" val="1896478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C4CFAC-3AB3-4CC2-9046-6F5EC1947760}"/>
              </a:ext>
            </a:extLst>
          </p:cNvPr>
          <p:cNvSpPr/>
          <p:nvPr/>
        </p:nvSpPr>
        <p:spPr>
          <a:xfrm>
            <a:off x="279918" y="355331"/>
            <a:ext cx="8584163" cy="9325630"/>
          </a:xfrm>
          <a:prstGeom prst="rect">
            <a:avLst/>
          </a:prstGeom>
        </p:spPr>
        <p:txBody>
          <a:bodyPr wrap="square">
            <a:spAutoFit/>
          </a:bodyPr>
          <a:lstStyle/>
          <a:p>
            <a:r>
              <a:rPr lang="en-US" altLang="ja-JP" sz="4400" b="1" dirty="0">
                <a:latin typeface="Meiryo" panose="020B0604030504040204" pitchFamily="34" charset="-128"/>
                <a:ea typeface="Meiryo" panose="020B0604030504040204" pitchFamily="34" charset="-128"/>
              </a:rPr>
              <a:t>			</a:t>
            </a:r>
            <a:r>
              <a:rPr lang="ja-JP" altLang="en-US" sz="4400" b="1" dirty="0">
                <a:latin typeface="Meiryo" panose="020B0604030504040204" pitchFamily="34" charset="-128"/>
                <a:ea typeface="Meiryo" panose="020B0604030504040204" pitchFamily="34" charset="-128"/>
              </a:rPr>
              <a:t>　学生生活の手引き</a:t>
            </a:r>
            <a:endParaRPr lang="en-US" altLang="ja-JP" sz="4400" b="1" dirty="0">
              <a:latin typeface="Meiryo" panose="020B0604030504040204" pitchFamily="34" charset="-128"/>
              <a:ea typeface="Meiryo" panose="020B0604030504040204" pitchFamily="34" charset="-128"/>
            </a:endParaRPr>
          </a:p>
          <a:p>
            <a:pPr algn="ctr"/>
            <a:r>
              <a:rPr lang="ja-JP" altLang="en-US" sz="4400" b="1" dirty="0">
                <a:latin typeface="Meiryo" panose="020B0604030504040204" pitchFamily="34" charset="-128"/>
                <a:ea typeface="Meiryo" panose="020B0604030504040204" pitchFamily="34" charset="-128"/>
              </a:rPr>
              <a:t>経済支援</a:t>
            </a:r>
            <a:endParaRPr lang="en-US" altLang="ja-JP" sz="4400" b="1" dirty="0">
              <a:latin typeface="Meiryo" panose="020B0604030504040204" pitchFamily="34" charset="-128"/>
              <a:ea typeface="Meiryo" panose="020B0604030504040204" pitchFamily="34" charset="-128"/>
            </a:endParaRPr>
          </a:p>
          <a:p>
            <a:pPr algn="ctr"/>
            <a:endParaRPr lang="en-US" altLang="ja-JP" sz="4400" b="1" dirty="0">
              <a:latin typeface="Meiryo" panose="020B0604030504040204" pitchFamily="34" charset="-128"/>
              <a:ea typeface="Meiryo" panose="020B0604030504040204" pitchFamily="34" charset="-128"/>
            </a:endParaRPr>
          </a:p>
          <a:p>
            <a:r>
              <a:rPr lang="ja-JP" altLang="en-US" sz="3600" b="1" dirty="0">
                <a:latin typeface="Meiryo" panose="020B0604030504040204" pitchFamily="34" charset="-128"/>
                <a:ea typeface="Meiryo" panose="020B0604030504040204" pitchFamily="34" charset="-128"/>
              </a:rPr>
              <a:t>・日本学生支援機構奨学金（</a:t>
            </a:r>
            <a:r>
              <a:rPr lang="en-US" altLang="ja-JP" sz="3600" b="1" dirty="0">
                <a:latin typeface="Meiryo" panose="020B0604030504040204" pitchFamily="34" charset="-128"/>
                <a:ea typeface="Meiryo" panose="020B0604030504040204" pitchFamily="34" charset="-128"/>
              </a:rPr>
              <a:t>P44)</a:t>
            </a:r>
          </a:p>
          <a:p>
            <a:r>
              <a:rPr lang="ja-JP" altLang="en-US" sz="3600" b="1" dirty="0">
                <a:latin typeface="Meiryo" panose="020B0604030504040204" pitchFamily="34" charset="-128"/>
                <a:ea typeface="Meiryo" panose="020B0604030504040204" pitchFamily="34" charset="-128"/>
              </a:rPr>
              <a:t>　→日本人のみ対象</a:t>
            </a:r>
            <a:endParaRPr lang="en-US" altLang="ja-JP" sz="3600" b="1" dirty="0">
              <a:latin typeface="Meiryo" panose="020B0604030504040204" pitchFamily="34" charset="-128"/>
              <a:ea typeface="Meiryo" panose="020B0604030504040204" pitchFamily="34" charset="-128"/>
            </a:endParaRPr>
          </a:p>
          <a:p>
            <a:endParaRPr lang="en-US" altLang="ja-JP" sz="3600" b="1" dirty="0">
              <a:latin typeface="Meiryo" panose="020B0604030504040204" pitchFamily="34" charset="-128"/>
              <a:ea typeface="Meiryo" panose="020B0604030504040204" pitchFamily="34" charset="-128"/>
            </a:endParaRPr>
          </a:p>
          <a:p>
            <a:r>
              <a:rPr lang="ja-JP" altLang="en-US" sz="3600" b="1" dirty="0">
                <a:latin typeface="Meiryo" panose="020B0604030504040204" pitchFamily="34" charset="-128"/>
                <a:ea typeface="Meiryo" panose="020B0604030504040204" pitchFamily="34" charset="-128"/>
              </a:rPr>
              <a:t>・授業料免除申請について（</a:t>
            </a:r>
            <a:r>
              <a:rPr lang="en-US" altLang="ja-JP" sz="3600" b="1" dirty="0">
                <a:latin typeface="Meiryo" panose="020B0604030504040204" pitchFamily="34" charset="-128"/>
                <a:ea typeface="Meiryo" panose="020B0604030504040204" pitchFamily="34" charset="-128"/>
              </a:rPr>
              <a:t>P47)</a:t>
            </a:r>
          </a:p>
          <a:p>
            <a:endParaRPr lang="en-US" altLang="ja-JP" sz="3600" b="1" dirty="0">
              <a:latin typeface="Meiryo" panose="020B0604030504040204" pitchFamily="34" charset="-128"/>
              <a:ea typeface="Meiryo" panose="020B0604030504040204" pitchFamily="34" charset="-128"/>
            </a:endParaRPr>
          </a:p>
          <a:p>
            <a:r>
              <a:rPr kumimoji="1" lang="ja-JP" altLang="en-US" sz="3200" dirty="0"/>
              <a:t>このほか、「もみじ</a:t>
            </a:r>
            <a:r>
              <a:rPr kumimoji="1" lang="en-US" altLang="ja-JP" sz="3200" dirty="0"/>
              <a:t>Top</a:t>
            </a:r>
            <a:r>
              <a:rPr kumimoji="1" lang="ja-JP" altLang="en-US" sz="3200" dirty="0"/>
              <a:t>」　→　「学生生活のサポート」　→「経済支援」に多くの情報が載っています。</a:t>
            </a:r>
          </a:p>
          <a:p>
            <a:endParaRPr lang="en-US" altLang="ja-JP" sz="3600" b="1" dirty="0">
              <a:latin typeface="Meiryo" panose="020B0604030504040204" pitchFamily="34" charset="-128"/>
              <a:ea typeface="Meiryo" panose="020B0604030504040204" pitchFamily="34" charset="-128"/>
            </a:endParaRPr>
          </a:p>
          <a:p>
            <a:endParaRPr lang="en-US" altLang="ja-JP" sz="3600" b="1" dirty="0">
              <a:latin typeface="Meiryo" panose="020B0604030504040204" pitchFamily="34" charset="-128"/>
              <a:ea typeface="Meiryo" panose="020B0604030504040204" pitchFamily="34" charset="-128"/>
            </a:endParaRPr>
          </a:p>
          <a:p>
            <a:endParaRPr lang="en-US" altLang="ja-JP" sz="3600" b="1" dirty="0">
              <a:latin typeface="Meiryo" panose="020B0604030504040204" pitchFamily="34" charset="-128"/>
              <a:ea typeface="Meiryo" panose="020B0604030504040204" pitchFamily="34" charset="-128"/>
            </a:endParaRPr>
          </a:p>
          <a:p>
            <a:endParaRPr lang="en-US" altLang="ja-JP" sz="3600" b="1" dirty="0">
              <a:latin typeface="Meiryo" panose="020B0604030504040204" pitchFamily="34" charset="-128"/>
              <a:ea typeface="Meiryo" panose="020B0604030504040204" pitchFamily="34" charset="-128"/>
            </a:endParaRPr>
          </a:p>
          <a:p>
            <a:endParaRPr lang="en-US" altLang="ja-JP" sz="3600" b="1" dirty="0">
              <a:latin typeface="Meiryo" panose="020B0604030504040204" pitchFamily="34" charset="-128"/>
              <a:ea typeface="Meiryo" panose="020B0604030504040204" pitchFamily="34" charset="-128"/>
            </a:endParaRPr>
          </a:p>
        </p:txBody>
      </p:sp>
      <p:sp>
        <p:nvSpPr>
          <p:cNvPr id="4" name="スライド番号プレースホルダー 3">
            <a:extLst>
              <a:ext uri="{FF2B5EF4-FFF2-40B4-BE49-F238E27FC236}">
                <a16:creationId xmlns:a16="http://schemas.microsoft.com/office/drawing/2014/main" id="{27E3110E-E282-9A52-7C5D-E4477A94F132}"/>
              </a:ext>
            </a:extLst>
          </p:cNvPr>
          <p:cNvSpPr>
            <a:spLocks noGrp="1"/>
          </p:cNvSpPr>
          <p:nvPr>
            <p:ph type="sldNum" sz="quarter" idx="12"/>
          </p:nvPr>
        </p:nvSpPr>
        <p:spPr/>
        <p:txBody>
          <a:bodyPr/>
          <a:lstStyle/>
          <a:p>
            <a:fld id="{817CEEB7-580C-2140-A2E5-CC3095A77B0A}" type="slidenum">
              <a:rPr lang="en-US" smtClean="0"/>
              <a:t>16</a:t>
            </a:fld>
            <a:endParaRPr lang="en-US"/>
          </a:p>
        </p:txBody>
      </p:sp>
    </p:spTree>
    <p:extLst>
      <p:ext uri="{BB962C8B-B14F-4D97-AF65-F5344CB8AC3E}">
        <p14:creationId xmlns:p14="http://schemas.microsoft.com/office/powerpoint/2010/main" val="3465139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C4CFAC-3AB3-4CC2-9046-6F5EC1947760}"/>
              </a:ext>
            </a:extLst>
          </p:cNvPr>
          <p:cNvSpPr/>
          <p:nvPr/>
        </p:nvSpPr>
        <p:spPr>
          <a:xfrm>
            <a:off x="279918" y="616579"/>
            <a:ext cx="8584163" cy="2123658"/>
          </a:xfrm>
          <a:prstGeom prst="rect">
            <a:avLst/>
          </a:prstGeom>
        </p:spPr>
        <p:txBody>
          <a:bodyPr wrap="square">
            <a:spAutoFit/>
          </a:bodyPr>
          <a:lstStyle/>
          <a:p>
            <a:r>
              <a:rPr lang="en-US" altLang="ja-JP" sz="4400" b="1" dirty="0">
                <a:latin typeface="Meiryo" panose="020B0604030504040204" pitchFamily="34" charset="-128"/>
                <a:ea typeface="Meiryo" panose="020B0604030504040204" pitchFamily="34" charset="-128"/>
              </a:rPr>
              <a:t>		</a:t>
            </a:r>
            <a:r>
              <a:rPr lang="en-US" altLang="ja-JP" sz="4000" b="1" dirty="0">
                <a:latin typeface="Meiryo" panose="020B0604030504040204" pitchFamily="34" charset="-128"/>
                <a:ea typeface="Meiryo" panose="020B0604030504040204" pitchFamily="34" charset="-128"/>
              </a:rPr>
              <a:t>	</a:t>
            </a:r>
            <a:r>
              <a:rPr lang="ja-JP" altLang="en-US" sz="4400" b="1" dirty="0">
                <a:latin typeface="Meiryo" panose="020B0604030504040204" pitchFamily="34" charset="-128"/>
                <a:ea typeface="Meiryo" panose="020B0604030504040204" pitchFamily="34" charset="-128"/>
              </a:rPr>
              <a:t>研究科独自の経済支援</a:t>
            </a:r>
            <a:endParaRPr lang="en-US" altLang="ja-JP" sz="4400" b="1" dirty="0">
              <a:latin typeface="Meiryo" panose="020B0604030504040204" pitchFamily="34" charset="-128"/>
              <a:ea typeface="Meiryo" panose="020B0604030504040204" pitchFamily="34" charset="-128"/>
            </a:endParaRPr>
          </a:p>
          <a:p>
            <a:pPr algn="ctr"/>
            <a:r>
              <a:rPr lang="ja-JP" altLang="en-US" sz="4400" b="1" dirty="0">
                <a:latin typeface="+mj-ea"/>
                <a:ea typeface="+mj-ea"/>
              </a:rPr>
              <a:t>「</a:t>
            </a:r>
            <a:r>
              <a:rPr lang="ja-JP" altLang="ja-JP" sz="4400" b="1" dirty="0">
                <a:latin typeface="+mj-ea"/>
                <a:ea typeface="+mj-ea"/>
              </a:rPr>
              <a:t>広島大学大学院先進理工系科学</a:t>
            </a:r>
            <a:endParaRPr lang="en-US" altLang="ja-JP" sz="4400" b="1" dirty="0">
              <a:latin typeface="+mj-ea"/>
              <a:ea typeface="+mj-ea"/>
            </a:endParaRPr>
          </a:p>
          <a:p>
            <a:pPr algn="ctr"/>
            <a:r>
              <a:rPr lang="ja-JP" altLang="ja-JP" sz="4400" b="1" dirty="0">
                <a:latin typeface="+mj-ea"/>
                <a:ea typeface="+mj-ea"/>
              </a:rPr>
              <a:t>研究科</a:t>
            </a:r>
            <a:r>
              <a:rPr lang="ja-JP" altLang="en-US" sz="4400" b="1" dirty="0">
                <a:latin typeface="+mj-ea"/>
                <a:ea typeface="+mj-ea"/>
              </a:rPr>
              <a:t>　</a:t>
            </a:r>
            <a:r>
              <a:rPr lang="ja-JP" altLang="ja-JP" sz="4400" b="1" dirty="0">
                <a:latin typeface="+mj-ea"/>
                <a:ea typeface="+mj-ea"/>
              </a:rPr>
              <a:t>研究奨学金</a:t>
            </a:r>
            <a:r>
              <a:rPr lang="ja-JP" altLang="en-US" sz="4400" b="1" dirty="0">
                <a:latin typeface="+mj-ea"/>
                <a:ea typeface="+mj-ea"/>
              </a:rPr>
              <a:t>」</a:t>
            </a:r>
            <a:endParaRPr lang="en-US" altLang="ja-JP" sz="4400" b="1" dirty="0">
              <a:latin typeface="Meiryo" panose="020B0604030504040204" pitchFamily="34" charset="-128"/>
              <a:ea typeface="Meiryo" panose="020B0604030504040204" pitchFamily="34" charset="-128"/>
            </a:endParaRPr>
          </a:p>
        </p:txBody>
      </p:sp>
      <p:sp>
        <p:nvSpPr>
          <p:cNvPr id="3" name="正方形/長方形 2">
            <a:extLst>
              <a:ext uri="{FF2B5EF4-FFF2-40B4-BE49-F238E27FC236}">
                <a16:creationId xmlns:a16="http://schemas.microsoft.com/office/drawing/2014/main" id="{901BEF5B-9558-493F-9CFF-B1581F04AAE9}"/>
              </a:ext>
            </a:extLst>
          </p:cNvPr>
          <p:cNvSpPr/>
          <p:nvPr/>
        </p:nvSpPr>
        <p:spPr>
          <a:xfrm>
            <a:off x="279919" y="2740237"/>
            <a:ext cx="8864082" cy="2308324"/>
          </a:xfrm>
          <a:prstGeom prst="rect">
            <a:avLst/>
          </a:prstGeom>
        </p:spPr>
        <p:txBody>
          <a:bodyPr wrap="square">
            <a:spAutoFit/>
          </a:bodyPr>
          <a:lstStyle/>
          <a:p>
            <a:r>
              <a:rPr lang="en-US" altLang="ja-JP" sz="3600" b="1" dirty="0">
                <a:latin typeface="Meiryo" panose="020B0604030504040204" pitchFamily="34" charset="-128"/>
                <a:ea typeface="Meiryo" panose="020B0604030504040204" pitchFamily="34" charset="-128"/>
              </a:rPr>
              <a:t>‣</a:t>
            </a:r>
            <a:r>
              <a:rPr lang="ja-JP" altLang="en-US" sz="3600" b="1" dirty="0">
                <a:latin typeface="Meiryo" panose="020B0604030504040204" pitchFamily="34" charset="-128"/>
                <a:ea typeface="Meiryo" panose="020B0604030504040204" pitchFamily="34" charset="-128"/>
              </a:rPr>
              <a:t>博士課程後期学生対象</a:t>
            </a:r>
            <a:r>
              <a:rPr lang="ja-JP" altLang="en-US" sz="3000" b="1" dirty="0">
                <a:latin typeface="Meiryo" panose="020B0604030504040204" pitchFamily="34" charset="-128"/>
                <a:ea typeface="Meiryo" panose="020B0604030504040204" pitchFamily="34" charset="-128"/>
              </a:rPr>
              <a:t>（入学後</a:t>
            </a:r>
            <a:r>
              <a:rPr lang="en-US" altLang="ja-JP" sz="3000" b="1" dirty="0">
                <a:latin typeface="Meiryo" panose="020B0604030504040204" pitchFamily="34" charset="-128"/>
                <a:ea typeface="Meiryo" panose="020B0604030504040204" pitchFamily="34" charset="-128"/>
              </a:rPr>
              <a:t>36</a:t>
            </a:r>
            <a:r>
              <a:rPr lang="ja-JP" altLang="en-US" sz="3000" b="1" dirty="0">
                <a:latin typeface="Meiryo" panose="020B0604030504040204" pitchFamily="34" charset="-128"/>
                <a:ea typeface="Meiryo" panose="020B0604030504040204" pitchFamily="34" charset="-128"/>
              </a:rPr>
              <a:t>ヶ月）</a:t>
            </a:r>
            <a:endParaRPr lang="en-US" altLang="ja-JP" sz="3000" b="1" dirty="0">
              <a:latin typeface="Meiryo" panose="020B0604030504040204" pitchFamily="34" charset="-128"/>
              <a:ea typeface="Meiryo" panose="020B0604030504040204" pitchFamily="34" charset="-128"/>
            </a:endParaRPr>
          </a:p>
          <a:p>
            <a:r>
              <a:rPr lang="en-US" altLang="ja-JP" sz="3600" b="1" dirty="0">
                <a:latin typeface="Meiryo" panose="020B0604030504040204" pitchFamily="34" charset="-128"/>
                <a:ea typeface="Meiryo" panose="020B0604030504040204" pitchFamily="34" charset="-128"/>
              </a:rPr>
              <a:t>‣</a:t>
            </a:r>
            <a:r>
              <a:rPr lang="ja-JP" altLang="en-US" sz="3600" b="1" dirty="0">
                <a:latin typeface="Meiryo" panose="020B0604030504040204" pitchFamily="34" charset="-128"/>
                <a:ea typeface="Meiryo" panose="020B0604030504040204" pitchFamily="34" charset="-128"/>
              </a:rPr>
              <a:t>授業料相当額支援</a:t>
            </a:r>
            <a:endParaRPr lang="en-US" altLang="ja-JP" sz="3600" b="1" dirty="0">
              <a:latin typeface="Meiryo" panose="020B0604030504040204" pitchFamily="34" charset="-128"/>
              <a:ea typeface="Meiryo" panose="020B0604030504040204" pitchFamily="34" charset="-128"/>
            </a:endParaRPr>
          </a:p>
          <a:p>
            <a:r>
              <a:rPr lang="en-US" altLang="ja-JP" sz="3600" b="1" dirty="0">
                <a:latin typeface="Meiryo" panose="020B0604030504040204" pitchFamily="34" charset="-128"/>
                <a:ea typeface="Meiryo" panose="020B0604030504040204" pitchFamily="34" charset="-128"/>
              </a:rPr>
              <a:t>10</a:t>
            </a:r>
            <a:r>
              <a:rPr lang="ja-JP" altLang="en-US" sz="3600" b="1" dirty="0">
                <a:latin typeface="Meiryo" panose="020B0604030504040204" pitchFamily="34" charset="-128"/>
                <a:ea typeface="Meiryo" panose="020B0604030504040204" pitchFamily="34" charset="-128"/>
              </a:rPr>
              <a:t>月</a:t>
            </a:r>
            <a:r>
              <a:rPr lang="en-US" altLang="ja-JP" sz="3600" b="1" dirty="0">
                <a:latin typeface="Meiryo" panose="020B0604030504040204" pitchFamily="34" charset="-128"/>
                <a:ea typeface="Meiryo" panose="020B0604030504040204" pitchFamily="34" charset="-128"/>
              </a:rPr>
              <a:t>20</a:t>
            </a:r>
            <a:r>
              <a:rPr lang="ja-JP" altLang="en-US" sz="3600" b="1" dirty="0">
                <a:latin typeface="Meiryo" panose="020B0604030504040204" pitchFamily="34" charset="-128"/>
                <a:ea typeface="Meiryo" panose="020B0604030504040204" pitchFamily="34" charset="-128"/>
              </a:rPr>
              <a:t>日（火）までに請求書を所属プログラムの事務室に提出してください。</a:t>
            </a:r>
            <a:endParaRPr lang="en-US" altLang="ja-JP" sz="3600" b="1" dirty="0">
              <a:latin typeface="Meiryo" panose="020B0604030504040204" pitchFamily="34" charset="-128"/>
              <a:ea typeface="Meiryo" panose="020B0604030504040204" pitchFamily="34" charset="-128"/>
            </a:endParaRPr>
          </a:p>
        </p:txBody>
      </p:sp>
      <p:sp>
        <p:nvSpPr>
          <p:cNvPr id="5" name="正方形/長方形 4">
            <a:extLst>
              <a:ext uri="{FF2B5EF4-FFF2-40B4-BE49-F238E27FC236}">
                <a16:creationId xmlns:a16="http://schemas.microsoft.com/office/drawing/2014/main" id="{0D588653-7C9F-4A70-B0C4-2FC4B2A3AC04}"/>
              </a:ext>
            </a:extLst>
          </p:cNvPr>
          <p:cNvSpPr/>
          <p:nvPr/>
        </p:nvSpPr>
        <p:spPr>
          <a:xfrm>
            <a:off x="559837" y="5076495"/>
            <a:ext cx="8584163" cy="1569660"/>
          </a:xfrm>
          <a:prstGeom prst="rect">
            <a:avLst/>
          </a:prstGeom>
        </p:spPr>
        <p:txBody>
          <a:bodyPr wrap="square">
            <a:spAutoFit/>
          </a:bodyPr>
          <a:lstStyle/>
          <a:p>
            <a:r>
              <a:rPr lang="ja-JP" altLang="en-US" sz="3200" b="1" dirty="0">
                <a:latin typeface="Meiryo" panose="020B0604030504040204" pitchFamily="34" charset="-128"/>
                <a:ea typeface="Meiryo" panose="020B0604030504040204" pitchFamily="34" charset="-128"/>
              </a:rPr>
              <a:t>広島大学大学院生支援プロジェクトによるフェローシップ制度等，研究に専念するための奨励金制度もあります。</a:t>
            </a:r>
            <a:endParaRPr lang="en-US" altLang="ja-JP" sz="3200" b="1" dirty="0">
              <a:latin typeface="Meiryo" panose="020B0604030504040204" pitchFamily="34" charset="-128"/>
              <a:ea typeface="Meiryo" panose="020B0604030504040204" pitchFamily="34" charset="-128"/>
            </a:endParaRPr>
          </a:p>
        </p:txBody>
      </p:sp>
      <p:sp>
        <p:nvSpPr>
          <p:cNvPr id="7" name="スライド番号プレースホルダー 6">
            <a:extLst>
              <a:ext uri="{FF2B5EF4-FFF2-40B4-BE49-F238E27FC236}">
                <a16:creationId xmlns:a16="http://schemas.microsoft.com/office/drawing/2014/main" id="{D975BF9C-8FA4-B927-04A6-084EBD97D96A}"/>
              </a:ext>
            </a:extLst>
          </p:cNvPr>
          <p:cNvSpPr>
            <a:spLocks noGrp="1"/>
          </p:cNvSpPr>
          <p:nvPr>
            <p:ph type="sldNum" sz="quarter" idx="12"/>
          </p:nvPr>
        </p:nvSpPr>
        <p:spPr/>
        <p:txBody>
          <a:bodyPr/>
          <a:lstStyle/>
          <a:p>
            <a:fld id="{817CEEB7-580C-2140-A2E5-CC3095A77B0A}" type="slidenum">
              <a:rPr lang="en-US" smtClean="0"/>
              <a:t>17</a:t>
            </a:fld>
            <a:endParaRPr lang="en-US"/>
          </a:p>
        </p:txBody>
      </p:sp>
    </p:spTree>
    <p:extLst>
      <p:ext uri="{BB962C8B-B14F-4D97-AF65-F5344CB8AC3E}">
        <p14:creationId xmlns:p14="http://schemas.microsoft.com/office/powerpoint/2010/main" val="1979063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C4CFAC-3AB3-4CC2-9046-6F5EC1947760}"/>
              </a:ext>
            </a:extLst>
          </p:cNvPr>
          <p:cNvSpPr/>
          <p:nvPr/>
        </p:nvSpPr>
        <p:spPr>
          <a:xfrm>
            <a:off x="279918" y="534025"/>
            <a:ext cx="8864082" cy="4031873"/>
          </a:xfrm>
          <a:prstGeom prst="rect">
            <a:avLst/>
          </a:prstGeom>
        </p:spPr>
        <p:txBody>
          <a:bodyPr wrap="square">
            <a:spAutoFit/>
          </a:bodyPr>
          <a:lstStyle/>
          <a:p>
            <a:r>
              <a:rPr lang="en-US" altLang="ja-JP" sz="4400" b="1" dirty="0">
                <a:latin typeface="Meiryo" panose="020B0604030504040204" pitchFamily="34" charset="-128"/>
                <a:ea typeface="Meiryo" panose="020B0604030504040204" pitchFamily="34" charset="-128"/>
              </a:rPr>
              <a:t>	</a:t>
            </a:r>
            <a:r>
              <a:rPr lang="ja-JP" altLang="en-US" sz="4400" b="1" dirty="0">
                <a:latin typeface="Meiryo" panose="020B0604030504040204" pitchFamily="34" charset="-128"/>
                <a:ea typeface="Meiryo" panose="020B0604030504040204" pitchFamily="34" charset="-128"/>
              </a:rPr>
              <a:t>　教員免許（学生便覧</a:t>
            </a:r>
            <a:r>
              <a:rPr lang="en-US" altLang="ja-JP" sz="4400" b="1" dirty="0">
                <a:latin typeface="Meiryo" panose="020B0604030504040204" pitchFamily="34" charset="-128"/>
                <a:ea typeface="Meiryo" panose="020B0604030504040204" pitchFamily="34" charset="-128"/>
              </a:rPr>
              <a:t>14p</a:t>
            </a:r>
            <a:r>
              <a:rPr lang="ja-JP" altLang="en-US" sz="4400" b="1" dirty="0">
                <a:latin typeface="Meiryo" panose="020B0604030504040204" pitchFamily="34" charset="-128"/>
                <a:ea typeface="Meiryo" panose="020B0604030504040204" pitchFamily="34" charset="-128"/>
              </a:rPr>
              <a:t>～）</a:t>
            </a:r>
            <a:endParaRPr lang="en-US" altLang="ja-JP" sz="4400" b="1" dirty="0">
              <a:latin typeface="Meiryo" panose="020B0604030504040204" pitchFamily="34" charset="-128"/>
              <a:ea typeface="Meiryo" panose="020B0604030504040204" pitchFamily="34" charset="-128"/>
            </a:endParaRPr>
          </a:p>
          <a:p>
            <a:endParaRPr lang="en-US" altLang="ja-JP" sz="3600" b="1" dirty="0">
              <a:latin typeface="Meiryo" panose="020B0604030504040204" pitchFamily="34" charset="-128"/>
              <a:ea typeface="Meiryo" panose="020B0604030504040204" pitchFamily="34" charset="-128"/>
            </a:endParaRPr>
          </a:p>
          <a:p>
            <a:r>
              <a:rPr lang="ja-JP" altLang="en-US" sz="3600" b="1" dirty="0">
                <a:latin typeface="Meiryo" panose="020B0604030504040204" pitchFamily="34" charset="-128"/>
                <a:ea typeface="Meiryo" panose="020B0604030504040204" pitchFamily="34" charset="-128"/>
              </a:rPr>
              <a:t>教員免許（専修免許）について</a:t>
            </a:r>
            <a:endParaRPr lang="en-US" altLang="ja-JP" sz="3600" b="1" dirty="0">
              <a:latin typeface="Meiryo" panose="020B0604030504040204" pitchFamily="34" charset="-128"/>
              <a:ea typeface="Meiryo" panose="020B0604030504040204" pitchFamily="34" charset="-128"/>
            </a:endParaRPr>
          </a:p>
          <a:p>
            <a:r>
              <a:rPr lang="ja-JP" altLang="en-US" sz="3600" b="1" dirty="0">
                <a:latin typeface="Meiryo" panose="020B0604030504040204" pitchFamily="34" charset="-128"/>
                <a:ea typeface="Meiryo" panose="020B0604030504040204" pitchFamily="34" charset="-128"/>
              </a:rPr>
              <a:t>・　中・高　（数学、理科）</a:t>
            </a:r>
            <a:endParaRPr lang="en-US" altLang="ja-JP" sz="3600" b="1" dirty="0">
              <a:latin typeface="Meiryo" panose="020B0604030504040204" pitchFamily="34" charset="-128"/>
              <a:ea typeface="Meiryo" panose="020B0604030504040204" pitchFamily="34" charset="-128"/>
            </a:endParaRPr>
          </a:p>
          <a:p>
            <a:r>
              <a:rPr lang="ja-JP" altLang="en-US" sz="3600" b="1" dirty="0">
                <a:latin typeface="Meiryo" panose="020B0604030504040204" pitchFamily="34" charset="-128"/>
                <a:ea typeface="Meiryo" panose="020B0604030504040204" pitchFamily="34" charset="-128"/>
              </a:rPr>
              <a:t>・　高　（情報、工業）</a:t>
            </a:r>
            <a:endParaRPr lang="en-US" altLang="ja-JP" sz="3600" b="1" dirty="0">
              <a:latin typeface="Meiryo" panose="020B0604030504040204" pitchFamily="34" charset="-128"/>
              <a:ea typeface="Meiryo" panose="020B0604030504040204" pitchFamily="34" charset="-128"/>
            </a:endParaRPr>
          </a:p>
          <a:p>
            <a:endParaRPr lang="en-US" altLang="ja-JP" sz="3600" b="1" dirty="0">
              <a:latin typeface="Meiryo" panose="020B0604030504040204" pitchFamily="34" charset="-128"/>
              <a:ea typeface="Meiryo" panose="020B0604030504040204" pitchFamily="34" charset="-128"/>
            </a:endParaRPr>
          </a:p>
          <a:p>
            <a:endParaRPr lang="en-US" altLang="ja-JP" sz="3200" b="1" dirty="0">
              <a:latin typeface="Meiryo" panose="020B0604030504040204" pitchFamily="34" charset="-128"/>
              <a:ea typeface="Meiryo" panose="020B0604030504040204" pitchFamily="34" charset="-128"/>
            </a:endParaRPr>
          </a:p>
        </p:txBody>
      </p:sp>
      <p:sp>
        <p:nvSpPr>
          <p:cNvPr id="4" name="スライド番号プレースホルダー 3">
            <a:extLst>
              <a:ext uri="{FF2B5EF4-FFF2-40B4-BE49-F238E27FC236}">
                <a16:creationId xmlns:a16="http://schemas.microsoft.com/office/drawing/2014/main" id="{656452C1-73AE-EBF2-CA87-0CAFB3978AEC}"/>
              </a:ext>
            </a:extLst>
          </p:cNvPr>
          <p:cNvSpPr>
            <a:spLocks noGrp="1"/>
          </p:cNvSpPr>
          <p:nvPr>
            <p:ph type="sldNum" sz="quarter" idx="12"/>
          </p:nvPr>
        </p:nvSpPr>
        <p:spPr/>
        <p:txBody>
          <a:bodyPr/>
          <a:lstStyle/>
          <a:p>
            <a:fld id="{817CEEB7-580C-2140-A2E5-CC3095A77B0A}" type="slidenum">
              <a:rPr lang="en-US" smtClean="0"/>
              <a:t>18</a:t>
            </a:fld>
            <a:endParaRPr lang="en-US"/>
          </a:p>
        </p:txBody>
      </p:sp>
    </p:spTree>
    <p:extLst>
      <p:ext uri="{BB962C8B-B14F-4D97-AF65-F5344CB8AC3E}">
        <p14:creationId xmlns:p14="http://schemas.microsoft.com/office/powerpoint/2010/main" val="4191368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4B9A6EB-5802-4552-A413-D602B455ACE2}"/>
              </a:ext>
            </a:extLst>
          </p:cNvPr>
          <p:cNvSpPr/>
          <p:nvPr/>
        </p:nvSpPr>
        <p:spPr>
          <a:xfrm>
            <a:off x="300086" y="142511"/>
            <a:ext cx="8843914" cy="6647974"/>
          </a:xfrm>
          <a:prstGeom prst="rect">
            <a:avLst/>
          </a:prstGeom>
        </p:spPr>
        <p:txBody>
          <a:bodyPr wrap="square">
            <a:spAutoFit/>
          </a:bodyPr>
          <a:lstStyle/>
          <a:p>
            <a:pPr algn="ctr"/>
            <a:r>
              <a:rPr lang="ja-JP" altLang="en-US" sz="4000" b="1" dirty="0">
                <a:latin typeface="Meiryo" panose="020B0604030504040204" pitchFamily="34" charset="-128"/>
                <a:ea typeface="Meiryo" panose="020B0604030504040204" pitchFamily="34" charset="-128"/>
              </a:rPr>
              <a:t>その他</a:t>
            </a:r>
            <a:endParaRPr lang="en-US" altLang="ja-JP" sz="4000" b="1" dirty="0">
              <a:latin typeface="Meiryo" panose="020B0604030504040204" pitchFamily="34" charset="-128"/>
              <a:ea typeface="Meiryo" panose="020B0604030504040204" pitchFamily="34" charset="-128"/>
            </a:endParaRPr>
          </a:p>
          <a:p>
            <a:endParaRPr lang="en-US" altLang="ja-JP" b="1" dirty="0">
              <a:latin typeface="Meiryo" panose="020B0604030504040204" pitchFamily="34" charset="-128"/>
              <a:ea typeface="Meiryo" panose="020B0604030504040204" pitchFamily="34" charset="-128"/>
            </a:endParaRPr>
          </a:p>
          <a:p>
            <a:r>
              <a:rPr lang="ja-JP" altLang="en-US" sz="3200" b="1" dirty="0"/>
              <a:t>・車での通学を希望する場合</a:t>
            </a:r>
            <a:endParaRPr lang="en-US" altLang="ja-JP" sz="3200" b="1" dirty="0"/>
          </a:p>
          <a:p>
            <a:r>
              <a:rPr lang="ja-JP" altLang="en-US" sz="3200" b="1" dirty="0"/>
              <a:t>「もみじ</a:t>
            </a:r>
            <a:r>
              <a:rPr lang="en-US" altLang="ja-JP" sz="3200" b="1" dirty="0"/>
              <a:t>Top</a:t>
            </a:r>
            <a:r>
              <a:rPr lang="ja-JP" altLang="en-US" sz="3200" b="1" dirty="0"/>
              <a:t>」→　「学生生活のサポート」→「各種案内手続」→　「構内駐車場利用申請」</a:t>
            </a:r>
            <a:endParaRPr lang="en-US" altLang="ja-JP" sz="3200" b="1" dirty="0"/>
          </a:p>
          <a:p>
            <a:r>
              <a:rPr lang="ja-JP" altLang="en-US" sz="3200" b="1" dirty="0">
                <a:solidFill>
                  <a:srgbClr val="FF0000"/>
                </a:solidFill>
              </a:rPr>
              <a:t>　</a:t>
            </a:r>
            <a:r>
              <a:rPr lang="en-US" altLang="ja-JP" sz="3200" b="1" dirty="0">
                <a:solidFill>
                  <a:srgbClr val="FF0000"/>
                </a:solidFill>
              </a:rPr>
              <a:t>※</a:t>
            </a:r>
            <a:r>
              <a:rPr lang="ja-JP" altLang="en-US" sz="3200" b="1" dirty="0">
                <a:solidFill>
                  <a:srgbClr val="FF0000"/>
                </a:solidFill>
              </a:rPr>
              <a:t>交通安全講習会の受講が必要</a:t>
            </a:r>
            <a:endParaRPr lang="en-US" altLang="ja-JP" sz="3200" b="1" dirty="0">
              <a:solidFill>
                <a:srgbClr val="FF0000"/>
              </a:solidFill>
            </a:endParaRPr>
          </a:p>
          <a:p>
            <a:endParaRPr lang="en-US" altLang="ja-JP" b="1" dirty="0"/>
          </a:p>
          <a:p>
            <a:r>
              <a:rPr lang="ja-JP" altLang="en-US" sz="3200" b="1" dirty="0"/>
              <a:t>・自転車，自動二輪・原動機付自転車での通学を希望する場合</a:t>
            </a:r>
            <a:endParaRPr lang="en-US" altLang="ja-JP" sz="3200" b="1" dirty="0"/>
          </a:p>
          <a:p>
            <a:r>
              <a:rPr lang="ja-JP" altLang="en-US" sz="3200" b="1" dirty="0"/>
              <a:t>→各プログラムの支援室で自転車，自動二輪・原動機付自転車を登録する必要があります。</a:t>
            </a:r>
            <a:endParaRPr lang="en-US" altLang="ja-JP" sz="4000" b="1" dirty="0"/>
          </a:p>
          <a:p>
            <a:endParaRPr lang="en-US" altLang="ja-JP" b="1" dirty="0"/>
          </a:p>
          <a:p>
            <a:r>
              <a:rPr lang="ja-JP" altLang="en-US" sz="3200" b="1" dirty="0"/>
              <a:t>・情報セキュリティ　コンプライアンス講習</a:t>
            </a:r>
            <a:endParaRPr lang="en-US" altLang="ja-JP" sz="3200" b="1" dirty="0"/>
          </a:p>
          <a:p>
            <a:r>
              <a:rPr lang="ja-JP" altLang="en-US" sz="3200" b="1" dirty="0"/>
              <a:t>→「もみじ」で確認してください。</a:t>
            </a:r>
            <a:r>
              <a:rPr lang="ja-JP" altLang="en-US" sz="4000" b="1" dirty="0"/>
              <a:t>　</a:t>
            </a:r>
          </a:p>
        </p:txBody>
      </p:sp>
      <p:sp>
        <p:nvSpPr>
          <p:cNvPr id="5" name="スライド番号プレースホルダー 4">
            <a:extLst>
              <a:ext uri="{FF2B5EF4-FFF2-40B4-BE49-F238E27FC236}">
                <a16:creationId xmlns:a16="http://schemas.microsoft.com/office/drawing/2014/main" id="{8401F285-6637-D685-983E-82E3A222A556}"/>
              </a:ext>
            </a:extLst>
          </p:cNvPr>
          <p:cNvSpPr>
            <a:spLocks noGrp="1"/>
          </p:cNvSpPr>
          <p:nvPr>
            <p:ph type="sldNum" sz="quarter" idx="12"/>
          </p:nvPr>
        </p:nvSpPr>
        <p:spPr/>
        <p:txBody>
          <a:bodyPr/>
          <a:lstStyle/>
          <a:p>
            <a:fld id="{817CEEB7-580C-2140-A2E5-CC3095A77B0A}" type="slidenum">
              <a:rPr lang="en-US" smtClean="0"/>
              <a:t>19</a:t>
            </a:fld>
            <a:endParaRPr lang="en-US"/>
          </a:p>
        </p:txBody>
      </p:sp>
    </p:spTree>
    <p:extLst>
      <p:ext uri="{BB962C8B-B14F-4D97-AF65-F5344CB8AC3E}">
        <p14:creationId xmlns:p14="http://schemas.microsoft.com/office/powerpoint/2010/main" val="3865073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4B9A6EB-5802-4552-A413-D602B455ACE2}"/>
              </a:ext>
            </a:extLst>
          </p:cNvPr>
          <p:cNvSpPr/>
          <p:nvPr/>
        </p:nvSpPr>
        <p:spPr>
          <a:xfrm>
            <a:off x="178166" y="178832"/>
            <a:ext cx="8843914" cy="6247864"/>
          </a:xfrm>
          <a:prstGeom prst="rect">
            <a:avLst/>
          </a:prstGeom>
        </p:spPr>
        <p:txBody>
          <a:bodyPr wrap="square">
            <a:spAutoFit/>
          </a:bodyPr>
          <a:lstStyle/>
          <a:p>
            <a:pPr algn="ctr"/>
            <a:r>
              <a:rPr lang="ja-JP" altLang="en-US" sz="4000" b="1" dirty="0">
                <a:latin typeface="Meiryo" panose="020B0604030504040204" pitchFamily="34" charset="-128"/>
                <a:ea typeface="Meiryo" panose="020B0604030504040204" pitchFamily="34" charset="-128"/>
              </a:rPr>
              <a:t>その他</a:t>
            </a:r>
            <a:endParaRPr lang="en-US" altLang="ja-JP" sz="4000" b="1" dirty="0">
              <a:latin typeface="Meiryo" panose="020B0604030504040204" pitchFamily="34" charset="-128"/>
              <a:ea typeface="Meiryo" panose="020B0604030504040204" pitchFamily="34" charset="-128"/>
            </a:endParaRPr>
          </a:p>
          <a:p>
            <a:endParaRPr lang="en-US" altLang="ja-JP" sz="3200" b="1" dirty="0"/>
          </a:p>
          <a:p>
            <a:r>
              <a:rPr lang="ja-JP" altLang="en-US" sz="3200" b="1" dirty="0"/>
              <a:t>・様々な情報が日々更新されますので、「もみじ</a:t>
            </a:r>
            <a:r>
              <a:rPr lang="en-US" altLang="ja-JP" sz="3200" b="1" dirty="0"/>
              <a:t>Top</a:t>
            </a:r>
            <a:r>
              <a:rPr lang="ja-JP" altLang="en-US" sz="3200" b="1" dirty="0"/>
              <a:t>」や「</a:t>
            </a:r>
            <a:r>
              <a:rPr lang="en-US" altLang="ja-JP" sz="3200" b="1" dirty="0"/>
              <a:t>My</a:t>
            </a:r>
            <a:r>
              <a:rPr lang="ja-JP" altLang="en-US" sz="3200" b="1" dirty="0"/>
              <a:t>もみじ」を定期的にみる習慣をつけてください。</a:t>
            </a:r>
            <a:endParaRPr lang="en-US" altLang="ja-JP" sz="3200" b="1" dirty="0"/>
          </a:p>
          <a:p>
            <a:endParaRPr lang="en-US" altLang="ja-JP" sz="3200" b="1" dirty="0"/>
          </a:p>
          <a:p>
            <a:r>
              <a:rPr lang="en-US" altLang="ja-JP" sz="3600" b="1" u="sng" dirty="0">
                <a:solidFill>
                  <a:srgbClr val="FF0000"/>
                </a:solidFill>
              </a:rPr>
              <a:t>※1</a:t>
            </a:r>
            <a:r>
              <a:rPr lang="ja-JP" altLang="en-US" sz="3600" b="1" u="sng" dirty="0">
                <a:solidFill>
                  <a:srgbClr val="FF0000"/>
                </a:solidFill>
              </a:rPr>
              <a:t>日に</a:t>
            </a:r>
            <a:r>
              <a:rPr lang="en-US" altLang="ja-JP" sz="3600" b="1" u="sng" dirty="0">
                <a:solidFill>
                  <a:srgbClr val="FF0000"/>
                </a:solidFill>
              </a:rPr>
              <a:t>1</a:t>
            </a:r>
            <a:r>
              <a:rPr lang="ja-JP" altLang="en-US" sz="3600" b="1" u="sng" dirty="0">
                <a:solidFill>
                  <a:srgbClr val="FF0000"/>
                </a:solidFill>
              </a:rPr>
              <a:t>度は「</a:t>
            </a:r>
            <a:r>
              <a:rPr lang="en-US" altLang="ja-JP" sz="3600" b="1" u="sng" dirty="0">
                <a:solidFill>
                  <a:srgbClr val="FF0000"/>
                </a:solidFill>
              </a:rPr>
              <a:t>My</a:t>
            </a:r>
            <a:r>
              <a:rPr lang="ja-JP" altLang="en-US" sz="3600" b="1" u="sng" dirty="0">
                <a:solidFill>
                  <a:srgbClr val="FF0000"/>
                </a:solidFill>
              </a:rPr>
              <a:t>もみじ」を必ず確認してください。</a:t>
            </a:r>
            <a:endParaRPr lang="en-US" altLang="ja-JP" sz="3600" b="1" u="sng" dirty="0">
              <a:solidFill>
                <a:srgbClr val="FF0000"/>
              </a:solidFill>
            </a:endParaRPr>
          </a:p>
          <a:p>
            <a:endParaRPr lang="en-US" altLang="ja-JP" sz="3200" b="1" dirty="0"/>
          </a:p>
          <a:p>
            <a:r>
              <a:rPr lang="ja-JP" altLang="en-US" sz="3200" b="1" dirty="0"/>
              <a:t>・個別の授業は、シラバスを確認してください。</a:t>
            </a:r>
            <a:endParaRPr lang="en-US" altLang="ja-JP" sz="3200" b="1" dirty="0"/>
          </a:p>
          <a:p>
            <a:endParaRPr lang="en-US" altLang="ja-JP" sz="3200" b="1" dirty="0"/>
          </a:p>
          <a:p>
            <a:pPr algn="ctr"/>
            <a:r>
              <a:rPr lang="ja-JP" altLang="en-US" sz="3200" b="1" dirty="0"/>
              <a:t>連絡事項は以上です。</a:t>
            </a:r>
            <a:endParaRPr lang="en-US" altLang="ja-JP" sz="3200" b="1" dirty="0"/>
          </a:p>
        </p:txBody>
      </p:sp>
      <p:sp>
        <p:nvSpPr>
          <p:cNvPr id="5" name="スライド番号プレースホルダー 4">
            <a:extLst>
              <a:ext uri="{FF2B5EF4-FFF2-40B4-BE49-F238E27FC236}">
                <a16:creationId xmlns:a16="http://schemas.microsoft.com/office/drawing/2014/main" id="{C6A5D8E1-36DE-3C75-0211-A2B0D3683925}"/>
              </a:ext>
            </a:extLst>
          </p:cNvPr>
          <p:cNvSpPr>
            <a:spLocks noGrp="1"/>
          </p:cNvSpPr>
          <p:nvPr>
            <p:ph type="sldNum" sz="quarter" idx="12"/>
          </p:nvPr>
        </p:nvSpPr>
        <p:spPr/>
        <p:txBody>
          <a:bodyPr/>
          <a:lstStyle/>
          <a:p>
            <a:fld id="{817CEEB7-580C-2140-A2E5-CC3095A77B0A}" type="slidenum">
              <a:rPr lang="en-US" smtClean="0"/>
              <a:t>20</a:t>
            </a:fld>
            <a:endParaRPr lang="en-US"/>
          </a:p>
        </p:txBody>
      </p:sp>
    </p:spTree>
    <p:extLst>
      <p:ext uri="{BB962C8B-B14F-4D97-AF65-F5344CB8AC3E}">
        <p14:creationId xmlns:p14="http://schemas.microsoft.com/office/powerpoint/2010/main" val="20417009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イオン">
  <a:themeElements>
    <a:clrScheme name="イオン">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イオン">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イオン">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3389</TotalTime>
  <Words>3973</Words>
  <Application>Microsoft Office PowerPoint</Application>
  <PresentationFormat>画面に合わせる (4:3)</PresentationFormat>
  <Paragraphs>255</Paragraphs>
  <Slides>20</Slides>
  <Notes>20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20</vt:i4>
      </vt:variant>
    </vt:vector>
  </HeadingPairs>
  <TitlesOfParts>
    <vt:vector size="25" baseType="lpstr">
      <vt:lpstr>Meiryo</vt:lpstr>
      <vt:lpstr>游ゴシック</vt:lpstr>
      <vt:lpstr>Century Gothic</vt:lpstr>
      <vt:lpstr>Wingdings 3</vt:lpstr>
      <vt:lpstr>イオン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Jun Wasaki</dc:creator>
  <cp:lastModifiedBy>明田　和大</cp:lastModifiedBy>
  <cp:revision>246</cp:revision>
  <cp:lastPrinted>2026-03-24T05:06:52Z</cp:lastPrinted>
  <dcterms:created xsi:type="dcterms:W3CDTF">2019-01-23T00:34:30Z</dcterms:created>
  <dcterms:modified xsi:type="dcterms:W3CDTF">2026-09-16T05:20:59Z</dcterms:modified>
</cp:coreProperties>
</file>