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1"/>
  </p:sldMasterIdLst>
  <p:notesMasterIdLst>
    <p:notesMasterId r:id="rId3"/>
  </p:notesMasterIdLst>
  <p:sldIdLst>
    <p:sldId id="264" r:id="rId2"/>
  </p:sldIdLst>
  <p:sldSz cx="7775575" cy="10907713"/>
  <p:notesSz cx="6858000" cy="994568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23C5B"/>
    <a:srgbClr val="595757"/>
    <a:srgbClr val="35B597"/>
    <a:srgbClr val="EC6D81"/>
    <a:srgbClr val="E40081"/>
    <a:srgbClr val="231815"/>
    <a:srgbClr val="221814"/>
    <a:srgbClr val="751C35"/>
    <a:srgbClr val="E94708"/>
    <a:srgbClr val="906E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210" y="-10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799" cy="499011"/>
          </a:xfrm>
          <a:prstGeom prst="rect">
            <a:avLst/>
          </a:prstGeom>
        </p:spPr>
        <p:txBody>
          <a:bodyPr vert="horz" lIns="91880" tIns="45940" rIns="91880" bIns="4594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6" y="0"/>
            <a:ext cx="2971799" cy="499011"/>
          </a:xfrm>
          <a:prstGeom prst="rect">
            <a:avLst/>
          </a:prstGeom>
        </p:spPr>
        <p:txBody>
          <a:bodyPr vert="horz" lIns="91880" tIns="45940" rIns="91880" bIns="4594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2016/11/22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2025" y="1241425"/>
            <a:ext cx="2393950" cy="335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0" tIns="45940" rIns="91880" bIns="4594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4"/>
            <a:ext cx="5486400" cy="3916114"/>
          </a:xfrm>
          <a:prstGeom prst="rect">
            <a:avLst/>
          </a:prstGeom>
        </p:spPr>
        <p:txBody>
          <a:bodyPr vert="horz" lIns="91880" tIns="45940" rIns="91880" bIns="4594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6680"/>
            <a:ext cx="2971799" cy="499010"/>
          </a:xfrm>
          <a:prstGeom prst="rect">
            <a:avLst/>
          </a:prstGeom>
        </p:spPr>
        <p:txBody>
          <a:bodyPr vert="horz" lIns="91880" tIns="45940" rIns="91880" bIns="4594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6" y="9446680"/>
            <a:ext cx="2971799" cy="499010"/>
          </a:xfrm>
          <a:prstGeom prst="rect">
            <a:avLst/>
          </a:prstGeom>
        </p:spPr>
        <p:txBody>
          <a:bodyPr vert="horz" lIns="91880" tIns="45940" rIns="91880" bIns="4594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11/22/2016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&lt;#&gt;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233" y="6350"/>
            <a:ext cx="7783747" cy="109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672038" y="3278858"/>
            <a:ext cx="6458819" cy="3618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講演：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１．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急性期病院の理学療法士の立場から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　（カリキュラムコード</a:t>
            </a:r>
            <a:r>
              <a:rPr lang="en-US" altLang="ja-JP" sz="1400" dirty="0">
                <a:latin typeface="MS PGothic" pitchFamily="34" charset="-128"/>
                <a:ea typeface="MS PGothic" pitchFamily="34" charset="-128"/>
              </a:rPr>
              <a:t>10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）</a:t>
            </a:r>
            <a:endParaRPr lang="en-US" altLang="ja-JP" sz="1400" b="1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　　広島市立安佐市民病院　リハビリテーション科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　　理学療法士（心臓リハビリテーション指導士）　若林　昌司　先生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endParaRPr lang="en-US" altLang="zh-CN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２．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在宅・施設の理学療法士の立場から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　（カリキュラムコード</a:t>
            </a:r>
            <a:r>
              <a:rPr lang="en-US" altLang="ja-JP" sz="1400" dirty="0">
                <a:latin typeface="MS PGothic" pitchFamily="34" charset="-128"/>
                <a:ea typeface="MS PGothic" pitchFamily="34" charset="-128"/>
              </a:rPr>
              <a:t>80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）</a:t>
            </a:r>
            <a:endParaRPr lang="en-US" altLang="ja-JP" sz="1400" b="1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　　医療法人社団</a:t>
            </a:r>
            <a:r>
              <a:rPr lang="ja-JP" altLang="en-US" sz="1600" dirty="0" err="1">
                <a:latin typeface="MS PGothic" pitchFamily="34" charset="-128"/>
                <a:ea typeface="MS PGothic" pitchFamily="34" charset="-128"/>
              </a:rPr>
              <a:t>た</a:t>
            </a: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つき会菅田医院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　　理学療法士（心臓リハビリテーション指導士）　坪田　雅　先生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endParaRPr lang="en-US" altLang="zh-CN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３．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当院看護師の心臓リハビリテーションとの関わり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　（カリキュラムコード</a:t>
            </a:r>
            <a:r>
              <a:rPr lang="en-US" altLang="ja-JP" sz="1400" dirty="0">
                <a:latin typeface="MS PGothic" pitchFamily="34" charset="-128"/>
                <a:ea typeface="MS PGothic" pitchFamily="34" charset="-128"/>
              </a:rPr>
              <a:t>13</a:t>
            </a:r>
            <a:r>
              <a:rPr lang="ja-JP" altLang="en-US" sz="1400" dirty="0">
                <a:latin typeface="MS PGothic" pitchFamily="34" charset="-128"/>
                <a:ea typeface="MS PGothic" pitchFamily="34" charset="-128"/>
              </a:rPr>
              <a:t>）</a:t>
            </a:r>
            <a:endParaRPr lang="en-US" altLang="ja-JP" sz="1400" b="1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　　中国労災病院　慢性心不全看護認定看護師　近下　かおり　先生</a:t>
            </a:r>
            <a:endParaRPr lang="zh-CN" altLang="en-US" sz="1600" dirty="0">
              <a:latin typeface="MS PGothic" pitchFamily="34" charset="-128"/>
              <a:ea typeface="MS PGothic" pitchFamily="34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953210" y="7026251"/>
            <a:ext cx="5881299" cy="288200"/>
            <a:chOff x="896938" y="2960688"/>
            <a:chExt cx="5881299" cy="288200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938" y="2960688"/>
              <a:ext cx="1429472" cy="262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8765" y="2986088"/>
              <a:ext cx="1429472" cy="262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116" y="8806354"/>
            <a:ext cx="6120000" cy="7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752140" y="7443091"/>
            <a:ext cx="4254691" cy="120032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開催日　：　</a:t>
            </a:r>
            <a:r>
              <a:rPr lang="ja-JP" altLang="en-US" sz="1600" b="1" spc="300" dirty="0">
                <a:latin typeface="MS PGothic" pitchFamily="34" charset="-128"/>
                <a:ea typeface="MS PGothic" pitchFamily="34" charset="-128"/>
              </a:rPr>
              <a:t>平成</a:t>
            </a:r>
            <a:r>
              <a:rPr lang="en-US" altLang="ja-JP" sz="1600" b="1" spc="300" dirty="0">
                <a:latin typeface="MS PGothic" pitchFamily="34" charset="-128"/>
                <a:ea typeface="MS PGothic" pitchFamily="34" charset="-128"/>
              </a:rPr>
              <a:t>28</a:t>
            </a:r>
            <a:r>
              <a:rPr lang="ja-JP" altLang="en-US" sz="1600" b="1" spc="300" dirty="0">
                <a:latin typeface="MS PGothic" pitchFamily="34" charset="-128"/>
                <a:ea typeface="MS PGothic" pitchFamily="34" charset="-128"/>
              </a:rPr>
              <a:t>年</a:t>
            </a:r>
            <a:r>
              <a:rPr lang="en-US" altLang="ja-JP" sz="1600" b="1" spc="300" dirty="0">
                <a:latin typeface="MS PGothic" pitchFamily="34" charset="-128"/>
                <a:ea typeface="MS PGothic" pitchFamily="34" charset="-128"/>
              </a:rPr>
              <a:t>12</a:t>
            </a:r>
            <a:r>
              <a:rPr lang="ja-JP" altLang="en-US" sz="1600" b="1" spc="300" dirty="0">
                <a:latin typeface="MS PGothic" pitchFamily="34" charset="-128"/>
                <a:ea typeface="MS PGothic" pitchFamily="34" charset="-128"/>
              </a:rPr>
              <a:t>月</a:t>
            </a:r>
            <a:r>
              <a:rPr lang="en-US" altLang="ja-JP" sz="1600" b="1" spc="300" dirty="0">
                <a:latin typeface="MS PGothic" pitchFamily="34" charset="-128"/>
                <a:ea typeface="MS PGothic" pitchFamily="34" charset="-128"/>
              </a:rPr>
              <a:t>15</a:t>
            </a:r>
            <a:r>
              <a:rPr lang="ja-JP" altLang="en-US" sz="1600" b="1" spc="300" dirty="0">
                <a:latin typeface="MS PGothic" pitchFamily="34" charset="-128"/>
                <a:ea typeface="MS PGothic" pitchFamily="34" charset="-128"/>
              </a:rPr>
              <a:t>日（木）</a:t>
            </a:r>
            <a:endParaRPr lang="en-US" altLang="ja-JP" sz="1600" b="1" spc="3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spc="1300" dirty="0">
                <a:latin typeface="MS PGothic" pitchFamily="34" charset="-128"/>
                <a:ea typeface="MS PGothic" pitchFamily="34" charset="-128"/>
              </a:rPr>
              <a:t>時刻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：　</a:t>
            </a:r>
            <a:r>
              <a:rPr lang="en-US" altLang="ja-JP" sz="1600" b="1" dirty="0">
                <a:latin typeface="MS PGothic" pitchFamily="34" charset="-128"/>
                <a:ea typeface="MS PGothic" pitchFamily="34" charset="-128"/>
              </a:rPr>
              <a:t>18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600" b="1" dirty="0">
                <a:latin typeface="MS PGothic" pitchFamily="34" charset="-128"/>
                <a:ea typeface="MS PGothic" pitchFamily="34" charset="-128"/>
              </a:rPr>
              <a:t>30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　～　</a:t>
            </a:r>
            <a:r>
              <a:rPr lang="en-US" altLang="ja-JP" sz="1600" b="1" dirty="0">
                <a:latin typeface="MS PGothic" pitchFamily="34" charset="-128"/>
                <a:ea typeface="MS PGothic" pitchFamily="34" charset="-128"/>
              </a:rPr>
              <a:t>20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600" b="1" dirty="0">
                <a:latin typeface="MS PGothic" pitchFamily="34" charset="-128"/>
                <a:ea typeface="MS PGothic" pitchFamily="34" charset="-128"/>
              </a:rPr>
              <a:t>00</a:t>
            </a:r>
          </a:p>
          <a:p>
            <a:pPr>
              <a:lnSpc>
                <a:spcPct val="150000"/>
              </a:lnSpc>
            </a:pPr>
            <a:r>
              <a:rPr lang="ja-JP" altLang="en-US" sz="1600" b="1" spc="1300" dirty="0">
                <a:latin typeface="MS PGothic" pitchFamily="34" charset="-128"/>
                <a:ea typeface="MS PGothic" pitchFamily="34" charset="-128"/>
              </a:rPr>
              <a:t>場所</a:t>
            </a:r>
            <a:r>
              <a:rPr lang="ja-JP" altLang="en-US" sz="1600" b="1" dirty="0">
                <a:latin typeface="MS PGothic" pitchFamily="34" charset="-128"/>
                <a:ea typeface="MS PGothic" pitchFamily="34" charset="-128"/>
              </a:rPr>
              <a:t>：　中国労災病院　８階　多目的ホール</a:t>
            </a:r>
            <a:endParaRPr lang="zh-CN" altLang="en-US" sz="1600" b="1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99854" y="9542995"/>
            <a:ext cx="4770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お問い合わせ先：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中国労災病院　総務課　</a:t>
            </a:r>
            <a:r>
              <a:rPr lang="en-US" altLang="ja-JP" sz="1600" dirty="0">
                <a:latin typeface="MS PGothic" pitchFamily="34" charset="-128"/>
                <a:ea typeface="MS PGothic" pitchFamily="34" charset="-128"/>
              </a:rPr>
              <a:t>TEL</a:t>
            </a: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1600" smtClean="0">
                <a:latin typeface="MS PGothic" pitchFamily="34" charset="-128"/>
                <a:ea typeface="MS PGothic" pitchFamily="34" charset="-128"/>
              </a:rPr>
              <a:t>0823-72-7171</a:t>
            </a:r>
            <a:endParaRPr lang="zh-CN" altLang="en-US" sz="16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2955" y="807075"/>
            <a:ext cx="6833062" cy="4308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第</a:t>
            </a:r>
            <a:r>
              <a:rPr lang="en-US" altLang="ja-JP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6</a:t>
            </a:r>
            <a:r>
              <a:rPr lang="ja-JP" altLang="en-US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回　心臓いきいきキャラバン研修会 </a:t>
            </a:r>
            <a:r>
              <a:rPr lang="en-US" altLang="ja-JP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in</a:t>
            </a:r>
            <a:r>
              <a:rPr lang="ja-JP" altLang="en-US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 </a:t>
            </a:r>
            <a:r>
              <a:rPr lang="en-US" altLang="ja-JP" sz="2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23C5B"/>
                </a:solidFill>
                <a:latin typeface="HGPSoeiKakugothicUB" pitchFamily="34" charset="-128"/>
                <a:ea typeface="HGPSoeiKakugothicUB" pitchFamily="34" charset="-128"/>
              </a:rPr>
              <a:t>KURE</a:t>
            </a:r>
            <a:endParaRPr lang="ja-JP" altLang="en-US" sz="22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23C5B"/>
              </a:solidFill>
              <a:latin typeface="HGPSoeiKakugothicUB" pitchFamily="34" charset="-128"/>
              <a:ea typeface="HGPSoeiKakugothicUB" pitchFamily="34" charset="-128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85439" y="1327720"/>
            <a:ext cx="6215163" cy="13439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ts val="4000"/>
              </a:lnSpc>
            </a:pPr>
            <a:r>
              <a:rPr lang="ja-JP" altLang="en-US" sz="3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テーマ　「心臓リハビリって何？」</a:t>
            </a:r>
            <a:endParaRPr lang="en-US" altLang="ja-JP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GPSoeiKakugothicUB" pitchFamily="34" charset="-128"/>
              <a:ea typeface="HGPSoeiKakugothicUB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3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GPSoeiKakugothicUB" pitchFamily="34" charset="-128"/>
                <a:ea typeface="HGPSoeiKakugothicUB" pitchFamily="34" charset="-128"/>
              </a:rPr>
              <a:t>～病院での役割と地域での役割～</a:t>
            </a:r>
          </a:p>
        </p:txBody>
      </p:sp>
      <p:grpSp>
        <p:nvGrpSpPr>
          <p:cNvPr id="57" name="グループ化 56"/>
          <p:cNvGrpSpPr/>
          <p:nvPr/>
        </p:nvGrpSpPr>
        <p:grpSpPr>
          <a:xfrm>
            <a:off x="950865" y="2891231"/>
            <a:ext cx="5881299" cy="288200"/>
            <a:chOff x="896938" y="2960688"/>
            <a:chExt cx="5881299" cy="288200"/>
          </a:xfrm>
        </p:grpSpPr>
        <p:pic>
          <p:nvPicPr>
            <p:cNvPr id="58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938" y="2960688"/>
              <a:ext cx="1429472" cy="262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9" name="Picture 9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48765" y="2986088"/>
              <a:ext cx="1429472" cy="262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TextBox 32"/>
          <p:cNvSpPr txBox="1"/>
          <p:nvPr/>
        </p:nvSpPr>
        <p:spPr>
          <a:xfrm>
            <a:off x="3508360" y="9043803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>
                <a:latin typeface="MS PGothic" pitchFamily="34" charset="-128"/>
                <a:ea typeface="MS PGothic" pitchFamily="34" charset="-128"/>
              </a:rPr>
              <a:t>※</a:t>
            </a:r>
            <a:r>
              <a:rPr lang="ja-JP" altLang="en-US" sz="1600" dirty="0">
                <a:latin typeface="MS PGothic" pitchFamily="34" charset="-128"/>
                <a:ea typeface="MS PGothic" pitchFamily="34" charset="-128"/>
              </a:rPr>
              <a:t>日本医師会生涯教育単位申請中</a:t>
            </a:r>
            <a:endParaRPr lang="en-US" altLang="ja-JP" sz="1600" dirty="0">
              <a:latin typeface="MS PGothic" pitchFamily="34" charset="-128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19423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29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2016-07-29T12:48:25Z</dcterms:created>
  <dcterms:modified xsi:type="dcterms:W3CDTF">2016-11-22T00:04:25Z</dcterms:modified>
</cp:coreProperties>
</file>