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CE3E9-D0C6-4409-AFE6-87659F082D97}" type="datetimeFigureOut">
              <a:rPr kumimoji="1" lang="ja-JP" altLang="en-US" smtClean="0"/>
              <a:pPr/>
              <a:t>2017/1/27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750C5-E801-400E-AC98-7097609A0D9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Users\VW570\AppData\Local\Microsoft\Windows\Temporary Internet Files\Content.IE5\1E969LUG\FullSizeRend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b="9296"/>
          <a:stretch>
            <a:fillRect/>
          </a:stretch>
        </p:blipFill>
        <p:spPr bwMode="auto">
          <a:xfrm>
            <a:off x="0" y="0"/>
            <a:ext cx="6858000" cy="5076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" name="グループ化 7"/>
          <p:cNvGrpSpPr/>
          <p:nvPr/>
        </p:nvGrpSpPr>
        <p:grpSpPr>
          <a:xfrm>
            <a:off x="725260" y="3088705"/>
            <a:ext cx="5427190" cy="1661993"/>
            <a:chOff x="-5928628" y="3088582"/>
            <a:chExt cx="5427190" cy="1661993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-5928628" y="3088582"/>
              <a:ext cx="5427190" cy="1661993"/>
            </a:xfrm>
            <a:prstGeom prst="rect">
              <a:avLst/>
            </a:prstGeom>
            <a:solidFill>
              <a:schemeClr val="bg1">
                <a:alpha val="27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平成</a:t>
              </a:r>
              <a:r>
                <a:rPr lang="en-US" altLang="ja-JP" sz="24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29</a:t>
              </a:r>
              <a:r>
                <a:rPr kumimoji="1" lang="ja-JP" altLang="en-US" sz="24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年</a:t>
              </a:r>
              <a:r>
                <a:rPr lang="en-US" altLang="ja-JP" sz="4000" b="1" dirty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3</a:t>
              </a:r>
              <a:r>
                <a:rPr kumimoji="1" lang="ja-JP" altLang="en-US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月</a:t>
              </a:r>
              <a:r>
                <a:rPr lang="en-US" altLang="ja-JP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1</a:t>
              </a:r>
              <a:r>
                <a:rPr kumimoji="1" lang="ja-JP" altLang="en-US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日</a:t>
              </a:r>
              <a:r>
                <a:rPr kumimoji="1" lang="en-US" altLang="ja-JP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(</a:t>
              </a:r>
              <a:r>
                <a:rPr kumimoji="1" lang="ja-JP" altLang="en-US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水</a:t>
              </a:r>
              <a:r>
                <a:rPr lang="en-US" altLang="ja-JP" sz="4000" b="1" dirty="0" smtClean="0">
                  <a:solidFill>
                    <a:srgbClr val="002060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  <a:latin typeface="HG丸ｺﾞｼｯｸM-PRO" pitchFamily="50" charset="-128"/>
                  <a:ea typeface="HG丸ｺﾞｼｯｸM-PRO" pitchFamily="50" charset="-128"/>
                </a:rPr>
                <a:t>)</a:t>
              </a:r>
            </a:p>
            <a:p>
              <a:endParaRPr lang="en-US" altLang="ja-JP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dirty="0" smtClean="0">
                  <a:solidFill>
                    <a:srgbClr val="002060"/>
                  </a:solidFill>
                  <a:latin typeface="HG丸ｺﾞｼｯｸM-PRO" pitchFamily="50" charset="-128"/>
                  <a:ea typeface="HG丸ｺﾞｼｯｸM-PRO" pitchFamily="50" charset="-128"/>
                </a:rPr>
                <a:t>　</a:t>
              </a:r>
              <a:r>
                <a:rPr lang="ja-JP" altLang="en-US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時間：</a:t>
              </a:r>
              <a:r>
                <a:rPr lang="en-US" altLang="ja-JP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18</a:t>
              </a:r>
              <a:r>
                <a:rPr lang="en-US" altLang="ja-JP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:</a:t>
              </a:r>
              <a:r>
                <a:rPr lang="en-US" altLang="ja-JP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30</a:t>
              </a:r>
              <a:r>
                <a:rPr lang="ja-JP" altLang="en-US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～</a:t>
              </a:r>
              <a:r>
                <a:rPr lang="en-US" altLang="ja-JP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20</a:t>
              </a:r>
              <a:r>
                <a:rPr lang="en-US" altLang="ja-JP" b="1" dirty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:</a:t>
              </a:r>
              <a:r>
                <a:rPr lang="en-US" altLang="ja-JP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00</a:t>
              </a:r>
              <a:endParaRPr kumimoji="1" lang="en-US" altLang="ja-JP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lang="ja-JP" altLang="en-US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　場所：広島大学 広仁会館</a:t>
              </a:r>
              <a:r>
                <a:rPr lang="en-US" altLang="ja-JP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2</a:t>
              </a:r>
              <a:r>
                <a:rPr lang="ja-JP" altLang="en-US" b="1" dirty="0" smtClean="0">
                  <a:solidFill>
                    <a:schemeClr val="bg1"/>
                  </a:solidFill>
                  <a:latin typeface="HG丸ｺﾞｼｯｸM-PRO" pitchFamily="50" charset="-128"/>
                  <a:ea typeface="HG丸ｺﾞｼｯｸM-PRO" pitchFamily="50" charset="-128"/>
                </a:rPr>
                <a:t>階 大会議室</a:t>
              </a:r>
              <a:endParaRPr lang="en-US" altLang="ja-JP" sz="8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endParaRPr lang="en-US" altLang="ja-JP" sz="8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-1574073" y="3589215"/>
              <a:ext cx="1008112" cy="792088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-1501387" y="3714363"/>
              <a:ext cx="84488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 smtClean="0">
                  <a:solidFill>
                    <a:srgbClr val="002060"/>
                  </a:solidFill>
                  <a:latin typeface="HG丸ｺﾞｼｯｸM-PRO" pitchFamily="50" charset="-128"/>
                  <a:ea typeface="HG丸ｺﾞｼｯｸM-PRO" pitchFamily="50" charset="-128"/>
                </a:rPr>
                <a:t>参加費</a:t>
              </a:r>
              <a:endParaRPr kumimoji="1" lang="en-US" altLang="ja-JP" sz="16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  <a:p>
              <a:r>
                <a:rPr kumimoji="1" lang="ja-JP" altLang="en-US" sz="1600" b="1" dirty="0" smtClean="0">
                  <a:solidFill>
                    <a:srgbClr val="002060"/>
                  </a:solidFill>
                  <a:latin typeface="HG丸ｺﾞｼｯｸM-PRO" pitchFamily="50" charset="-128"/>
                  <a:ea typeface="HG丸ｺﾞｼｯｸM-PRO" pitchFamily="50" charset="-128"/>
                </a:rPr>
                <a:t>  無料</a:t>
              </a:r>
              <a:endParaRPr kumimoji="1" lang="ja-JP" altLang="en-US" sz="1600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9" name="テキスト ボックス 8"/>
          <p:cNvSpPr txBox="1"/>
          <p:nvPr/>
        </p:nvSpPr>
        <p:spPr>
          <a:xfrm>
            <a:off x="99392" y="8676456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主催：</a:t>
            </a:r>
            <a:r>
              <a:rPr kumimoji="1" lang="ja-JP" altLang="en-US" sz="17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広島大学病院心不全センター</a:t>
            </a:r>
            <a:r>
              <a:rPr kumimoji="1" lang="ja-JP" altLang="en-US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4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お問い合わせ先　</a:t>
            </a:r>
            <a:r>
              <a:rPr kumimoji="1" lang="en-US" altLang="ja-JP" sz="14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082-257-5711</a:t>
            </a:r>
            <a:endParaRPr kumimoji="1" lang="ja-JP" altLang="en-US" sz="1400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384" y="5220072"/>
            <a:ext cx="6858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教育講演</a:t>
            </a:r>
            <a:r>
              <a:rPr kumimoji="1"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</a:p>
          <a:p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「心不全患者さんをみるあなたに　</a:t>
            </a:r>
            <a:r>
              <a:rPr lang="ja-JP" altLang="en-US" sz="17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－運動療法の意義</a:t>
            </a:r>
            <a:r>
              <a:rPr lang="ja-JP" altLang="en-US" sz="1700" b="1" dirty="0" err="1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 　　</a:t>
            </a:r>
            <a:endParaRPr lang="en-US" altLang="ja-JP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三次地区医療センター 病院長  医師　安信祐治　先生</a:t>
            </a:r>
            <a:endParaRPr lang="en-US" altLang="ja-JP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r"/>
            <a:endParaRPr lang="en-US" altLang="ja-JP" sz="8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一般講演</a:t>
            </a:r>
            <a:r>
              <a:rPr lang="en-US" altLang="ja-JP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r>
              <a:rPr lang="ja-JP" altLang="en-US" sz="2000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心不全患者の生活を支える</a:t>
            </a:r>
            <a:endParaRPr kumimoji="1" lang="en-US" altLang="ja-JP" sz="2000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「地域で行う心臓リハビリテーションの実際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」</a:t>
            </a:r>
            <a:r>
              <a:rPr lang="ja-JP" altLang="en-US" b="1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endParaRPr lang="en-US" altLang="ja-JP" b="1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アマノリハビリテーション</a:t>
            </a:r>
            <a:r>
              <a:rPr lang="ja-JP" altLang="en-US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病院 理学療法士 日山 景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先生</a:t>
            </a:r>
            <a:endParaRPr lang="en-US" altLang="ja-JP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800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lang="ja-JP" altLang="en-US" b="1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心不全増悪予防のために多職種が共有すべき情報」</a:t>
            </a:r>
            <a:endParaRPr lang="en-US" altLang="ja-JP" b="1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広島大学病院診療支援部門　理学療法士　金井 香菜 先生　</a:t>
            </a:r>
            <a:endParaRPr lang="en-US" altLang="ja-JP" sz="1600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852936" y="1460052"/>
            <a:ext cx="2560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し</a:t>
            </a:r>
            <a:endParaRPr kumimoji="1" lang="ja-JP" altLang="en-US" sz="800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16632" y="8028384"/>
            <a:ext cx="6624736" cy="550356"/>
          </a:xfrm>
          <a:prstGeom prst="roundRect">
            <a:avLst/>
          </a:prstGeom>
          <a:noFill/>
          <a:ln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</a:t>
            </a:r>
            <a:r>
              <a:rPr lang="ja-JP" altLang="ja-JP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申し込み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ja-JP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裏面の申し込み用紙で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お申し込み</a:t>
            </a:r>
            <a:r>
              <a:rPr lang="ja-JP" altLang="ja-JP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ください</a:t>
            </a:r>
            <a:r>
              <a:rPr lang="ja-JP" altLang="ja-JP" sz="12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r>
              <a:rPr lang="ja-JP" altLang="en-US" sz="105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05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事前申し込みがなくても</a:t>
            </a:r>
            <a:r>
              <a:rPr lang="ja-JP" altLang="ja-JP" sz="105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当日参加</a:t>
            </a:r>
            <a:r>
              <a:rPr lang="ja-JP" altLang="en-US" sz="105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可）</a:t>
            </a:r>
            <a:endParaRPr lang="en-US" altLang="ja-JP" sz="1050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ja-JP" sz="12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対象者</a:t>
            </a:r>
            <a:r>
              <a:rPr lang="ja-JP" altLang="ja-JP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：広島市近郊の医療・保健・福祉にかかわる関係者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　定員：</a:t>
            </a:r>
            <a:r>
              <a:rPr lang="en-US" altLang="ja-JP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120</a:t>
            </a:r>
            <a:r>
              <a:rPr lang="ja-JP" altLang="en-US" sz="12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名</a:t>
            </a:r>
            <a:endParaRPr lang="en-US" altLang="ja-JP" sz="1200" dirty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8495" y="236640"/>
            <a:ext cx="6461010" cy="266226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kumimoji="1" lang="en-US" altLang="ja-JP" sz="24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7</a:t>
            </a:r>
            <a:r>
              <a:rPr lang="ja-JP" altLang="en-US" sz="24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回</a:t>
            </a:r>
            <a:endParaRPr lang="en-US" altLang="ja-JP" sz="2400" b="1" dirty="0" smtClean="0">
              <a:solidFill>
                <a:schemeClr val="bg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28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広島県心臓いきいきキャラバン研修会</a:t>
            </a:r>
            <a:endParaRPr lang="en-US" altLang="ja-JP" sz="2800" b="1" dirty="0" smtClean="0">
              <a:solidFill>
                <a:schemeClr val="bg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00" b="1" dirty="0" smtClean="0">
              <a:solidFill>
                <a:schemeClr val="bg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5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「多職種に聞く！地域連携の現状と課題」</a:t>
            </a:r>
            <a:endParaRPr lang="en-US" altLang="ja-JP" sz="2500" b="1" dirty="0" smtClean="0">
              <a:solidFill>
                <a:schemeClr val="bg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lang="en-US" altLang="ja-JP" sz="1000" b="1" dirty="0" smtClean="0">
              <a:solidFill>
                <a:schemeClr val="bg1">
                  <a:lumMod val="9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2400" b="1" dirty="0" smtClean="0">
                <a:solidFill>
                  <a:schemeClr val="bg1">
                    <a:lumMod val="9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kumimoji="1" lang="ja-JP" altLang="en-US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～心不全増悪予防のポイントを知り、</a:t>
            </a:r>
            <a:endParaRPr kumimoji="1" lang="en-US" altLang="ja-JP" sz="22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kumimoji="1" lang="ja-JP" altLang="en-US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支援に活かす～</a:t>
            </a:r>
            <a:endParaRPr kumimoji="1" lang="en-US" altLang="ja-JP" sz="22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 　</a:t>
            </a:r>
            <a:r>
              <a:rPr lang="ja-JP" altLang="en-US" sz="2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医療・介護連携で患者の生活に一歩踏み込む</a:t>
            </a:r>
            <a:endParaRPr kumimoji="1" lang="ja-JP" altLang="en-US" sz="2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04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214347" y="1187624"/>
          <a:ext cx="6371429" cy="6490946"/>
        </p:xfrm>
        <a:graphic>
          <a:graphicData uri="http://schemas.openxmlformats.org/drawingml/2006/table">
            <a:tbl>
              <a:tblPr/>
              <a:tblGrid>
                <a:gridCol w="1881916"/>
                <a:gridCol w="2268841"/>
                <a:gridCol w="2220672"/>
              </a:tblGrid>
              <a:tr h="664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solidFill>
                          <a:srgbClr val="002060"/>
                        </a:solidFill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solidFill>
                            <a:srgbClr val="002060"/>
                          </a:solidFill>
                          <a:latin typeface="Century"/>
                          <a:ea typeface="HG丸ｺﾞｼｯｸM-PRO"/>
                          <a:cs typeface="Times New Roman"/>
                        </a:rPr>
                        <a:t>お名前</a:t>
                      </a:r>
                      <a:endParaRPr lang="ja-JP" sz="2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solidFill>
                          <a:srgbClr val="002060"/>
                        </a:solidFill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solidFill>
                            <a:srgbClr val="002060"/>
                          </a:solidFill>
                          <a:latin typeface="Century"/>
                          <a:ea typeface="HG丸ｺﾞｼｯｸM-PRO"/>
                          <a:cs typeface="Times New Roman"/>
                        </a:rPr>
                        <a:t>施設名</a:t>
                      </a:r>
                      <a:endParaRPr lang="ja-JP" sz="2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1000" kern="100" dirty="0" smtClean="0">
                        <a:solidFill>
                          <a:srgbClr val="002060"/>
                        </a:solidFill>
                        <a:latin typeface="Century"/>
                        <a:ea typeface="HG丸ｺﾞｼｯｸM-PRO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solidFill>
                            <a:srgbClr val="002060"/>
                          </a:solidFill>
                          <a:latin typeface="Century"/>
                          <a:ea typeface="HG丸ｺﾞｼｯｸM-PRO"/>
                          <a:cs typeface="Times New Roman"/>
                        </a:rPr>
                        <a:t>職種</a:t>
                      </a:r>
                      <a:endParaRPr lang="ja-JP" sz="2400" kern="100" dirty="0"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900" kern="100" dirty="0">
                        <a:solidFill>
                          <a:srgbClr val="002060"/>
                        </a:solidFill>
                        <a:latin typeface="HG丸ｺﾞｼｯｸM-PRO"/>
                        <a:ea typeface="ＭＳ 明朝"/>
                        <a:cs typeface="Times New Roman"/>
                      </a:endParaRPr>
                    </a:p>
                  </a:txBody>
                  <a:tcPr marL="44009" marR="44009" marT="0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0" y="124195"/>
            <a:ext cx="6858000" cy="9848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申し込み用紙</a:t>
            </a:r>
          </a:p>
          <a:p>
            <a:pPr algn="ctr"/>
            <a:r>
              <a:rPr lang="en-US" altLang="ja-JP" sz="10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 </a:t>
            </a:r>
            <a:endParaRPr lang="ja-JP" altLang="ja-JP" sz="1000" dirty="0" smtClean="0">
              <a:solidFill>
                <a:srgbClr val="00206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参加をご希望される方のお名前、施設名、職種を記載頂き、</a:t>
            </a:r>
          </a:p>
          <a:p>
            <a:pPr algn="ctr"/>
            <a:r>
              <a:rPr lang="en-US" altLang="ja-JP" sz="16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24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水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00</a:t>
            </a:r>
            <a:r>
              <a:rPr lang="ja-JP" altLang="ja-JP" sz="1600" dirty="0" err="1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までに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お申込</a:t>
            </a:r>
            <a:r>
              <a:rPr lang="ja-JP" altLang="en-US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み</a:t>
            </a:r>
            <a:r>
              <a:rPr lang="ja-JP" altLang="ja-JP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下さい。</a:t>
            </a:r>
          </a:p>
        </p:txBody>
      </p:sp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332656" y="7812360"/>
            <a:ext cx="6153150" cy="1224136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205867"/>
            </a:solidFill>
            <a:prstDash val="sysDot"/>
            <a:round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5475" y="7904791"/>
            <a:ext cx="603562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FAX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またはメールにてお申し込みください。</a:t>
            </a:r>
            <a:endParaRPr kumimoji="1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広島大学病院　心不全センター</a:t>
            </a:r>
            <a:endParaRPr kumimoji="1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FAX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082-257-5367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メールアドレス：</a:t>
            </a:r>
            <a:r>
              <a:rPr kumimoji="1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hamatake@hiroshima-u.ac.jp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（道村宛）</a:t>
            </a:r>
            <a:r>
              <a:rPr kumimoji="1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  <a:t> 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5912" y="123795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ふ り が な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xmlns="" val="967831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106</Words>
  <Application>Microsoft Office PowerPoint</Application>
  <PresentationFormat>画面に合わせる (4:3)</PresentationFormat>
  <Paragraphs>43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VW570</dc:creator>
  <cp:lastModifiedBy>VW570</cp:lastModifiedBy>
  <cp:revision>50</cp:revision>
  <cp:lastPrinted>2016-06-22T05:57:03Z</cp:lastPrinted>
  <dcterms:created xsi:type="dcterms:W3CDTF">2016-01-14T05:40:03Z</dcterms:created>
  <dcterms:modified xsi:type="dcterms:W3CDTF">2017-01-27T00:14:41Z</dcterms:modified>
</cp:coreProperties>
</file>