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</p:sldIdLst>
  <p:sldSz cx="6858000" cy="9144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08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3E9-D0C6-4409-AFE6-87659F082D97}" type="datetimeFigureOut">
              <a:rPr kumimoji="1" lang="ja-JP" altLang="en-US" smtClean="0"/>
              <a:pPr/>
              <a:t>2016/8/15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0C5-E801-400E-AC98-7097609A0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3E9-D0C6-4409-AFE6-87659F082D97}" type="datetimeFigureOut">
              <a:rPr kumimoji="1" lang="ja-JP" altLang="en-US" smtClean="0"/>
              <a:pPr/>
              <a:t>2016/8/15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0C5-E801-400E-AC98-7097609A0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3E9-D0C6-4409-AFE6-87659F082D97}" type="datetimeFigureOut">
              <a:rPr kumimoji="1" lang="ja-JP" altLang="en-US" smtClean="0"/>
              <a:pPr/>
              <a:t>2016/8/15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0C5-E801-400E-AC98-7097609A0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3E9-D0C6-4409-AFE6-87659F082D97}" type="datetimeFigureOut">
              <a:rPr kumimoji="1" lang="ja-JP" altLang="en-US" smtClean="0"/>
              <a:pPr/>
              <a:t>2016/8/15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0C5-E801-400E-AC98-7097609A0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3E9-D0C6-4409-AFE6-87659F082D97}" type="datetimeFigureOut">
              <a:rPr kumimoji="1" lang="ja-JP" altLang="en-US" smtClean="0"/>
              <a:pPr/>
              <a:t>2016/8/15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0C5-E801-400E-AC98-7097609A0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3E9-D0C6-4409-AFE6-87659F082D97}" type="datetimeFigureOut">
              <a:rPr kumimoji="1" lang="ja-JP" altLang="en-US" smtClean="0"/>
              <a:pPr/>
              <a:t>2016/8/15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0C5-E801-400E-AC98-7097609A0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3E9-D0C6-4409-AFE6-87659F082D97}" type="datetimeFigureOut">
              <a:rPr kumimoji="1" lang="ja-JP" altLang="en-US" smtClean="0"/>
              <a:pPr/>
              <a:t>2016/8/15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0C5-E801-400E-AC98-7097609A0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3E9-D0C6-4409-AFE6-87659F082D97}" type="datetimeFigureOut">
              <a:rPr kumimoji="1" lang="ja-JP" altLang="en-US" smtClean="0"/>
              <a:pPr/>
              <a:t>2016/8/15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0C5-E801-400E-AC98-7097609A0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3E9-D0C6-4409-AFE6-87659F082D97}" type="datetimeFigureOut">
              <a:rPr kumimoji="1" lang="ja-JP" altLang="en-US" smtClean="0"/>
              <a:pPr/>
              <a:t>2016/8/15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0C5-E801-400E-AC98-7097609A0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3E9-D0C6-4409-AFE6-87659F082D97}" type="datetimeFigureOut">
              <a:rPr kumimoji="1" lang="ja-JP" altLang="en-US" smtClean="0"/>
              <a:pPr/>
              <a:t>2016/8/15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0C5-E801-400E-AC98-7097609A0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3E9-D0C6-4409-AFE6-87659F082D97}" type="datetimeFigureOut">
              <a:rPr kumimoji="1" lang="ja-JP" altLang="en-US" smtClean="0"/>
              <a:pPr/>
              <a:t>2016/8/15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50C5-E801-400E-AC98-7097609A0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E3E9-D0C6-4409-AFE6-87659F082D97}" type="datetimeFigureOut">
              <a:rPr kumimoji="1" lang="ja-JP" altLang="en-US" smtClean="0"/>
              <a:pPr/>
              <a:t>2016/8/15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750C5-E801-400E-AC98-7097609A0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W570\AppData\Local\Microsoft\Windows\Temporary Internet Files\Content.IE5\VW8JN10F\IMG_0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18111"/>
          <a:stretch>
            <a:fillRect/>
          </a:stretch>
        </p:blipFill>
        <p:spPr bwMode="auto">
          <a:xfrm>
            <a:off x="0" y="0"/>
            <a:ext cx="6858000" cy="500404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91387" y="197961"/>
            <a:ext cx="6461010" cy="27238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>
                    <a:lumMod val="9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2400" b="1" dirty="0">
                <a:solidFill>
                  <a:schemeClr val="bg1">
                    <a:lumMod val="9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2400" b="1" dirty="0" smtClean="0">
                <a:solidFill>
                  <a:schemeClr val="bg1">
                    <a:lumMod val="9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回</a:t>
            </a:r>
            <a:endParaRPr lang="en-US" altLang="ja-JP" sz="2400" b="1" dirty="0" smtClean="0">
              <a:solidFill>
                <a:schemeClr val="bg1">
                  <a:lumMod val="9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800" b="1" dirty="0" smtClean="0">
                <a:solidFill>
                  <a:schemeClr val="bg1">
                    <a:lumMod val="9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広島県心臓いきいきキャラバン研修会</a:t>
            </a:r>
            <a:endParaRPr lang="en-US" altLang="ja-JP" sz="2800" b="1" dirty="0" smtClean="0">
              <a:solidFill>
                <a:schemeClr val="bg1">
                  <a:lumMod val="9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000" b="1" dirty="0" smtClean="0">
              <a:solidFill>
                <a:schemeClr val="bg1">
                  <a:lumMod val="9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500" b="1" dirty="0" smtClean="0">
                <a:solidFill>
                  <a:schemeClr val="bg1">
                    <a:lumMod val="9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「多職種に聞く！地域連携の現状と課題」</a:t>
            </a:r>
            <a:endParaRPr lang="en-US" altLang="ja-JP" sz="2500" b="1" dirty="0" smtClean="0">
              <a:solidFill>
                <a:schemeClr val="bg1">
                  <a:lumMod val="9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000" b="1" dirty="0" smtClean="0">
              <a:solidFill>
                <a:schemeClr val="bg1">
                  <a:lumMod val="9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400" b="1" dirty="0" smtClean="0">
                <a:solidFill>
                  <a:schemeClr val="bg1">
                    <a:lumMod val="9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400" b="1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ja-JP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～心不全増悪予防</a:t>
            </a:r>
            <a:r>
              <a:rPr lang="ja-JP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kumimoji="1" lang="ja-JP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ポイントを知り、</a:t>
            </a:r>
            <a:endParaRPr kumimoji="1" lang="en-US" altLang="ja-JP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　　　　　　　　　　　　</a:t>
            </a:r>
            <a:r>
              <a:rPr kumimoji="1" lang="ja-JP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支援に活かす～</a:t>
            </a:r>
            <a:endParaRPr kumimoji="1" lang="en-US" altLang="ja-JP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 　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医療・介護連携で患者の生活に一歩踏み込む</a:t>
            </a:r>
            <a:endParaRPr kumimoji="1"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4" name="グループ化 7"/>
          <p:cNvGrpSpPr/>
          <p:nvPr/>
        </p:nvGrpSpPr>
        <p:grpSpPr>
          <a:xfrm>
            <a:off x="570072" y="3000858"/>
            <a:ext cx="5848942" cy="1661993"/>
            <a:chOff x="-5928628" y="3617002"/>
            <a:chExt cx="5848942" cy="1661993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-5928628" y="3617002"/>
              <a:ext cx="542719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平成</a:t>
              </a:r>
              <a:r>
                <a:rPr lang="en-US" altLang="ja-JP" sz="2400" b="1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28</a:t>
              </a:r>
              <a:r>
                <a:rPr kumimoji="1" lang="ja-JP" altLang="en-US" sz="2400" b="1" dirty="0" smtClean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年</a:t>
              </a:r>
              <a:r>
                <a:rPr lang="en-US" altLang="ja-JP" sz="4000" b="1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10</a:t>
              </a:r>
              <a:r>
                <a:rPr kumimoji="1" lang="ja-JP" altLang="en-US" sz="4000" b="1" dirty="0" smtClean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月</a:t>
              </a:r>
              <a:r>
                <a:rPr lang="en-US" altLang="ja-JP" sz="4000" b="1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17</a:t>
              </a:r>
              <a:r>
                <a:rPr kumimoji="1" lang="ja-JP" altLang="en-US" sz="4000" b="1" dirty="0" smtClean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日</a:t>
              </a:r>
              <a:r>
                <a:rPr kumimoji="1" lang="en-US" altLang="ja-JP" sz="4000" b="1" dirty="0" smtClean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(</a:t>
              </a:r>
              <a:r>
                <a:rPr lang="ja-JP" altLang="en-US" sz="4000" b="1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月</a:t>
              </a:r>
              <a:r>
                <a:rPr lang="en-US" altLang="ja-JP" sz="4000" b="1" dirty="0" smtClean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)</a:t>
              </a:r>
            </a:p>
            <a:p>
              <a:endParaRPr lang="en-US" altLang="ja-JP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時間：</a:t>
              </a:r>
              <a:r>
                <a:rPr lang="en-US" altLang="ja-JP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18</a:t>
              </a:r>
              <a:r>
                <a:rPr lang="ja-JP" altLang="en-US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：</a:t>
              </a:r>
              <a:r>
                <a:rPr lang="en-US" altLang="ja-JP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30</a:t>
              </a:r>
              <a:r>
                <a:rPr lang="ja-JP" altLang="en-US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～</a:t>
              </a:r>
              <a:r>
                <a:rPr lang="en-US" altLang="ja-JP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20</a:t>
              </a:r>
              <a:r>
                <a:rPr lang="ja-JP" altLang="en-US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：</a:t>
              </a:r>
              <a:r>
                <a:rPr lang="en-US" altLang="ja-JP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00</a:t>
              </a:r>
              <a:endParaRPr kumimoji="1" lang="en-US" altLang="ja-JP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場所：広島大学 広仁会館</a:t>
              </a:r>
              <a:r>
                <a:rPr lang="en-US" altLang="ja-JP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2</a:t>
              </a:r>
              <a:r>
                <a:rPr lang="ja-JP" altLang="en-US" b="1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階 大会議室</a:t>
              </a:r>
              <a:endParaRPr lang="en-US" altLang="ja-JP" sz="8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endParaRPr lang="en-US" altLang="ja-JP" sz="8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-1087798" y="4391210"/>
              <a:ext cx="1008112" cy="792088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-1016830" y="4526515"/>
              <a:ext cx="844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参加費</a:t>
              </a:r>
              <a:endParaRPr kumimoji="1" lang="en-US" altLang="ja-JP" sz="1600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1600" b="1" dirty="0" smtClean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  無料</a:t>
              </a:r>
              <a:endParaRPr kumimoji="1" lang="ja-JP" altLang="en-US" sz="1600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14990" y="8691446"/>
            <a:ext cx="684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主催：</a:t>
            </a:r>
            <a:r>
              <a:rPr kumimoji="1" lang="ja-JP" altLang="en-US" sz="17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広島大学病院心不全センター</a:t>
            </a:r>
            <a:r>
              <a:rPr kumimoji="1" lang="ja-JP" altLang="en-US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14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お問い合わせ先　</a:t>
            </a:r>
            <a:r>
              <a:rPr kumimoji="1" lang="en-US" altLang="ja-JP" sz="14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082-257-5711</a:t>
            </a:r>
            <a:endParaRPr kumimoji="1" lang="ja-JP" altLang="en-US" sz="1400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131" y="5046907"/>
            <a:ext cx="6858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2000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講演</a:t>
            </a:r>
            <a:r>
              <a:rPr lang="en-US" altLang="ja-JP" sz="2000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】</a:t>
            </a:r>
          </a:p>
          <a:p>
            <a:endParaRPr lang="en-US" altLang="ja-JP" sz="1000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「</a:t>
            </a:r>
            <a:r>
              <a:rPr lang="ja-JP" altLang="en-US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心不全患者の在宅ケアプラン立案時の留意点について」　　　</a:t>
            </a:r>
            <a:endParaRPr lang="en-US" altLang="ja-JP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安芸地区医師会 居宅介護</a:t>
            </a:r>
            <a:r>
              <a:rPr lang="ja-JP" altLang="en-US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支援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事業所 </a:t>
            </a:r>
            <a:endParaRPr lang="en-US" altLang="ja-JP" dirty="0" smtClean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　                                  介護</a:t>
            </a:r>
            <a:r>
              <a:rPr lang="ja-JP" altLang="en-US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支援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専門員 望月 マリ子先生</a:t>
            </a:r>
            <a:endParaRPr lang="en-US" altLang="ja-JP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000" b="1" dirty="0" smtClean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「食事管理の必要性</a:t>
            </a:r>
            <a:r>
              <a:rPr lang="ja-JP" altLang="en-US" b="1" dirty="0" err="1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ー</a:t>
            </a:r>
            <a:r>
              <a:rPr lang="ja-JP" altLang="en-US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どうする？心不全患者の栄養管理</a:t>
            </a:r>
            <a:r>
              <a:rPr lang="ja-JP" altLang="en-US" b="1" dirty="0" err="1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ー</a:t>
            </a:r>
            <a:r>
              <a:rPr lang="ja-JP" altLang="en-US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」</a:t>
            </a:r>
            <a:endParaRPr lang="en-US" altLang="ja-JP" b="1" dirty="0" smtClean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　医療法人緑風会  ほうゆう病院  管理栄養士 徳澤 陽子先生</a:t>
            </a:r>
            <a:endParaRPr lang="en-US" altLang="ja-JP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000" b="1" dirty="0" smtClean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「心</a:t>
            </a:r>
            <a:r>
              <a:rPr lang="ja-JP" altLang="en-US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不全患者の在宅支援のポイント」</a:t>
            </a:r>
            <a:endParaRPr lang="en-US" altLang="ja-JP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落久保外科循環器内科クリニック 病院長</a:t>
            </a:r>
            <a:r>
              <a:rPr lang="ja-JP" altLang="en-US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落久保 裕之先生</a:t>
            </a:r>
            <a:r>
              <a:rPr lang="ja-JP" altLang="en-US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0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</a:t>
            </a:r>
            <a:endParaRPr lang="en-US" altLang="ja-JP" sz="2000" dirty="0" smtClean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04175" y="8014251"/>
            <a:ext cx="6624736" cy="605392"/>
          </a:xfrm>
          <a:prstGeom prst="roundRect">
            <a:avLst/>
          </a:prstGeom>
          <a:noFill/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お</a:t>
            </a:r>
            <a:r>
              <a:rPr lang="ja-JP" altLang="ja-JP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申し込み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ja-JP" altLang="ja-JP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裏面の申し込み用紙で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お申し込み</a:t>
            </a:r>
            <a:r>
              <a:rPr lang="ja-JP" altLang="ja-JP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ください</a:t>
            </a:r>
            <a:r>
              <a:rPr lang="ja-JP" altLang="ja-JP" sz="12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。</a:t>
            </a:r>
            <a:r>
              <a:rPr lang="ja-JP" altLang="en-US" sz="105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105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事前申し込みがなくても</a:t>
            </a:r>
            <a:r>
              <a:rPr lang="ja-JP" altLang="ja-JP" sz="105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当日参加</a:t>
            </a:r>
            <a:r>
              <a:rPr lang="ja-JP" altLang="en-US" sz="105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可）</a:t>
            </a:r>
            <a:endParaRPr lang="en-US" altLang="ja-JP" sz="1050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ja-JP" sz="12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対象者</a:t>
            </a:r>
            <a:r>
              <a:rPr lang="ja-JP" altLang="ja-JP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：広島市近郊の医療・保健・福祉にかかわる関係者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　定員：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120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名</a:t>
            </a:r>
            <a:endParaRPr lang="en-US" altLang="ja-JP" sz="1200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35681" t="19245" r="18645" b="5156"/>
          <a:stretch>
            <a:fillRect/>
          </a:stretch>
        </p:blipFill>
        <p:spPr bwMode="auto">
          <a:xfrm>
            <a:off x="4863826" y="3707904"/>
            <a:ext cx="1877543" cy="17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円/楕円 13"/>
          <p:cNvSpPr/>
          <p:nvPr/>
        </p:nvSpPr>
        <p:spPr>
          <a:xfrm>
            <a:off x="5661248" y="2843808"/>
            <a:ext cx="1008112" cy="792088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33934" y="2968956"/>
            <a:ext cx="8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参加費</a:t>
            </a:r>
            <a:endParaRPr kumimoji="1" lang="en-US" altLang="ja-JP" sz="1600" b="1" dirty="0" smtClean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600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  無料</a:t>
            </a:r>
            <a:endParaRPr kumimoji="1" lang="ja-JP" altLang="en-US" sz="1600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5531502"/>
              </p:ext>
            </p:extLst>
          </p:nvPr>
        </p:nvGraphicFramePr>
        <p:xfrm>
          <a:off x="214347" y="1187624"/>
          <a:ext cx="6371429" cy="3060001"/>
        </p:xfrm>
        <a:graphic>
          <a:graphicData uri="http://schemas.openxmlformats.org/drawingml/2006/table">
            <a:tbl>
              <a:tblPr/>
              <a:tblGrid>
                <a:gridCol w="1881916"/>
                <a:gridCol w="2268841"/>
                <a:gridCol w="2220672"/>
              </a:tblGrid>
              <a:tr h="568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000" kern="100" dirty="0" smtClean="0">
                        <a:solidFill>
                          <a:srgbClr val="002060"/>
                        </a:solidFill>
                        <a:latin typeface="Century"/>
                        <a:ea typeface="HG丸ｺﾞｼｯｸM-PR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 smtClean="0">
                          <a:solidFill>
                            <a:srgbClr val="002060"/>
                          </a:solidFill>
                          <a:latin typeface="Century"/>
                          <a:ea typeface="HG丸ｺﾞｼｯｸM-PRO"/>
                          <a:cs typeface="Times New Roman"/>
                        </a:rPr>
                        <a:t>お名前</a:t>
                      </a:r>
                      <a:endParaRPr lang="ja-JP" sz="24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000" kern="100" dirty="0" smtClean="0">
                        <a:solidFill>
                          <a:srgbClr val="002060"/>
                        </a:solidFill>
                        <a:latin typeface="Century"/>
                        <a:ea typeface="HG丸ｺﾞｼｯｸM-PR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 smtClean="0">
                          <a:solidFill>
                            <a:srgbClr val="002060"/>
                          </a:solidFill>
                          <a:latin typeface="Century"/>
                          <a:ea typeface="HG丸ｺﾞｼｯｸM-PRO"/>
                          <a:cs typeface="Times New Roman"/>
                        </a:rPr>
                        <a:t>施設名</a:t>
                      </a:r>
                      <a:endParaRPr lang="ja-JP" sz="24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000" kern="100" dirty="0" smtClean="0">
                        <a:solidFill>
                          <a:srgbClr val="002060"/>
                        </a:solidFill>
                        <a:latin typeface="Century"/>
                        <a:ea typeface="HG丸ｺﾞｼｯｸM-PR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 smtClean="0">
                          <a:solidFill>
                            <a:srgbClr val="002060"/>
                          </a:solidFill>
                          <a:latin typeface="Century"/>
                          <a:ea typeface="HG丸ｺﾞｼｯｸM-PRO"/>
                          <a:cs typeface="Times New Roman"/>
                        </a:rPr>
                        <a:t>職種</a:t>
                      </a:r>
                      <a:endParaRPr lang="ja-JP" sz="24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4009" marR="440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0" y="124195"/>
            <a:ext cx="6858000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ja-JP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申し込み用紙</a:t>
            </a:r>
          </a:p>
          <a:p>
            <a:pPr algn="ctr"/>
            <a:r>
              <a:rPr lang="en-US" altLang="ja-JP" sz="10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 </a:t>
            </a:r>
            <a:endParaRPr lang="ja-JP" altLang="ja-JP" sz="1000" dirty="0" smtClean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ja-JP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参加をご希望される方のお名前、</a:t>
            </a:r>
            <a:r>
              <a:rPr lang="ja-JP" altLang="en-US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ふりがな、</a:t>
            </a:r>
            <a:r>
              <a:rPr lang="ja-JP" altLang="ja-JP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施設名、職種を記載頂き、</a:t>
            </a:r>
          </a:p>
          <a:p>
            <a:pPr algn="ctr"/>
            <a:r>
              <a:rPr lang="en-US" altLang="ja-JP" sz="16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9</a:t>
            </a:r>
            <a:r>
              <a:rPr lang="ja-JP" altLang="ja-JP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lang="ja-JP" altLang="ja-JP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日（</a:t>
            </a:r>
            <a:r>
              <a:rPr lang="ja-JP" altLang="en-US" sz="16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金</a:t>
            </a:r>
            <a:r>
              <a:rPr lang="ja-JP" altLang="ja-JP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en-US" altLang="ja-JP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17</a:t>
            </a:r>
            <a:r>
              <a:rPr lang="ja-JP" altLang="ja-JP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00</a:t>
            </a:r>
            <a:r>
              <a:rPr lang="ja-JP" altLang="ja-JP" sz="1600" dirty="0" err="1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までに</a:t>
            </a:r>
            <a:r>
              <a:rPr lang="ja-JP" altLang="ja-JP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お申込</a:t>
            </a:r>
            <a:r>
              <a:rPr lang="ja-JP" altLang="en-US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み</a:t>
            </a:r>
            <a:r>
              <a:rPr lang="ja-JP" altLang="ja-JP" sz="16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下さい。</a:t>
            </a:r>
          </a:p>
        </p:txBody>
      </p:sp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332656" y="7956376"/>
            <a:ext cx="6153150" cy="108012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05867"/>
            </a:solidFill>
            <a:prstDash val="sysDot"/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5475" y="7979222"/>
            <a:ext cx="60356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FAX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またはメールにてお申し込みください。</a:t>
            </a: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広島大学病院　心不全センター</a:t>
            </a: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FAX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：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082-257-5367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メールアドレス：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hamatake@hiroshima-u.ac.jp</a:t>
            </a:r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 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（道村宛）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4704" y="123795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002060"/>
                </a:solidFill>
              </a:rPr>
              <a:t>ふ り が な</a:t>
            </a:r>
            <a:endParaRPr kumimoji="1"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260648" y="4427984"/>
            <a:ext cx="6336704" cy="3384376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05867"/>
            </a:solidFill>
            <a:prstDash val="sysDot"/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19204" y="4457460"/>
            <a:ext cx="45640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講師への質問の他、日頃患者さんと接する中で感じておられること、</a:t>
            </a:r>
            <a:endParaRPr lang="en-US" altLang="ja-JP" sz="1200" b="1" dirty="0" smtClean="0">
              <a:solidFill>
                <a:srgbClr val="00206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なんでも結構ですので、ご記入ください。</a:t>
            </a:r>
            <a:endParaRPr lang="en-US" altLang="ja-JP" sz="1200" b="1" dirty="0" smtClean="0">
              <a:solidFill>
                <a:srgbClr val="00206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（研修会の中でご紹介させていただくことがあります。）</a:t>
            </a:r>
            <a:endParaRPr lang="en-US" altLang="ja-JP" sz="1200" b="1" dirty="0" smtClean="0">
              <a:solidFill>
                <a:srgbClr val="00206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170</Words>
  <Application>Microsoft Office PowerPoint</Application>
  <PresentationFormat>画面に合わせる (4:3)</PresentationFormat>
  <Paragraphs>48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スライド 1</vt:lpstr>
      <vt:lpstr>スライド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VW570</dc:creator>
  <cp:lastModifiedBy>VW570</cp:lastModifiedBy>
  <cp:revision>59</cp:revision>
  <cp:lastPrinted>2016-06-22T05:57:03Z</cp:lastPrinted>
  <dcterms:created xsi:type="dcterms:W3CDTF">2016-01-14T05:40:03Z</dcterms:created>
  <dcterms:modified xsi:type="dcterms:W3CDTF">2016-08-15T05:07:32Z</dcterms:modified>
</cp:coreProperties>
</file>